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779" r:id="rId2"/>
    <p:sldId id="789" r:id="rId3"/>
    <p:sldId id="780" r:id="rId4"/>
    <p:sldId id="781" r:id="rId5"/>
    <p:sldId id="783" r:id="rId6"/>
    <p:sldId id="784" r:id="rId7"/>
    <p:sldId id="802" r:id="rId8"/>
    <p:sldId id="794" r:id="rId9"/>
    <p:sldId id="797" r:id="rId10"/>
    <p:sldId id="798" r:id="rId11"/>
    <p:sldId id="799" r:id="rId12"/>
    <p:sldId id="800" r:id="rId13"/>
    <p:sldId id="801" r:id="rId14"/>
    <p:sldId id="793" r:id="rId15"/>
    <p:sldId id="7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F1D50-B6A2-4019-9617-B0BA6E91FF9B}" type="datetimeFigureOut">
              <a:rPr lang="en-IN" smtClean="0"/>
              <a:pPr/>
              <a:t>03-03-2025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60D06-E71C-4CF6-B4AC-B8B6AF0BE4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84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2439-1400-4871-A1E8-C7474D447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3264D-B01A-4290-A82E-7727F4A13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1F4C-564C-456D-BF72-8037A371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8277-0CC0-4800-8112-C72163AA5615}" type="datetime1">
              <a:rPr lang="en-IN" smtClean="0"/>
              <a:pPr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422B-5E07-4115-9932-3FA2E7B0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577A-0E47-4E38-A660-FC0D76D7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90BA-7554-4D42-B48C-58DD0CF4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3D475-FB0E-4B81-B116-9EF55A904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76E95-0183-4750-AF5B-7618B569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A81D-CC0E-481A-9470-9B98C43B0276}" type="datetime1">
              <a:rPr lang="en-IN" smtClean="0"/>
              <a:pPr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9BCE-0963-403B-9D25-E460EE59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F912-9095-430D-8535-5BD3E4E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F8ED9-F70E-4EB1-8828-BC267D05C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D1639-EE11-4E0F-9935-5EE4029C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24BC-5C21-463E-8224-EEBB474F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1D5C-C9DC-43FA-99BF-AAB9288C6B8F}" type="datetime1">
              <a:rPr lang="en-IN" smtClean="0"/>
              <a:pPr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17959-F41C-4265-B950-CE05B800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3A482-8769-4E02-B46E-565987B0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6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C8F7-1408-4E03-9E4D-89F36571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EAC2-EDD9-4A1B-8E30-3AB3CE54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94BC-2B5F-4933-96F3-C02C7484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F239-70F5-48F2-B196-B3A7C9AC823B}" type="datetime1">
              <a:rPr lang="en-IN" smtClean="0"/>
              <a:pPr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B0BB-7BCF-4959-B22F-283F7527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FB52-389D-429A-827B-5EA4CA24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49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9E0A-F353-45A7-9D3D-4197FDEB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8B4B3-9A58-47AF-892D-7B145EFA2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D6A9-D5B1-4AEF-BE15-B459414C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670E-0094-4884-9E54-DC41524FE91B}" type="datetime1">
              <a:rPr lang="en-IN" smtClean="0"/>
              <a:pPr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FE73-2575-46E0-9292-23230273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F333C-0E24-431D-8BEA-6EC3E032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2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DEF8-2B7E-4274-9CCB-70BD370F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7C84-E9A9-4607-92DC-EFE2B8EB7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AD39-BC46-468D-AD9D-6C9C7A244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748D0-6615-4EB1-8559-162BC9E6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F5A0-0B52-47FF-AD68-1C0BB9C71DF3}" type="datetime1">
              <a:rPr lang="en-IN" smtClean="0"/>
              <a:pPr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1EDC9-53F7-46CE-9B1C-B999BCF2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FECE7-D4F8-4E13-B22B-3E69193E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0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3E51-6FED-4252-AE8D-10E9ADE8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3A8CB-0EAC-4DFD-A825-F1A89E07E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81793-EEE5-4B36-AB68-A56A3253E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7E480-0365-40E1-BBF5-F594D108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EFA48-5012-4D51-B8C0-91BF319E9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1D2DF-7DFA-4CF0-BC4B-72FFBFAA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8DA-EB8B-459B-9A66-E4411B27EED4}" type="datetime1">
              <a:rPr lang="en-IN" smtClean="0"/>
              <a:pPr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39B97-6D68-4A91-A511-2AE65BFA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BD875-8D41-458D-8FE8-BE926E35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47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6007-8559-4DDA-ADB5-24066989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EE19D-7F57-4B73-B755-C39F7A12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4608-61C6-4C7A-A66D-66283954AC10}" type="datetime1">
              <a:rPr lang="en-IN" smtClean="0"/>
              <a:pPr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AA0DE-AFC5-477D-9E07-FD8BD826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54AAA-3535-4C14-8166-FB6EACD3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0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6E093-DDDC-4C60-AEF1-EA4F544A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975-F4F7-4867-B7CE-95FB9B81E524}" type="datetime1">
              <a:rPr lang="en-IN" smtClean="0"/>
              <a:pPr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C2FED-4935-43BE-9345-59669AE0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24748-2BAB-49A8-95A7-B4AD77E4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EA04-776C-4163-B584-044C333D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04F9-E6C0-4D16-8852-953534E2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2862F-7160-4A67-8704-C47A0C879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65858-28DA-46E5-9508-74636F89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FEAE-996B-407C-AF76-C5089F4B2D62}" type="datetime1">
              <a:rPr lang="en-IN" smtClean="0"/>
              <a:pPr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17B50-2DD1-4DB8-B8B8-0BAE9C95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1DAEE-A292-4277-BDC0-0070E249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3873-316E-4899-8153-7086CCE4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67437-F6CB-4767-9B90-77B1BC10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1625E-C2D4-4EC5-8F44-FBF944F65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B6A3B-16DE-4E18-A332-29669A10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9C4-5353-4666-8A71-69A2497D5BDC}" type="datetime1">
              <a:rPr lang="en-IN" smtClean="0"/>
              <a:pPr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5B289-D318-4A9C-BD6D-C44A8492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FA0E2-2C8D-4D74-B06E-178C555F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0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67512-9A59-4F80-BDE3-E2EC9081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3164-25AA-4E2F-9CBD-64DBB8BCE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E2F16-F4BC-4CDE-9BA1-3FF94AA15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F9D0-FF1B-42DD-BDE9-95B717941C64}" type="datetime1">
              <a:rPr lang="en-IN" smtClean="0"/>
              <a:pPr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BA1D-C155-4BD7-98A4-5C4CD141F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D399-70D5-46C3-AF05-F083473AF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8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image2.jpg">
            <a:extLst>
              <a:ext uri="{FF2B5EF4-FFF2-40B4-BE49-F238E27FC236}">
                <a16:creationId xmlns:a16="http://schemas.microsoft.com/office/drawing/2014/main" id="{663F759D-B900-42CE-B030-8F4D88C8D3C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386" y="0"/>
            <a:ext cx="2029613" cy="16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171B3D-41F2-4B45-860B-5E3607A31D49}"/>
              </a:ext>
            </a:extLst>
          </p:cNvPr>
          <p:cNvSpPr txBox="1"/>
          <p:nvPr/>
        </p:nvSpPr>
        <p:spPr>
          <a:xfrm>
            <a:off x="2220916" y="94410"/>
            <a:ext cx="7095897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510" algn="ctr">
              <a:spcBef>
                <a:spcPts val="365"/>
              </a:spcBef>
              <a:spcAft>
                <a:spcPts val="25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St. MARTIN’S ENGINEERING COLLEGE</a:t>
            </a:r>
            <a:endParaRPr lang="en-IN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1085850" indent="-2540" algn="ctr">
              <a:spcBef>
                <a:spcPts val="240"/>
              </a:spcBef>
              <a:spcAft>
                <a:spcPts val="250"/>
              </a:spcAf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UGC Autonomous </a:t>
            </a:r>
          </a:p>
          <a:p>
            <a:pPr marL="1143000" marR="1085850" indent="-2540" algn="ctr">
              <a:spcBef>
                <a:spcPts val="240"/>
              </a:spcBef>
              <a:spcAft>
                <a:spcPts val="250"/>
              </a:spcAft>
            </a:pP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NBA &amp; NAAC A+ ACCREDITED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marR="1085850" indent="-2540" algn="ctr">
              <a:spcBef>
                <a:spcPts val="240"/>
              </a:spcBef>
              <a:spcAft>
                <a:spcPts val="250"/>
              </a:spcAf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Dhulapally, Secunderabad– 500100 </a:t>
            </a:r>
            <a:endParaRPr lang="en-IN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76D3B75-5278-4020-9209-060C511363F8}"/>
              </a:ext>
            </a:extLst>
          </p:cNvPr>
          <p:cNvSpPr txBox="1">
            <a:spLocks/>
          </p:cNvSpPr>
          <p:nvPr/>
        </p:nvSpPr>
        <p:spPr>
          <a:xfrm>
            <a:off x="1729946" y="2332028"/>
            <a:ext cx="7951082" cy="753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Bef>
                <a:spcPts val="2400"/>
              </a:spcBef>
              <a:buNone/>
            </a:pPr>
            <a:r>
              <a:rPr lang="en-US" sz="2400" b="1" u="sng" kern="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AI-Powered Personal Finance Advisor with Risk Analysis</a:t>
            </a:r>
            <a:endParaRPr lang="en-IN" sz="2400" b="1" u="sng" kern="0" dirty="0"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2" y="94410"/>
            <a:ext cx="1460912" cy="124012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" y="1579432"/>
            <a:ext cx="1219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Department of   Artificial Intelligence and Data Science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E4588C25-87D9-48A6-B7D0-2C19F04F576B}"/>
              </a:ext>
            </a:extLst>
          </p:cNvPr>
          <p:cNvSpPr txBox="1"/>
          <p:nvPr/>
        </p:nvSpPr>
        <p:spPr>
          <a:xfrm>
            <a:off x="1729946" y="3141210"/>
            <a:ext cx="8132874" cy="1531441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1600" dirty="0">
                <a:latin typeface="+mj-lt"/>
              </a:rPr>
              <a:t>      1. </a:t>
            </a:r>
            <a:r>
              <a:rPr lang="en-US" sz="1600" dirty="0">
                <a:latin typeface="+mj-lt"/>
              </a:rPr>
              <a:t>POLKAM JAI KARTHIK               </a:t>
            </a:r>
            <a:r>
              <a:rPr sz="1600" dirty="0">
                <a:latin typeface="+mj-lt"/>
              </a:rPr>
              <a:t>(2</a:t>
            </a:r>
            <a:r>
              <a:rPr lang="en-US" sz="1600" dirty="0">
                <a:latin typeface="+mj-lt"/>
              </a:rPr>
              <a:t>4K85A7204</a:t>
            </a:r>
            <a:r>
              <a:rPr sz="1600" dirty="0">
                <a:latin typeface="+mj-lt"/>
              </a:rPr>
              <a:t>)</a:t>
            </a:r>
          </a:p>
          <a:p>
            <a:pPr algn="ctr">
              <a:lnSpc>
                <a:spcPct val="150000"/>
              </a:lnSpc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1600" dirty="0">
                <a:latin typeface="+mj-lt"/>
              </a:rPr>
              <a:t>      2.</a:t>
            </a:r>
            <a:r>
              <a:rPr lang="en-US" sz="1600" dirty="0">
                <a:latin typeface="+mj-lt"/>
              </a:rPr>
              <a:t> NAGANDLA DHEERAJKUMAR   </a:t>
            </a:r>
            <a:r>
              <a:rPr sz="1600" dirty="0">
                <a:latin typeface="+mj-lt"/>
              </a:rPr>
              <a:t>(2</a:t>
            </a:r>
            <a:r>
              <a:rPr lang="en-US" sz="1600" dirty="0">
                <a:latin typeface="+mj-lt"/>
              </a:rPr>
              <a:t>3</a:t>
            </a:r>
            <a:r>
              <a:rPr sz="1600" dirty="0">
                <a:latin typeface="+mj-lt"/>
              </a:rPr>
              <a:t>K8</a:t>
            </a:r>
            <a:r>
              <a:rPr lang="en-US" sz="1600" dirty="0">
                <a:latin typeface="+mj-lt"/>
              </a:rPr>
              <a:t>5A7244</a:t>
            </a:r>
            <a:r>
              <a:rPr sz="1600" dirty="0">
                <a:latin typeface="+mj-lt"/>
              </a:rPr>
              <a:t>)</a:t>
            </a:r>
          </a:p>
          <a:p>
            <a:pPr algn="ctr">
              <a:lnSpc>
                <a:spcPct val="150000"/>
              </a:lnSpc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1600" dirty="0">
                <a:latin typeface="+mj-lt"/>
              </a:rPr>
              <a:t>      3.</a:t>
            </a:r>
            <a:r>
              <a:rPr lang="en-US" sz="1600" dirty="0">
                <a:latin typeface="+mj-lt"/>
              </a:rPr>
              <a:t> REDROWTHU CHAITANYA SAI  </a:t>
            </a:r>
            <a:r>
              <a:rPr sz="1600" dirty="0">
                <a:latin typeface="+mj-lt"/>
              </a:rPr>
              <a:t>(2</a:t>
            </a:r>
            <a:r>
              <a:rPr lang="en-US" sz="1600" dirty="0">
                <a:latin typeface="+mj-lt"/>
              </a:rPr>
              <a:t>3</a:t>
            </a:r>
            <a:r>
              <a:rPr sz="1600" dirty="0">
                <a:latin typeface="+mj-lt"/>
              </a:rPr>
              <a:t>K8</a:t>
            </a:r>
            <a:r>
              <a:rPr lang="en-US" sz="1600" dirty="0">
                <a:latin typeface="+mj-lt"/>
              </a:rPr>
              <a:t>5</a:t>
            </a:r>
            <a:r>
              <a:rPr sz="1600" dirty="0">
                <a:latin typeface="+mj-lt"/>
              </a:rPr>
              <a:t>A</a:t>
            </a:r>
            <a:r>
              <a:rPr lang="en-US" sz="1600" dirty="0">
                <a:latin typeface="+mj-lt"/>
              </a:rPr>
              <a:t> 7254</a:t>
            </a:r>
            <a:r>
              <a:rPr sz="1600" dirty="0">
                <a:latin typeface="+mj-lt"/>
              </a:rPr>
              <a:t>)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B9AE63FE-55F1-1129-0AA2-EF9A27601136}"/>
              </a:ext>
            </a:extLst>
          </p:cNvPr>
          <p:cNvSpPr txBox="1"/>
          <p:nvPr/>
        </p:nvSpPr>
        <p:spPr>
          <a:xfrm>
            <a:off x="-253897" y="5215477"/>
            <a:ext cx="12100560" cy="13234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1600" dirty="0"/>
              <a:t>Under the Guidance of</a:t>
            </a:r>
          </a:p>
          <a:p>
            <a:pPr algn="ctr"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IN" sz="1600" dirty="0" err="1"/>
              <a:t>Mrs.B.Chandra</a:t>
            </a:r>
            <a:r>
              <a:rPr lang="en-IN" sz="1600" dirty="0"/>
              <a:t> Rakhee</a:t>
            </a:r>
            <a:br>
              <a:rPr lang="en-IN" sz="1600" dirty="0"/>
            </a:br>
            <a:r>
              <a:rPr lang="en-IN" sz="1600" dirty="0"/>
              <a:t>Assistant Professor</a:t>
            </a:r>
            <a:br>
              <a:rPr lang="en-IN" sz="1600" dirty="0"/>
            </a:br>
            <a:r>
              <a:rPr lang="en-US" sz="1600" dirty="0"/>
              <a:t>Department of </a:t>
            </a:r>
            <a:r>
              <a:rPr lang="en-US" sz="1600" b="1" dirty="0">
                <a:cs typeface="Times New Roman" pitchFamily="18" charset="0"/>
              </a:rPr>
              <a:t>Artificial Intelligence and Data Science</a:t>
            </a:r>
            <a:r>
              <a:rPr lang="en-US" sz="1600" dirty="0"/>
              <a:t> </a:t>
            </a:r>
          </a:p>
          <a:p>
            <a:pPr algn="ctr"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FBA9-FC73-BFD4-7522-4DD05D06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78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3C57-FFCE-4927-97B2-6B5164EA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PROJECT ARCHITECTURE</a:t>
            </a:r>
            <a:endParaRPr lang="en-IN" b="1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B9B26E-E609-41C5-B05C-441EAB0ED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125" y="1698308"/>
            <a:ext cx="939974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1282D-AACA-4F9E-9F7C-5B89CEC8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5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196-53D0-42D9-BDF2-89C0A8B5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SPLIT OF MODELS </a:t>
            </a:r>
            <a:endParaRPr lang="en-IN" b="1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465C0-593E-40A1-AF44-05AAB7A3B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046" y="1815352"/>
            <a:ext cx="8700247" cy="33214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71525-4A09-4B2F-9DD6-54A8D11E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14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1E46-F5CD-4BD3-AA3A-1D6BE7C7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CODE IMPLEMENTATION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B87C-A39F-43BD-8BF5-7B3A1F1D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35" y="1543237"/>
            <a:ext cx="10515600" cy="4351338"/>
          </a:xfrm>
        </p:spPr>
        <p:txBody>
          <a:bodyPr>
            <a:noAutofit/>
          </a:bodyPr>
          <a:lstStyle/>
          <a:p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sz="11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IN" sz="11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</a:t>
            </a:r>
            <a:endParaRPr lang="en-IN" sz="11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pandas as pd</a:t>
            </a:r>
          </a:p>
          <a:p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sz="11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IN" sz="11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sz="11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sz="11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ollama</a:t>
            </a:r>
            <a:endParaRPr lang="en-IN" sz="11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IN" sz="11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collections.abc</a:t>
            </a:r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IN" sz="11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MutableMapping</a:t>
            </a:r>
            <a:endParaRPr lang="en-IN" sz="11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b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Initialize conversation</a:t>
            </a:r>
          </a:p>
          <a:p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convo = []</a:t>
            </a:r>
          </a:p>
          <a:p>
            <a:b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Function to handle chat responses from the model</a:t>
            </a:r>
          </a:p>
          <a:p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IN" sz="11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stream_response</a:t>
            </a:r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(prompt):</a:t>
            </a:r>
          </a:p>
          <a:p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convo.append</a:t>
            </a:r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({'role': 'user', 'content': prompt})</a:t>
            </a:r>
          </a:p>
          <a:p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response = ''</a:t>
            </a:r>
          </a:p>
          <a:p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stream = </a:t>
            </a:r>
            <a:r>
              <a:rPr lang="en-IN" sz="11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ollama.chat</a:t>
            </a:r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(model='llama3.1:8b', messages=convo, stream=True)</a:t>
            </a:r>
          </a:p>
          <a:p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for chunk in stream:</a:t>
            </a:r>
          </a:p>
          <a:p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response += chunk['message']['content']</a:t>
            </a:r>
          </a:p>
          <a:p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convo.append</a:t>
            </a:r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({'role': 'assistant', 'content': response})</a:t>
            </a:r>
          </a:p>
          <a:p>
            <a:r>
              <a:rPr lang="en-I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return response</a:t>
            </a:r>
          </a:p>
          <a:p>
            <a:endParaRPr lang="en-IN" sz="11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48590-A387-446A-8A41-F7247393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76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6413-444A-4DB3-B4E5-749CB53A8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0" y="136525"/>
            <a:ext cx="10515600" cy="4351338"/>
          </a:xfrm>
        </p:spPr>
        <p:txBody>
          <a:bodyPr>
            <a:noAutofit/>
          </a:bodyPr>
          <a:lstStyle/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Custom CSS for a beautiful UI</a:t>
            </a:r>
          </a:p>
          <a:p>
            <a:r>
              <a:rPr lang="en-IN" sz="105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("""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&lt;style&gt;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IN" sz="105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reportview</a:t>
            </a:r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-container {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background: #f0f4f7;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.title {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font-size: 45px;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#4A90E2;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text-align: </a:t>
            </a:r>
            <a:r>
              <a:rPr lang="en-IN" sz="105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padding-bottom: 20px;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font-family: 'Montserrat', sans-serif;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.header {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font-size: 24px;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#333;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padding-top: 10px;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font-family: 'Montserrat', sans-serif;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IN" sz="105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stButton</a:t>
            </a:r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&gt;button {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background-</a:t>
            </a:r>
            <a:r>
              <a:rPr lang="en-IN" sz="105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#4A90E2;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white;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font-size: 16px;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padding: 10px 20px;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border-radius: 10px;}</a:t>
            </a:r>
          </a:p>
          <a:p>
            <a:r>
              <a:rPr lang="en-IN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sz="105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97432-2B35-4E1E-AB56-7EDB534E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0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7175"/>
            <a:ext cx="12192000" cy="120364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??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7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22" y="2827175"/>
            <a:ext cx="11684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1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29049"/>
            <a:ext cx="12191999" cy="4973314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Abstract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</a:p>
          <a:p>
            <a:pPr marL="514350" indent="-51435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Existing System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Proposed System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 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Project Architecture 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Split of modules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implementation 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22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447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D443631-96E7-470E-AC54-51912275B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794" y="1190202"/>
            <a:ext cx="10044953" cy="412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finance advisor for personalized financial planning.</a:t>
            </a:r>
          </a:p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Analyzes income, expenses, savings, and investment goals.</a:t>
            </a:r>
          </a:p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AI-driven risk assessment for market trends and investment strategies.</a:t>
            </a:r>
          </a:p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Adapts to financial changes using machine learning models.</a:t>
            </a:r>
          </a:p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real-time insights and portfolio tracking.</a:t>
            </a:r>
          </a:p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 and accessible for individuals and small businesses </a:t>
            </a:r>
          </a:p>
        </p:txBody>
      </p:sp>
    </p:spTree>
    <p:extLst>
      <p:ext uri="{BB962C8B-B14F-4D97-AF65-F5344CB8AC3E}">
        <p14:creationId xmlns:p14="http://schemas.microsoft.com/office/powerpoint/2010/main" val="128753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447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0831F28-DA6F-472F-B82D-39F3AB94F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ED0D8A-3EA0-4244-A4E1-D4CD00432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190202"/>
            <a:ext cx="10515600" cy="5166148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800" dirty="0"/>
              <a:t> </a:t>
            </a:r>
            <a:r>
              <a:rPr lang="en-US" sz="1800" u="sng" dirty="0"/>
              <a:t>Managing money is important for a stable future</a:t>
            </a:r>
            <a:r>
              <a:rPr lang="en-US" sz="1800" dirty="0"/>
              <a:t>. Traditional methods, like using spreadsheets or hiring advisors, are </a:t>
            </a:r>
            <a:r>
              <a:rPr lang="en-US" sz="1800" b="1" dirty="0"/>
              <a:t>expensive, slow, and not personalized</a:t>
            </a:r>
            <a:r>
              <a:rPr lang="en-US" sz="1800" dirty="0"/>
              <a:t>. Many platforms give </a:t>
            </a:r>
            <a:r>
              <a:rPr lang="en-US" sz="1800" b="1" dirty="0"/>
              <a:t>general advice</a:t>
            </a:r>
            <a:r>
              <a:rPr lang="en-US" sz="1800" dirty="0"/>
              <a:t> that does not fit individual needs.</a:t>
            </a:r>
            <a:br>
              <a:rPr lang="en-US" sz="1800" dirty="0"/>
            </a:br>
            <a:r>
              <a:rPr lang="en-US" sz="1800" dirty="0"/>
              <a:t>AI makes financial planning </a:t>
            </a:r>
            <a:r>
              <a:rPr lang="en-US" sz="1800" b="1" u="sng" dirty="0"/>
              <a:t>easier and smarter</a:t>
            </a:r>
            <a:r>
              <a:rPr lang="en-US" sz="1800" u="sng" dirty="0"/>
              <a:t> </a:t>
            </a:r>
            <a:r>
              <a:rPr lang="en-US" sz="1800" dirty="0"/>
              <a:t>by analyzing data, checking risks, and giving </a:t>
            </a:r>
            <a:r>
              <a:rPr lang="en-US" sz="1800" b="1" dirty="0"/>
              <a:t>real-time, personalized suggestions</a:t>
            </a:r>
            <a:r>
              <a:rPr lang="en-US" sz="1800" dirty="0"/>
              <a:t>. The proposed system will help users </a:t>
            </a:r>
            <a:r>
              <a:rPr lang="en-US" sz="1800" b="1" dirty="0"/>
              <a:t>plan investments, track expenses, and improve savings</a:t>
            </a:r>
            <a:r>
              <a:rPr lang="en-US" sz="1800" dirty="0"/>
              <a:t> using </a:t>
            </a:r>
            <a:r>
              <a:rPr lang="en-US" sz="1800" b="1" dirty="0"/>
              <a:t>machine learning</a:t>
            </a:r>
            <a:r>
              <a:rPr lang="en-US" sz="1800" dirty="0"/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Key Points:</a:t>
            </a:r>
            <a:br>
              <a:rPr lang="en-US" sz="1800" b="1" dirty="0"/>
            </a:br>
            <a:r>
              <a:rPr lang="en-US" sz="1800" b="1" dirty="0"/>
              <a:t>   </a:t>
            </a:r>
            <a:r>
              <a:rPr lang="en-US" sz="1800" dirty="0"/>
              <a:t>Traditional financial planning is slow, costly, and not personalized.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AI helps by analyzing data and giving </a:t>
            </a:r>
            <a:r>
              <a:rPr lang="en-US" sz="1800" b="1" dirty="0"/>
              <a:t>smart, real-time advice</a:t>
            </a:r>
            <a:r>
              <a:rPr lang="en-US" sz="1800" dirty="0"/>
              <a:t>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system makes </a:t>
            </a:r>
            <a:r>
              <a:rPr lang="en-US" sz="1800" b="1" dirty="0"/>
              <a:t>money management easy and effective</a:t>
            </a:r>
          </a:p>
        </p:txBody>
      </p:sp>
    </p:spTree>
    <p:extLst>
      <p:ext uri="{BB962C8B-B14F-4D97-AF65-F5344CB8AC3E}">
        <p14:creationId xmlns:p14="http://schemas.microsoft.com/office/powerpoint/2010/main" val="45987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03649"/>
            <a:ext cx="12191999" cy="49733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/>
              <a:t>Manual methods:</a:t>
            </a:r>
            <a:r>
              <a:rPr lang="en-US" sz="1900" dirty="0"/>
              <a:t> Spreadsheets, basic calculators.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/>
              <a:t>Human-driven financial advisors:</a:t>
            </a:r>
            <a:r>
              <a:rPr lang="en-US" sz="1900" dirty="0"/>
              <a:t> Costly and time-consuming.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/>
              <a:t>Generic investment platforms:</a:t>
            </a:r>
            <a:r>
              <a:rPr lang="en-US" sz="1900" dirty="0"/>
              <a:t> Lack of personalization and real-time risk analysis.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b="1" dirty="0"/>
              <a:t>      </a:t>
            </a:r>
            <a:r>
              <a:rPr lang="en-US" sz="1900" b="1" u="sng" dirty="0"/>
              <a:t>Disadvantages:</a:t>
            </a:r>
            <a:endParaRPr lang="en-US" sz="1900" u="sng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High dependency on manual work and human advisors.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Limited personalization based on user-specific risk tolerance.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No real-time risk assessment or market insights.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3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52E8D55-3CB1-496D-AF6D-0041DEE84E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818" y="1073403"/>
            <a:ext cx="8084264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AI-driven finance advisor for personalized recommendations.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learning-based risk analysis for market volatility and user profiles.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tools for financial tracking and portfolio performance.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financial strategies.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risk assessment and investment insights.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portfolio tracking.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 and accessible.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financial literacy with clear insights.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9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5A0E-2520-4714-839D-2292DABB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97E5-1A1B-4F74-A279-B8A37A95D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2AF38-8FD3-4746-8F3E-BE23A672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69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4B16-5BC2-4B70-8EB8-5FEC578D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6C216-C856-42A9-A584-DDDF0466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0678C28-8425-46C8-BCA9-1ABB23485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165F96A-5534-42A2-B0DC-C5FE41F8D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9860"/>
            <a:ext cx="103632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Individuals: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investment plans and risk assessment.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tracking and savings strategies.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Businesses: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planning and investment management.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Cash flow analysis and forecasting.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Advisors: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insights to support advisory services.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market updates and risk analysis.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for teaching personal finance. 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financial literacy modules.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Banks: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analysis and personalized recommendations.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25DA-CAEE-4CC2-8B60-DC22C4BF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7F61-524F-47E8-AE64-67822DAC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72"/>
            <a:ext cx="10739718" cy="4731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/>
              <a:t> Development Tools:</a:t>
            </a:r>
            <a:endParaRPr lang="en-I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  Python 3.8+, Flask/Django for backend, ReactJS/</a:t>
            </a:r>
            <a:r>
              <a:rPr lang="en-IN" sz="1800" dirty="0" err="1"/>
              <a:t>Streamlit</a:t>
            </a:r>
            <a:r>
              <a:rPr lang="en-IN" sz="1800" dirty="0"/>
              <a:t> for frontend.</a:t>
            </a:r>
          </a:p>
          <a:p>
            <a:pPr marL="0" indent="0">
              <a:buNone/>
            </a:pPr>
            <a:r>
              <a:rPr lang="en-IN" sz="1800" b="1" dirty="0"/>
              <a:t>  AI Models:</a:t>
            </a:r>
            <a:endParaRPr lang="en-I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ML models (Random Forest, </a:t>
            </a:r>
            <a:r>
              <a:rPr lang="en-IN" sz="1800" dirty="0" err="1"/>
              <a:t>XGBoost</a:t>
            </a:r>
            <a:r>
              <a:rPr lang="en-IN" sz="1800" dirty="0"/>
              <a:t>) for risk analysis.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NLP models for financial news analysis.</a:t>
            </a:r>
          </a:p>
          <a:p>
            <a:pPr marL="0" indent="0">
              <a:buNone/>
            </a:pPr>
            <a:r>
              <a:rPr lang="en-IN" sz="1800" b="1" dirty="0"/>
              <a:t>  Libraries:</a:t>
            </a:r>
            <a:endParaRPr lang="en-I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NumPy, Pandas for data handling, Matplotlib/</a:t>
            </a:r>
            <a:r>
              <a:rPr lang="en-IN" sz="1800" dirty="0" err="1"/>
              <a:t>Plotly</a:t>
            </a:r>
            <a:r>
              <a:rPr lang="en-IN" sz="1800" dirty="0"/>
              <a:t> for visualization.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Scikit-learn for model training and evaluation.</a:t>
            </a:r>
          </a:p>
          <a:p>
            <a:pPr marL="0" indent="0">
              <a:buNone/>
            </a:pPr>
            <a:r>
              <a:rPr lang="en-IN" sz="1800" b="1" dirty="0"/>
              <a:t>   Data Sources:</a:t>
            </a:r>
            <a:endParaRPr lang="en-I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Market data APIs (Alpha Vantage, Yahoo Finance).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User financial inputs stored securely.</a:t>
            </a:r>
          </a:p>
          <a:p>
            <a:pPr marL="0" indent="0">
              <a:buNone/>
            </a:pPr>
            <a:r>
              <a:rPr lang="en-IN" sz="1800" b="1" dirty="0"/>
              <a:t>  Database:</a:t>
            </a:r>
            <a:endParaRPr lang="en-I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SQLite/PostgreSQL for storing financial insights.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1418C-0F49-4ACD-8DAB-E711AD53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2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993</Words>
  <Application>Microsoft Office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OUTLINE </vt:lpstr>
      <vt:lpstr>ABSTRACT</vt:lpstr>
      <vt:lpstr>INTRODUCTION</vt:lpstr>
      <vt:lpstr>EXISTING SYSTEM</vt:lpstr>
      <vt:lpstr>PROPOSED SYSTEM</vt:lpstr>
      <vt:lpstr>PowerPoint Presentation</vt:lpstr>
      <vt:lpstr>APPLICATIONS</vt:lpstr>
      <vt:lpstr>SOFTWARE REQUIREMENTS</vt:lpstr>
      <vt:lpstr>PROJECT ARCHITECTURE</vt:lpstr>
      <vt:lpstr>SPLIT OF MODELS </vt:lpstr>
      <vt:lpstr>CODE IMPLEMENTATION</vt:lpstr>
      <vt:lpstr>PowerPoint Presentation</vt:lpstr>
      <vt:lpstr>QUERIES 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Pravallika Reddy</dc:creator>
  <cp:lastModifiedBy>jaikarthikpolkam@gmail.com</cp:lastModifiedBy>
  <cp:revision>115</cp:revision>
  <dcterms:created xsi:type="dcterms:W3CDTF">2021-05-18T14:01:25Z</dcterms:created>
  <dcterms:modified xsi:type="dcterms:W3CDTF">2025-03-03T05:19:09Z</dcterms:modified>
</cp:coreProperties>
</file>