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71" r:id="rId10"/>
    <p:sldId id="272" r:id="rId11"/>
    <p:sldId id="264" r:id="rId12"/>
    <p:sldId id="265" r:id="rId13"/>
    <p:sldId id="269" r:id="rId14"/>
    <p:sldId id="270"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1" d="100"/>
          <a:sy n="91" d="100"/>
        </p:scale>
        <p:origin x="3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DE8163-C00B-4CFA-AA27-0E783A391BC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0E342398-B159-46DC-8757-5F9CA12E5F9B}">
      <dgm:prSet/>
      <dgm:spPr/>
      <dgm:t>
        <a:bodyPr/>
        <a:lstStyle/>
        <a:p>
          <a:pPr>
            <a:lnSpc>
              <a:spcPct val="100000"/>
            </a:lnSpc>
          </a:pPr>
          <a:r>
            <a:rPr lang="en-US"/>
            <a:t>1)Wireless Sensor Networks (WSNs): A smart agriculture system with more moisture sensors consumes more battery power as each sensor collects and transmits data.</a:t>
          </a:r>
        </a:p>
      </dgm:t>
    </dgm:pt>
    <dgm:pt modelId="{3C22A1DB-BF1C-4DE5-834B-31094F8A64F9}" type="parTrans" cxnId="{18DEB2A7-CD00-444B-BC0B-1973D6794896}">
      <dgm:prSet/>
      <dgm:spPr/>
      <dgm:t>
        <a:bodyPr/>
        <a:lstStyle/>
        <a:p>
          <a:endParaRPr lang="en-US"/>
        </a:p>
      </dgm:t>
    </dgm:pt>
    <dgm:pt modelId="{F64B005C-653A-4A58-ABAE-B7F002F0E700}" type="sibTrans" cxnId="{18DEB2A7-CD00-444B-BC0B-1973D6794896}">
      <dgm:prSet/>
      <dgm:spPr/>
      <dgm:t>
        <a:bodyPr/>
        <a:lstStyle/>
        <a:p>
          <a:endParaRPr lang="en-US"/>
        </a:p>
      </dgm:t>
    </dgm:pt>
    <dgm:pt modelId="{364AF356-C1E5-4157-8690-6BE68CDCA73A}">
      <dgm:prSet/>
      <dgm:spPr/>
      <dgm:t>
        <a:bodyPr/>
        <a:lstStyle/>
        <a:p>
          <a:pPr>
            <a:lnSpc>
              <a:spcPct val="100000"/>
            </a:lnSpc>
          </a:pPr>
          <a:r>
            <a:rPr lang="en-US"/>
            <a:t>2)Mobile Communication Networks (5G/4G Towers):Expanding 5G coverage to rural areas requires more base stations, increasing energy consumption.</a:t>
          </a:r>
        </a:p>
      </dgm:t>
    </dgm:pt>
    <dgm:pt modelId="{04556351-A831-4C66-AA90-A07DF76A5E54}" type="parTrans" cxnId="{7F8B5DAD-F20E-4088-BDA6-1213333AE761}">
      <dgm:prSet/>
      <dgm:spPr/>
      <dgm:t>
        <a:bodyPr/>
        <a:lstStyle/>
        <a:p>
          <a:endParaRPr lang="en-US"/>
        </a:p>
      </dgm:t>
    </dgm:pt>
    <dgm:pt modelId="{286C8F36-EE68-42E2-8CB5-2B8D1932649A}" type="sibTrans" cxnId="{7F8B5DAD-F20E-4088-BDA6-1213333AE761}">
      <dgm:prSet/>
      <dgm:spPr/>
      <dgm:t>
        <a:bodyPr/>
        <a:lstStyle/>
        <a:p>
          <a:endParaRPr lang="en-US"/>
        </a:p>
      </dgm:t>
    </dgm:pt>
    <dgm:pt modelId="{98DFE04B-7FE9-4A08-8FFA-7B2EAC1DB353}">
      <dgm:prSet/>
      <dgm:spPr/>
      <dgm:t>
        <a:bodyPr/>
        <a:lstStyle/>
        <a:p>
          <a:pPr>
            <a:lnSpc>
              <a:spcPct val="100000"/>
            </a:lnSpc>
          </a:pPr>
          <a:r>
            <a:rPr lang="en-US"/>
            <a:t>3)IoT Smart Homes: A home with 50 smart devices will use more power than one with only 10 devices.</a:t>
          </a:r>
        </a:p>
      </dgm:t>
    </dgm:pt>
    <dgm:pt modelId="{855E869F-BF70-40E7-8364-9820889EE61A}" type="parTrans" cxnId="{AEB1D600-1BEA-4BBE-A46A-92B5B34F351A}">
      <dgm:prSet/>
      <dgm:spPr/>
      <dgm:t>
        <a:bodyPr/>
        <a:lstStyle/>
        <a:p>
          <a:endParaRPr lang="en-US"/>
        </a:p>
      </dgm:t>
    </dgm:pt>
    <dgm:pt modelId="{CF64423E-4FCE-4AA5-9EEB-78A499F0D04F}" type="sibTrans" cxnId="{AEB1D600-1BEA-4BBE-A46A-92B5B34F351A}">
      <dgm:prSet/>
      <dgm:spPr/>
      <dgm:t>
        <a:bodyPr/>
        <a:lstStyle/>
        <a:p>
          <a:endParaRPr lang="en-US"/>
        </a:p>
      </dgm:t>
    </dgm:pt>
    <dgm:pt modelId="{EEDD5A7A-8D8B-428D-B003-26169D52EAE2}">
      <dgm:prSet/>
      <dgm:spPr/>
      <dgm:t>
        <a:bodyPr/>
        <a:lstStyle/>
        <a:p>
          <a:pPr>
            <a:lnSpc>
              <a:spcPct val="100000"/>
            </a:lnSpc>
          </a:pPr>
          <a:r>
            <a:rPr lang="en-US"/>
            <a:t>4)Expanding a cloud service like Google Drive requires additional servers, which leads to higher electricity usage</a:t>
          </a:r>
        </a:p>
      </dgm:t>
    </dgm:pt>
    <dgm:pt modelId="{971C9976-F12A-406B-BFC6-B6D56D92775B}" type="parTrans" cxnId="{73F4737E-F05B-4D49-BD9E-9F7F100D29B9}">
      <dgm:prSet/>
      <dgm:spPr/>
      <dgm:t>
        <a:bodyPr/>
        <a:lstStyle/>
        <a:p>
          <a:endParaRPr lang="en-US"/>
        </a:p>
      </dgm:t>
    </dgm:pt>
    <dgm:pt modelId="{5FD5097B-D921-406E-A91C-C096179BAF67}" type="sibTrans" cxnId="{73F4737E-F05B-4D49-BD9E-9F7F100D29B9}">
      <dgm:prSet/>
      <dgm:spPr/>
      <dgm:t>
        <a:bodyPr/>
        <a:lstStyle/>
        <a:p>
          <a:endParaRPr lang="en-US"/>
        </a:p>
      </dgm:t>
    </dgm:pt>
    <dgm:pt modelId="{8BC44C8D-E908-424D-9D1F-53A758603B21}" type="pres">
      <dgm:prSet presAssocID="{48DE8163-C00B-4CFA-AA27-0E783A391BC4}" presName="linear" presStyleCnt="0">
        <dgm:presLayoutVars>
          <dgm:animLvl val="lvl"/>
          <dgm:resizeHandles val="exact"/>
        </dgm:presLayoutVars>
      </dgm:prSet>
      <dgm:spPr/>
    </dgm:pt>
    <dgm:pt modelId="{5E3B69F8-7DF5-4E81-BC86-1A110CB33676}" type="pres">
      <dgm:prSet presAssocID="{0E342398-B159-46DC-8757-5F9CA12E5F9B}" presName="parentText" presStyleLbl="node1" presStyleIdx="0" presStyleCnt="4">
        <dgm:presLayoutVars>
          <dgm:chMax val="0"/>
          <dgm:bulletEnabled val="1"/>
        </dgm:presLayoutVars>
      </dgm:prSet>
      <dgm:spPr/>
    </dgm:pt>
    <dgm:pt modelId="{2AC4C4D4-3FCA-4AE2-A5E6-11F1C13CDBA3}" type="pres">
      <dgm:prSet presAssocID="{F64B005C-653A-4A58-ABAE-B7F002F0E700}" presName="spacer" presStyleCnt="0"/>
      <dgm:spPr/>
    </dgm:pt>
    <dgm:pt modelId="{1CE23D62-F42C-45DF-A78A-E56ADD44456E}" type="pres">
      <dgm:prSet presAssocID="{364AF356-C1E5-4157-8690-6BE68CDCA73A}" presName="parentText" presStyleLbl="node1" presStyleIdx="1" presStyleCnt="4">
        <dgm:presLayoutVars>
          <dgm:chMax val="0"/>
          <dgm:bulletEnabled val="1"/>
        </dgm:presLayoutVars>
      </dgm:prSet>
      <dgm:spPr/>
    </dgm:pt>
    <dgm:pt modelId="{C7DE8333-B9A9-4D66-8EB7-C1B95EC79FCB}" type="pres">
      <dgm:prSet presAssocID="{286C8F36-EE68-42E2-8CB5-2B8D1932649A}" presName="spacer" presStyleCnt="0"/>
      <dgm:spPr/>
    </dgm:pt>
    <dgm:pt modelId="{A6510648-E365-426E-83A3-F32E736AE7EA}" type="pres">
      <dgm:prSet presAssocID="{98DFE04B-7FE9-4A08-8FFA-7B2EAC1DB353}" presName="parentText" presStyleLbl="node1" presStyleIdx="2" presStyleCnt="4">
        <dgm:presLayoutVars>
          <dgm:chMax val="0"/>
          <dgm:bulletEnabled val="1"/>
        </dgm:presLayoutVars>
      </dgm:prSet>
      <dgm:spPr/>
    </dgm:pt>
    <dgm:pt modelId="{FEF5B5E8-8333-46F2-86AF-50B6D87CE861}" type="pres">
      <dgm:prSet presAssocID="{CF64423E-4FCE-4AA5-9EEB-78A499F0D04F}" presName="spacer" presStyleCnt="0"/>
      <dgm:spPr/>
    </dgm:pt>
    <dgm:pt modelId="{5B740E8B-0E75-41A8-9029-CCC0E9676FA1}" type="pres">
      <dgm:prSet presAssocID="{EEDD5A7A-8D8B-428D-B003-26169D52EAE2}" presName="parentText" presStyleLbl="node1" presStyleIdx="3" presStyleCnt="4">
        <dgm:presLayoutVars>
          <dgm:chMax val="0"/>
          <dgm:bulletEnabled val="1"/>
        </dgm:presLayoutVars>
      </dgm:prSet>
      <dgm:spPr/>
    </dgm:pt>
  </dgm:ptLst>
  <dgm:cxnLst>
    <dgm:cxn modelId="{AEB1D600-1BEA-4BBE-A46A-92B5B34F351A}" srcId="{48DE8163-C00B-4CFA-AA27-0E783A391BC4}" destId="{98DFE04B-7FE9-4A08-8FFA-7B2EAC1DB353}" srcOrd="2" destOrd="0" parTransId="{855E869F-BF70-40E7-8364-9820889EE61A}" sibTransId="{CF64423E-4FCE-4AA5-9EEB-78A499F0D04F}"/>
    <dgm:cxn modelId="{D680552B-1CCB-4AD0-B8CD-EDC83864E541}" type="presOf" srcId="{98DFE04B-7FE9-4A08-8FFA-7B2EAC1DB353}" destId="{A6510648-E365-426E-83A3-F32E736AE7EA}" srcOrd="0" destOrd="0" presId="urn:microsoft.com/office/officeart/2005/8/layout/vList2"/>
    <dgm:cxn modelId="{73F4737E-F05B-4D49-BD9E-9F7F100D29B9}" srcId="{48DE8163-C00B-4CFA-AA27-0E783A391BC4}" destId="{EEDD5A7A-8D8B-428D-B003-26169D52EAE2}" srcOrd="3" destOrd="0" parTransId="{971C9976-F12A-406B-BFC6-B6D56D92775B}" sibTransId="{5FD5097B-D921-406E-A91C-C096179BAF67}"/>
    <dgm:cxn modelId="{75939993-2416-4166-B039-A4BB52B40A05}" type="presOf" srcId="{0E342398-B159-46DC-8757-5F9CA12E5F9B}" destId="{5E3B69F8-7DF5-4E81-BC86-1A110CB33676}" srcOrd="0" destOrd="0" presId="urn:microsoft.com/office/officeart/2005/8/layout/vList2"/>
    <dgm:cxn modelId="{18DEB2A7-CD00-444B-BC0B-1973D6794896}" srcId="{48DE8163-C00B-4CFA-AA27-0E783A391BC4}" destId="{0E342398-B159-46DC-8757-5F9CA12E5F9B}" srcOrd="0" destOrd="0" parTransId="{3C22A1DB-BF1C-4DE5-834B-31094F8A64F9}" sibTransId="{F64B005C-653A-4A58-ABAE-B7F002F0E700}"/>
    <dgm:cxn modelId="{7F8B5DAD-F20E-4088-BDA6-1213333AE761}" srcId="{48DE8163-C00B-4CFA-AA27-0E783A391BC4}" destId="{364AF356-C1E5-4157-8690-6BE68CDCA73A}" srcOrd="1" destOrd="0" parTransId="{04556351-A831-4C66-AA90-A07DF76A5E54}" sibTransId="{286C8F36-EE68-42E2-8CB5-2B8D1932649A}"/>
    <dgm:cxn modelId="{0592EBC2-A891-46E1-AA48-E56008572300}" type="presOf" srcId="{48DE8163-C00B-4CFA-AA27-0E783A391BC4}" destId="{8BC44C8D-E908-424D-9D1F-53A758603B21}" srcOrd="0" destOrd="0" presId="urn:microsoft.com/office/officeart/2005/8/layout/vList2"/>
    <dgm:cxn modelId="{0DA00BD8-694A-4A80-B746-A1A508B74856}" type="presOf" srcId="{EEDD5A7A-8D8B-428D-B003-26169D52EAE2}" destId="{5B740E8B-0E75-41A8-9029-CCC0E9676FA1}" srcOrd="0" destOrd="0" presId="urn:microsoft.com/office/officeart/2005/8/layout/vList2"/>
    <dgm:cxn modelId="{E99B8CED-5CE2-437C-8615-2DB04C0BA226}" type="presOf" srcId="{364AF356-C1E5-4157-8690-6BE68CDCA73A}" destId="{1CE23D62-F42C-45DF-A78A-E56ADD44456E}" srcOrd="0" destOrd="0" presId="urn:microsoft.com/office/officeart/2005/8/layout/vList2"/>
    <dgm:cxn modelId="{2472DDFB-E240-44E0-BC77-95CD220FBA7D}" type="presParOf" srcId="{8BC44C8D-E908-424D-9D1F-53A758603B21}" destId="{5E3B69F8-7DF5-4E81-BC86-1A110CB33676}" srcOrd="0" destOrd="0" presId="urn:microsoft.com/office/officeart/2005/8/layout/vList2"/>
    <dgm:cxn modelId="{A5755B0B-242A-4FED-B419-4432DFBEBC21}" type="presParOf" srcId="{8BC44C8D-E908-424D-9D1F-53A758603B21}" destId="{2AC4C4D4-3FCA-4AE2-A5E6-11F1C13CDBA3}" srcOrd="1" destOrd="0" presId="urn:microsoft.com/office/officeart/2005/8/layout/vList2"/>
    <dgm:cxn modelId="{74456B8D-F6A8-43D7-9BFC-C9F410E8B00A}" type="presParOf" srcId="{8BC44C8D-E908-424D-9D1F-53A758603B21}" destId="{1CE23D62-F42C-45DF-A78A-E56ADD44456E}" srcOrd="2" destOrd="0" presId="urn:microsoft.com/office/officeart/2005/8/layout/vList2"/>
    <dgm:cxn modelId="{5A0DA78E-268C-4B88-916A-32CAEE4B7E8C}" type="presParOf" srcId="{8BC44C8D-E908-424D-9D1F-53A758603B21}" destId="{C7DE8333-B9A9-4D66-8EB7-C1B95EC79FCB}" srcOrd="3" destOrd="0" presId="urn:microsoft.com/office/officeart/2005/8/layout/vList2"/>
    <dgm:cxn modelId="{7EF11C7F-327D-4AFB-AB88-F98FAAF03623}" type="presParOf" srcId="{8BC44C8D-E908-424D-9D1F-53A758603B21}" destId="{A6510648-E365-426E-83A3-F32E736AE7EA}" srcOrd="4" destOrd="0" presId="urn:microsoft.com/office/officeart/2005/8/layout/vList2"/>
    <dgm:cxn modelId="{B3A0E62A-E334-4975-B711-2402C0B21D24}" type="presParOf" srcId="{8BC44C8D-E908-424D-9D1F-53A758603B21}" destId="{FEF5B5E8-8333-46F2-86AF-50B6D87CE861}" srcOrd="5" destOrd="0" presId="urn:microsoft.com/office/officeart/2005/8/layout/vList2"/>
    <dgm:cxn modelId="{42BBA3C7-4CA6-4962-A696-902B8779F4B2}" type="presParOf" srcId="{8BC44C8D-E908-424D-9D1F-53A758603B21}" destId="{5B740E8B-0E75-41A8-9029-CCC0E9676FA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B69F8-7DF5-4E81-BC86-1A110CB33676}">
      <dsp:nvSpPr>
        <dsp:cNvPr id="0" name=""/>
        <dsp:cNvSpPr/>
      </dsp:nvSpPr>
      <dsp:spPr>
        <a:xfrm>
          <a:off x="0" y="88883"/>
          <a:ext cx="5076826" cy="109511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100000"/>
            </a:lnSpc>
            <a:spcBef>
              <a:spcPct val="0"/>
            </a:spcBef>
            <a:spcAft>
              <a:spcPct val="35000"/>
            </a:spcAft>
            <a:buNone/>
          </a:pPr>
          <a:r>
            <a:rPr lang="en-US" sz="1200" kern="1200"/>
            <a:t>1)Wireless Sensor Networks (WSNs): A smart agriculture system with more moisture sensors consumes more battery power as each sensor collects and transmits data.</a:t>
          </a:r>
        </a:p>
      </dsp:txBody>
      <dsp:txXfrm>
        <a:off x="53459" y="142342"/>
        <a:ext cx="4969908" cy="988201"/>
      </dsp:txXfrm>
    </dsp:sp>
    <dsp:sp modelId="{1CE23D62-F42C-45DF-A78A-E56ADD44456E}">
      <dsp:nvSpPr>
        <dsp:cNvPr id="0" name=""/>
        <dsp:cNvSpPr/>
      </dsp:nvSpPr>
      <dsp:spPr>
        <a:xfrm>
          <a:off x="0" y="1218563"/>
          <a:ext cx="5076826" cy="1095119"/>
        </a:xfrm>
        <a:prstGeom prst="roundRect">
          <a:avLst/>
        </a:prstGeom>
        <a:solidFill>
          <a:schemeClr val="accent5">
            <a:hueOff val="-633314"/>
            <a:satOff val="1022"/>
            <a:lumOff val="-248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100000"/>
            </a:lnSpc>
            <a:spcBef>
              <a:spcPct val="0"/>
            </a:spcBef>
            <a:spcAft>
              <a:spcPct val="35000"/>
            </a:spcAft>
            <a:buNone/>
          </a:pPr>
          <a:r>
            <a:rPr lang="en-US" sz="1200" kern="1200"/>
            <a:t>2)Mobile Communication Networks (5G/4G Towers):Expanding 5G coverage to rural areas requires more base stations, increasing energy consumption.</a:t>
          </a:r>
        </a:p>
      </dsp:txBody>
      <dsp:txXfrm>
        <a:off x="53459" y="1272022"/>
        <a:ext cx="4969908" cy="988201"/>
      </dsp:txXfrm>
    </dsp:sp>
    <dsp:sp modelId="{A6510648-E365-426E-83A3-F32E736AE7EA}">
      <dsp:nvSpPr>
        <dsp:cNvPr id="0" name=""/>
        <dsp:cNvSpPr/>
      </dsp:nvSpPr>
      <dsp:spPr>
        <a:xfrm>
          <a:off x="0" y="2348243"/>
          <a:ext cx="5076826" cy="1095119"/>
        </a:xfrm>
        <a:prstGeom prst="roundRect">
          <a:avLst/>
        </a:prstGeom>
        <a:solidFill>
          <a:schemeClr val="accent5">
            <a:hueOff val="-1266629"/>
            <a:satOff val="2043"/>
            <a:lumOff val="-496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100000"/>
            </a:lnSpc>
            <a:spcBef>
              <a:spcPct val="0"/>
            </a:spcBef>
            <a:spcAft>
              <a:spcPct val="35000"/>
            </a:spcAft>
            <a:buNone/>
          </a:pPr>
          <a:r>
            <a:rPr lang="en-US" sz="1200" kern="1200"/>
            <a:t>3)IoT Smart Homes: A home with 50 smart devices will use more power than one with only 10 devices.</a:t>
          </a:r>
        </a:p>
      </dsp:txBody>
      <dsp:txXfrm>
        <a:off x="53459" y="2401702"/>
        <a:ext cx="4969908" cy="988201"/>
      </dsp:txXfrm>
    </dsp:sp>
    <dsp:sp modelId="{5B740E8B-0E75-41A8-9029-CCC0E9676FA1}">
      <dsp:nvSpPr>
        <dsp:cNvPr id="0" name=""/>
        <dsp:cNvSpPr/>
      </dsp:nvSpPr>
      <dsp:spPr>
        <a:xfrm>
          <a:off x="0" y="3477923"/>
          <a:ext cx="5076826" cy="1095119"/>
        </a:xfrm>
        <a:prstGeom prst="roundRect">
          <a:avLst/>
        </a:prstGeom>
        <a:solidFill>
          <a:schemeClr val="accent5">
            <a:hueOff val="-1899943"/>
            <a:satOff val="3065"/>
            <a:lumOff val="-745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100000"/>
            </a:lnSpc>
            <a:spcBef>
              <a:spcPct val="0"/>
            </a:spcBef>
            <a:spcAft>
              <a:spcPct val="35000"/>
            </a:spcAft>
            <a:buNone/>
          </a:pPr>
          <a:r>
            <a:rPr lang="en-US" sz="1200" kern="1200"/>
            <a:t>4)Expanding a cloud service like Google Drive requires additional servers, which leads to higher electricity usage</a:t>
          </a:r>
        </a:p>
      </dsp:txBody>
      <dsp:txXfrm>
        <a:off x="53459" y="3531382"/>
        <a:ext cx="4969908" cy="98820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4/15/2025</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505138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4/15/2025</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264918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4/15/2025</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2219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4/15/2025</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54863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4/15/2025</a:t>
            </a:fld>
            <a:endParaRPr lang="en-US" dirty="0"/>
          </a:p>
        </p:txBody>
      </p:sp>
    </p:spTree>
    <p:extLst>
      <p:ext uri="{BB962C8B-B14F-4D97-AF65-F5344CB8AC3E}">
        <p14:creationId xmlns:p14="http://schemas.microsoft.com/office/powerpoint/2010/main" val="3649856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4/15/2025</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40563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4/15/2025</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9046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4/15/2025</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171852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4/15/2025</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47763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4/15/2025</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430769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4/15/2025</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292267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4/15/2025</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4593109"/>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27" r:id="rId5"/>
    <p:sldLayoutId id="2147483732" r:id="rId6"/>
    <p:sldLayoutId id="2147483728" r:id="rId7"/>
    <p:sldLayoutId id="2147483729" r:id="rId8"/>
    <p:sldLayoutId id="2147483730" r:id="rId9"/>
    <p:sldLayoutId id="2147483731" r:id="rId10"/>
    <p:sldLayoutId id="2147483733"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hyperlink" Target="https://pxhere.com/en/photo/1009477" TargetMode="External"/><Relationship Id="rId3" Type="http://schemas.openxmlformats.org/officeDocument/2006/relationships/diagramLayout" Target="../diagrams/layout1.xml"/><Relationship Id="rId7" Type="http://schemas.openxmlformats.org/officeDocument/2006/relationships/image" Target="../media/image14.jp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openxmlformats.org/officeDocument/2006/relationships/image" Target="../media/image17.jpeg"/><Relationship Id="rId5" Type="http://schemas.openxmlformats.org/officeDocument/2006/relationships/diagramColors" Target="../diagrams/colors1.xml"/><Relationship Id="rId10" Type="http://schemas.openxmlformats.org/officeDocument/2006/relationships/image" Target="../media/image16.png"/><Relationship Id="rId4" Type="http://schemas.openxmlformats.org/officeDocument/2006/relationships/diagramQuickStyle" Target="../diagrams/quickStyle1.xml"/><Relationship Id="rId9"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1BB47ACF-D1A3-623B-E49D-22CCD3A6AA3D}"/>
              </a:ext>
            </a:extLst>
          </p:cNvPr>
          <p:cNvPicPr>
            <a:picLocks noChangeAspect="1"/>
          </p:cNvPicPr>
          <p:nvPr/>
        </p:nvPicPr>
        <p:blipFill>
          <a:blip r:embed="rId2"/>
          <a:srcRect l="10383" r="-2" b="-2"/>
          <a:stretch/>
        </p:blipFill>
        <p:spPr>
          <a:xfrm>
            <a:off x="4487333" y="10"/>
            <a:ext cx="7704667" cy="6877868"/>
          </a:xfrm>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p:spPr>
      </p:pic>
      <p:sp>
        <p:nvSpPr>
          <p:cNvPr id="11" name="Freeform: Shape 10">
            <a:extLst>
              <a:ext uri="{FF2B5EF4-FFF2-40B4-BE49-F238E27FC236}">
                <a16:creationId xmlns:a16="http://schemas.microsoft.com/office/drawing/2014/main" id="{DCD36D47-40B7-494B-B249-3CBA333DE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Freeform: Shape 12">
            <a:extLst>
              <a:ext uri="{FF2B5EF4-FFF2-40B4-BE49-F238E27FC236}">
                <a16:creationId xmlns:a16="http://schemas.microsoft.com/office/drawing/2014/main" id="{03AD0D1C-F8BA-4CD1-BC4D-BE1823F3E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283242" cy="6858000"/>
          </a:xfrm>
          <a:custGeom>
            <a:avLst/>
            <a:gdLst>
              <a:gd name="connsiteX0" fmla="*/ 0 w 7163694"/>
              <a:gd name="connsiteY0" fmla="*/ 0 h 6858000"/>
              <a:gd name="connsiteX1" fmla="*/ 5525402 w 7163694"/>
              <a:gd name="connsiteY1" fmla="*/ 0 h 6858000"/>
              <a:gd name="connsiteX2" fmla="*/ 5541001 w 7163694"/>
              <a:gd name="connsiteY2" fmla="*/ 10445 h 6858000"/>
              <a:gd name="connsiteX3" fmla="*/ 7163694 w 7163694"/>
              <a:gd name="connsiteY3" fmla="*/ 3621913 h 6858000"/>
              <a:gd name="connsiteX4" fmla="*/ 5263827 w 7163694"/>
              <a:gd name="connsiteY4" fmla="*/ 6378742 h 6858000"/>
              <a:gd name="connsiteX5" fmla="*/ 4740144 w 7163694"/>
              <a:gd name="connsiteY5" fmla="*/ 6785068 h 6858000"/>
              <a:gd name="connsiteX6" fmla="*/ 4633550 w 7163694"/>
              <a:gd name="connsiteY6" fmla="*/ 6858000 h 6858000"/>
              <a:gd name="connsiteX7" fmla="*/ 0 w 716369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3694" h="6858000">
                <a:moveTo>
                  <a:pt x="0" y="0"/>
                </a:moveTo>
                <a:lnTo>
                  <a:pt x="5525402" y="0"/>
                </a:lnTo>
                <a:lnTo>
                  <a:pt x="5541001" y="10445"/>
                </a:lnTo>
                <a:cubicBezTo>
                  <a:pt x="6582147" y="751075"/>
                  <a:pt x="7163694" y="2091411"/>
                  <a:pt x="7163694" y="3621913"/>
                </a:cubicBezTo>
                <a:cubicBezTo>
                  <a:pt x="7163694" y="4971185"/>
                  <a:pt x="6222325" y="5605738"/>
                  <a:pt x="5263827" y="6378742"/>
                </a:cubicBezTo>
                <a:cubicBezTo>
                  <a:pt x="5089279" y="6519512"/>
                  <a:pt x="4916329" y="6657407"/>
                  <a:pt x="4740144" y="6785068"/>
                </a:cubicBezTo>
                <a:lnTo>
                  <a:pt x="463355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5EF25A08-0569-708B-C318-886C2F74C0AA}"/>
              </a:ext>
            </a:extLst>
          </p:cNvPr>
          <p:cNvSpPr>
            <a:spLocks noGrp="1"/>
          </p:cNvSpPr>
          <p:nvPr>
            <p:ph type="ctrTitle"/>
          </p:nvPr>
        </p:nvSpPr>
        <p:spPr>
          <a:xfrm>
            <a:off x="813418" y="251138"/>
            <a:ext cx="7952968" cy="2010778"/>
          </a:xfrm>
        </p:spPr>
        <p:txBody>
          <a:bodyPr anchor="b">
            <a:normAutofit/>
          </a:bodyPr>
          <a:lstStyle/>
          <a:p>
            <a:pPr>
              <a:lnSpc>
                <a:spcPct val="110000"/>
              </a:lnSpc>
            </a:pPr>
            <a:r>
              <a:rPr lang="en-IN" sz="4200" dirty="0"/>
              <a:t>NETWORK PROTOCOLS   AND SECURITY</a:t>
            </a:r>
          </a:p>
        </p:txBody>
      </p:sp>
      <p:sp>
        <p:nvSpPr>
          <p:cNvPr id="3" name="Subtitle 2">
            <a:extLst>
              <a:ext uri="{FF2B5EF4-FFF2-40B4-BE49-F238E27FC236}">
                <a16:creationId xmlns:a16="http://schemas.microsoft.com/office/drawing/2014/main" id="{C173DE52-9CE0-D868-694F-0FDA7DBA905E}"/>
              </a:ext>
            </a:extLst>
          </p:cNvPr>
          <p:cNvSpPr>
            <a:spLocks noGrp="1"/>
          </p:cNvSpPr>
          <p:nvPr>
            <p:ph type="subTitle" idx="1"/>
          </p:nvPr>
        </p:nvSpPr>
        <p:spPr>
          <a:xfrm>
            <a:off x="907833" y="2650204"/>
            <a:ext cx="6694086" cy="1083586"/>
          </a:xfrm>
        </p:spPr>
        <p:txBody>
          <a:bodyPr anchor="t">
            <a:normAutofit/>
          </a:bodyPr>
          <a:lstStyle/>
          <a:p>
            <a:pPr algn="ctr">
              <a:lnSpc>
                <a:spcPct val="120000"/>
              </a:lnSpc>
            </a:pPr>
            <a:r>
              <a:rPr lang="en-IN" b="1" u="sng" dirty="0">
                <a:latin typeface="Times New Roman" panose="02020603050405020304" pitchFamily="18" charset="0"/>
                <a:cs typeface="Times New Roman" panose="02020603050405020304" pitchFamily="18" charset="0"/>
              </a:rPr>
              <a:t>ACO IMPLEMENTATION IN WSN USING   MATLAB</a:t>
            </a:r>
          </a:p>
        </p:txBody>
      </p:sp>
      <p:sp>
        <p:nvSpPr>
          <p:cNvPr id="5" name="TextBox 4">
            <a:extLst>
              <a:ext uri="{FF2B5EF4-FFF2-40B4-BE49-F238E27FC236}">
                <a16:creationId xmlns:a16="http://schemas.microsoft.com/office/drawing/2014/main" id="{FA9E8943-BC0A-9C68-C447-99CAC38F70BA}"/>
              </a:ext>
            </a:extLst>
          </p:cNvPr>
          <p:cNvSpPr txBox="1"/>
          <p:nvPr/>
        </p:nvSpPr>
        <p:spPr>
          <a:xfrm>
            <a:off x="2353905" y="4481241"/>
            <a:ext cx="4691906" cy="1569660"/>
          </a:xfrm>
          <a:prstGeom prst="rect">
            <a:avLst/>
          </a:prstGeom>
          <a:noFill/>
        </p:spPr>
        <p:txBody>
          <a:bodyPr wrap="square" rtlCol="0">
            <a:spAutoFit/>
          </a:bodyPr>
          <a:lstStyle/>
          <a:p>
            <a:pPr algn="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P. Karthik- 2320040019</a:t>
            </a:r>
          </a:p>
          <a:p>
            <a:pPr algn="r"/>
            <a:r>
              <a:rPr lang="en-IN" sz="1600" dirty="0">
                <a:latin typeface="Times New Roman" panose="02020603050405020304" pitchFamily="18" charset="0"/>
                <a:cs typeface="Times New Roman" panose="02020603050405020304" pitchFamily="18" charset="0"/>
              </a:rPr>
              <a:t>S.D.M Vamsi-2320040032</a:t>
            </a:r>
          </a:p>
          <a:p>
            <a:pPr algn="r"/>
            <a:r>
              <a:rPr lang="en-IN" sz="1600" dirty="0">
                <a:latin typeface="Times New Roman" panose="02020603050405020304" pitchFamily="18" charset="0"/>
                <a:cs typeface="Times New Roman" panose="02020603050405020304" pitchFamily="18" charset="0"/>
              </a:rPr>
              <a:t>K. Ram Charan Varma- 2320040040</a:t>
            </a:r>
          </a:p>
          <a:p>
            <a:pPr algn="r"/>
            <a:r>
              <a:rPr lang="en-IN" sz="1600" dirty="0">
                <a:latin typeface="Times New Roman" panose="02020603050405020304" pitchFamily="18" charset="0"/>
                <a:cs typeface="Times New Roman" panose="02020603050405020304" pitchFamily="18" charset="0"/>
              </a:rPr>
              <a:t>G.V. Naga Jahnavi Yadav – 2320040026</a:t>
            </a:r>
          </a:p>
          <a:p>
            <a:pPr algn="r"/>
            <a:r>
              <a:rPr lang="en-IN" sz="1600" dirty="0">
                <a:latin typeface="Times New Roman" panose="02020603050405020304" pitchFamily="18" charset="0"/>
                <a:cs typeface="Times New Roman" panose="02020603050405020304" pitchFamily="18" charset="0"/>
              </a:rPr>
              <a:t>Niharika reddy-2320040042</a:t>
            </a:r>
          </a:p>
        </p:txBody>
      </p:sp>
      <p:pic>
        <p:nvPicPr>
          <p:cNvPr id="7" name="Picture 6" descr="A red and black logo&#10;&#10;AI-generated content may be incorrect.">
            <a:extLst>
              <a:ext uri="{FF2B5EF4-FFF2-40B4-BE49-F238E27FC236}">
                <a16:creationId xmlns:a16="http://schemas.microsoft.com/office/drawing/2014/main" id="{EF380843-2BA9-CFF5-45A3-2D779E0FB9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7508" y="132665"/>
            <a:ext cx="1895475" cy="771525"/>
          </a:xfrm>
          <a:prstGeom prst="rect">
            <a:avLst/>
          </a:prstGeom>
        </p:spPr>
      </p:pic>
    </p:spTree>
    <p:extLst>
      <p:ext uri="{BB962C8B-B14F-4D97-AF65-F5344CB8AC3E}">
        <p14:creationId xmlns:p14="http://schemas.microsoft.com/office/powerpoint/2010/main" val="597988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0920A8-91E6-2F56-C4A3-D751CC99A7B3}"/>
              </a:ext>
            </a:extLst>
          </p:cNvPr>
          <p:cNvSpPr txBox="1"/>
          <p:nvPr/>
        </p:nvSpPr>
        <p:spPr>
          <a:xfrm>
            <a:off x="570451" y="494950"/>
            <a:ext cx="10972800" cy="3139321"/>
          </a:xfrm>
          <a:prstGeom prst="rect">
            <a:avLst/>
          </a:prstGeom>
          <a:noFill/>
        </p:spPr>
        <p:txBody>
          <a:bodyPr wrap="square" rtlCol="0">
            <a:spAutoFit/>
          </a:bodyPr>
          <a:lstStyle/>
          <a:p>
            <a:pPr algn="ctr"/>
            <a:r>
              <a:rPr lang="en-US" b="1" dirty="0"/>
              <a:t>Power Consumption in Integrated Circuits (ICs) – Moore’s Law Perspective</a:t>
            </a:r>
          </a:p>
          <a:p>
            <a:pPr algn="ctr"/>
            <a:endParaRPr lang="en-US" b="1" dirty="0"/>
          </a:p>
          <a:p>
            <a:pPr>
              <a:buNone/>
            </a:pPr>
            <a:r>
              <a:rPr lang="en-US" dirty="0">
                <a:latin typeface="Times New Roman" panose="02020603050405020304" pitchFamily="18" charset="0"/>
                <a:cs typeface="Times New Roman" panose="02020603050405020304" pitchFamily="18" charset="0"/>
              </a:rPr>
              <a:t>According to Moore’s Law, the number of transistors on a chip doubles approximately every two years. This growth allows more complex processing and faster computing, but it also increases the density of components, leading to challenges like:</a:t>
            </a:r>
          </a:p>
          <a:p>
            <a:pPr>
              <a:buNone/>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highlight>
                  <a:srgbClr val="FFFF00"/>
                </a:highlight>
                <a:latin typeface="Times New Roman" panose="02020603050405020304" pitchFamily="18" charset="0"/>
                <a:cs typeface="Times New Roman" panose="02020603050405020304" pitchFamily="18" charset="0"/>
              </a:rPr>
              <a:t>Higher power consumption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Thermal dissipation issues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Need for optimized routing of current and signals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ctr"/>
            <a:endParaRPr lang="en-IN" b="1" dirty="0"/>
          </a:p>
        </p:txBody>
      </p:sp>
      <p:pic>
        <p:nvPicPr>
          <p:cNvPr id="1026" name="Picture 2" descr="The history of power dissipation | Electronics Cooling">
            <a:extLst>
              <a:ext uri="{FF2B5EF4-FFF2-40B4-BE49-F238E27FC236}">
                <a16:creationId xmlns:a16="http://schemas.microsoft.com/office/drawing/2014/main" id="{E5ABDEBC-8D14-BB0A-DB2B-5A22A46074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5727" y="2044804"/>
            <a:ext cx="3785154" cy="302812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F09051B-24A5-3094-E6F4-B502C5DB7E6A}"/>
              </a:ext>
            </a:extLst>
          </p:cNvPr>
          <p:cNvSpPr txBox="1"/>
          <p:nvPr/>
        </p:nvSpPr>
        <p:spPr>
          <a:xfrm>
            <a:off x="570451" y="3281680"/>
            <a:ext cx="6988589"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When transistor count increases, the routing paths between transistors become more complex, and the design tools need to find energy-efficient pathways for data and signal transfer. This is similar to our ACO application, where nodes find the best path with minimal energy cost.</a:t>
            </a:r>
          </a:p>
          <a:p>
            <a:endParaRPr lang="en-IN" dirty="0"/>
          </a:p>
        </p:txBody>
      </p:sp>
      <p:sp>
        <p:nvSpPr>
          <p:cNvPr id="4" name="TextBox 3">
            <a:extLst>
              <a:ext uri="{FF2B5EF4-FFF2-40B4-BE49-F238E27FC236}">
                <a16:creationId xmlns:a16="http://schemas.microsoft.com/office/drawing/2014/main" id="{2A7E728F-71AE-2A35-8709-5A13872C20D0}"/>
              </a:ext>
            </a:extLst>
          </p:cNvPr>
          <p:cNvSpPr txBox="1"/>
          <p:nvPr/>
        </p:nvSpPr>
        <p:spPr>
          <a:xfrm>
            <a:off x="548081" y="4871394"/>
            <a:ext cx="10972800"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As per Moore's Law, the exponential increase in transistors in integrated </a:t>
            </a:r>
          </a:p>
          <a:p>
            <a:r>
              <a:rPr lang="en-US" dirty="0">
                <a:latin typeface="Times New Roman" panose="02020603050405020304" pitchFamily="18" charset="0"/>
                <a:cs typeface="Times New Roman" panose="02020603050405020304" pitchFamily="18" charset="0"/>
              </a:rPr>
              <a:t>circuits leads to greater energy consumption due to denser interconnections</a:t>
            </a:r>
          </a:p>
          <a:p>
            <a:r>
              <a:rPr lang="en-US" dirty="0">
                <a:latin typeface="Times New Roman" panose="02020603050405020304" pitchFamily="18" charset="0"/>
                <a:cs typeface="Times New Roman" panose="02020603050405020304" pitchFamily="18" charset="0"/>
              </a:rPr>
              <a:t> and complex signal routing. Just like in wireless sensor networks, more “nodes” result in higher power needs. Techniques like </a:t>
            </a:r>
            <a:r>
              <a:rPr lang="en-US" b="1" dirty="0">
                <a:latin typeface="Times New Roman" panose="02020603050405020304" pitchFamily="18" charset="0"/>
                <a:cs typeface="Times New Roman" panose="02020603050405020304" pitchFamily="18" charset="0"/>
              </a:rPr>
              <a:t>Ant Colony Optimization (ACO)</a:t>
            </a:r>
            <a:r>
              <a:rPr lang="en-US" dirty="0">
                <a:latin typeface="Times New Roman" panose="02020603050405020304" pitchFamily="18" charset="0"/>
                <a:cs typeface="Times New Roman" panose="02020603050405020304" pitchFamily="18" charset="0"/>
              </a:rPr>
              <a:t> are applicable in both domains to identify the most energy-efficient paths, thus reducing overall power consumption.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94421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2660E4-8B66-9E4B-F60A-876825FE8947}"/>
              </a:ext>
            </a:extLst>
          </p:cNvPr>
          <p:cNvSpPr txBox="1"/>
          <p:nvPr/>
        </p:nvSpPr>
        <p:spPr>
          <a:xfrm>
            <a:off x="3766657" y="377505"/>
            <a:ext cx="4966282" cy="523220"/>
          </a:xfrm>
          <a:prstGeom prst="rect">
            <a:avLst/>
          </a:prstGeom>
          <a:noFill/>
        </p:spPr>
        <p:txBody>
          <a:bodyPr wrap="square" rtlCol="0">
            <a:spAutoFit/>
          </a:bodyPr>
          <a:lstStyle/>
          <a:p>
            <a:pPr algn="ctr"/>
            <a:r>
              <a:rPr lang="en-IN" sz="2800" b="1" dirty="0"/>
              <a:t>OUTPUT</a:t>
            </a:r>
            <a:r>
              <a:rPr lang="en-IN" dirty="0"/>
              <a:t> </a:t>
            </a:r>
          </a:p>
        </p:txBody>
      </p:sp>
      <p:sp>
        <p:nvSpPr>
          <p:cNvPr id="3" name="TextBox 2">
            <a:extLst>
              <a:ext uri="{FF2B5EF4-FFF2-40B4-BE49-F238E27FC236}">
                <a16:creationId xmlns:a16="http://schemas.microsoft.com/office/drawing/2014/main" id="{0D6B283C-4169-8FFB-C84C-561286070973}"/>
              </a:ext>
            </a:extLst>
          </p:cNvPr>
          <p:cNvSpPr txBox="1"/>
          <p:nvPr/>
        </p:nvSpPr>
        <p:spPr>
          <a:xfrm>
            <a:off x="1036201" y="1135511"/>
            <a:ext cx="10754686" cy="2031325"/>
          </a:xfrm>
          <a:prstGeom prst="rect">
            <a:avLst/>
          </a:prstGeom>
          <a:noFill/>
        </p:spPr>
        <p:txBody>
          <a:bodyPr wrap="square" rtlCol="0">
            <a:spAutoFit/>
          </a:bodyPr>
          <a:lstStyle/>
          <a:p>
            <a:r>
              <a:rPr lang="en-IN" u="sng" dirty="0"/>
              <a:t>For unstable nodes:</a:t>
            </a:r>
          </a:p>
          <a:p>
            <a:endParaRPr lang="en-IN" u="sng" dirty="0"/>
          </a:p>
          <a:p>
            <a:endParaRPr lang="en-IN" u="sng" dirty="0"/>
          </a:p>
          <a:p>
            <a:endParaRPr lang="en-IN" u="sng" dirty="0"/>
          </a:p>
          <a:p>
            <a:endParaRPr lang="en-IN" u="sng" dirty="0"/>
          </a:p>
          <a:p>
            <a:endParaRPr lang="en-IN" u="sng" dirty="0"/>
          </a:p>
          <a:p>
            <a:endParaRPr lang="en-IN" u="sng" dirty="0"/>
          </a:p>
        </p:txBody>
      </p:sp>
      <p:pic>
        <p:nvPicPr>
          <p:cNvPr id="5" name="Picture 4" descr="A screen shot of a graph&#10;&#10;AI-generated content may be incorrect.">
            <a:extLst>
              <a:ext uri="{FF2B5EF4-FFF2-40B4-BE49-F238E27FC236}">
                <a16:creationId xmlns:a16="http://schemas.microsoft.com/office/drawing/2014/main" id="{360560FD-A2E6-4A53-D2E6-63E392BA9E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201" y="1955518"/>
            <a:ext cx="3123364" cy="3471293"/>
          </a:xfrm>
          <a:prstGeom prst="rect">
            <a:avLst/>
          </a:prstGeom>
        </p:spPr>
      </p:pic>
      <p:pic>
        <p:nvPicPr>
          <p:cNvPr id="7" name="Picture 6" descr="A diagram of a network&#10;&#10;AI-generated content may be incorrect.">
            <a:extLst>
              <a:ext uri="{FF2B5EF4-FFF2-40B4-BE49-F238E27FC236}">
                <a16:creationId xmlns:a16="http://schemas.microsoft.com/office/drawing/2014/main" id="{462BEF9F-E669-AB56-8464-639A92F8E9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2661" y="2041546"/>
            <a:ext cx="3030694" cy="3468866"/>
          </a:xfrm>
          <a:prstGeom prst="rect">
            <a:avLst/>
          </a:prstGeom>
        </p:spPr>
      </p:pic>
      <p:pic>
        <p:nvPicPr>
          <p:cNvPr id="9" name="Picture 8" descr="A screen shot of a graph&#10;&#10;AI-generated content may be incorrect.">
            <a:extLst>
              <a:ext uri="{FF2B5EF4-FFF2-40B4-BE49-F238E27FC236}">
                <a16:creationId xmlns:a16="http://schemas.microsoft.com/office/drawing/2014/main" id="{6F9B4231-EBE2-7B2F-05EB-0843C1F2B2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5840" y="2068786"/>
            <a:ext cx="2722880" cy="3384373"/>
          </a:xfrm>
          <a:prstGeom prst="rect">
            <a:avLst/>
          </a:prstGeom>
        </p:spPr>
      </p:pic>
      <p:sp>
        <p:nvSpPr>
          <p:cNvPr id="10" name="TextBox 9">
            <a:extLst>
              <a:ext uri="{FF2B5EF4-FFF2-40B4-BE49-F238E27FC236}">
                <a16:creationId xmlns:a16="http://schemas.microsoft.com/office/drawing/2014/main" id="{891221DB-AAAB-E63E-938C-473CCFFFE3E6}"/>
              </a:ext>
            </a:extLst>
          </p:cNvPr>
          <p:cNvSpPr txBox="1"/>
          <p:nvPr/>
        </p:nvSpPr>
        <p:spPr>
          <a:xfrm>
            <a:off x="1513840" y="5750560"/>
            <a:ext cx="2991165"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Selecting source and destination</a:t>
            </a:r>
          </a:p>
        </p:txBody>
      </p:sp>
      <p:sp>
        <p:nvSpPr>
          <p:cNvPr id="11" name="TextBox 10">
            <a:extLst>
              <a:ext uri="{FF2B5EF4-FFF2-40B4-BE49-F238E27FC236}">
                <a16:creationId xmlns:a16="http://schemas.microsoft.com/office/drawing/2014/main" id="{621CB71F-5DE4-2698-A08A-3A3BCCAE2985}"/>
              </a:ext>
            </a:extLst>
          </p:cNvPr>
          <p:cNvSpPr txBox="1"/>
          <p:nvPr/>
        </p:nvSpPr>
        <p:spPr>
          <a:xfrm>
            <a:off x="5323840" y="5750559"/>
            <a:ext cx="2586677"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Searching for the least energy path</a:t>
            </a:r>
          </a:p>
        </p:txBody>
      </p:sp>
      <p:sp>
        <p:nvSpPr>
          <p:cNvPr id="12" name="TextBox 11">
            <a:extLst>
              <a:ext uri="{FF2B5EF4-FFF2-40B4-BE49-F238E27FC236}">
                <a16:creationId xmlns:a16="http://schemas.microsoft.com/office/drawing/2014/main" id="{3A74EEA7-5D8D-FBB0-3B2F-634747E49E03}"/>
              </a:ext>
            </a:extLst>
          </p:cNvPr>
          <p:cNvSpPr txBox="1"/>
          <p:nvPr/>
        </p:nvSpPr>
        <p:spPr>
          <a:xfrm>
            <a:off x="8762043" y="5750559"/>
            <a:ext cx="2586677"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Representation of the best path among 3 </a:t>
            </a:r>
          </a:p>
        </p:txBody>
      </p:sp>
      <p:sp>
        <p:nvSpPr>
          <p:cNvPr id="13" name="TextBox 12">
            <a:extLst>
              <a:ext uri="{FF2B5EF4-FFF2-40B4-BE49-F238E27FC236}">
                <a16:creationId xmlns:a16="http://schemas.microsoft.com/office/drawing/2014/main" id="{1ECA8FB2-7F1F-A771-D3A4-BF867771C57D}"/>
              </a:ext>
            </a:extLst>
          </p:cNvPr>
          <p:cNvSpPr txBox="1"/>
          <p:nvPr/>
        </p:nvSpPr>
        <p:spPr>
          <a:xfrm>
            <a:off x="1036201" y="1635760"/>
            <a:ext cx="2011799" cy="307777"/>
          </a:xfrm>
          <a:prstGeom prst="rect">
            <a:avLst/>
          </a:prstGeom>
          <a:noFill/>
        </p:spPr>
        <p:txBody>
          <a:bodyPr wrap="square" rtlCol="0">
            <a:spAutoFit/>
          </a:bodyPr>
          <a:lstStyle/>
          <a:p>
            <a:r>
              <a:rPr lang="en-IN" sz="1400" dirty="0"/>
              <a:t>Figure 1:</a:t>
            </a:r>
          </a:p>
        </p:txBody>
      </p:sp>
      <p:sp>
        <p:nvSpPr>
          <p:cNvPr id="14" name="TextBox 13">
            <a:extLst>
              <a:ext uri="{FF2B5EF4-FFF2-40B4-BE49-F238E27FC236}">
                <a16:creationId xmlns:a16="http://schemas.microsoft.com/office/drawing/2014/main" id="{A186BA7A-B729-FB66-F561-54E5604520D6}"/>
              </a:ext>
            </a:extLst>
          </p:cNvPr>
          <p:cNvSpPr txBox="1"/>
          <p:nvPr/>
        </p:nvSpPr>
        <p:spPr>
          <a:xfrm>
            <a:off x="4972661" y="1613695"/>
            <a:ext cx="2011799" cy="307777"/>
          </a:xfrm>
          <a:prstGeom prst="rect">
            <a:avLst/>
          </a:prstGeom>
          <a:noFill/>
        </p:spPr>
        <p:txBody>
          <a:bodyPr wrap="square" rtlCol="0">
            <a:spAutoFit/>
          </a:bodyPr>
          <a:lstStyle/>
          <a:p>
            <a:r>
              <a:rPr lang="en-IN" sz="1400" dirty="0"/>
              <a:t>Figure 2:</a:t>
            </a:r>
          </a:p>
        </p:txBody>
      </p:sp>
      <p:sp>
        <p:nvSpPr>
          <p:cNvPr id="15" name="TextBox 14">
            <a:extLst>
              <a:ext uri="{FF2B5EF4-FFF2-40B4-BE49-F238E27FC236}">
                <a16:creationId xmlns:a16="http://schemas.microsoft.com/office/drawing/2014/main" id="{D5528C76-E4CF-AF0B-D671-8A52CC4C71B8}"/>
              </a:ext>
            </a:extLst>
          </p:cNvPr>
          <p:cNvSpPr txBox="1"/>
          <p:nvPr/>
        </p:nvSpPr>
        <p:spPr>
          <a:xfrm>
            <a:off x="8632223" y="1604186"/>
            <a:ext cx="2011799" cy="307777"/>
          </a:xfrm>
          <a:prstGeom prst="rect">
            <a:avLst/>
          </a:prstGeom>
          <a:noFill/>
        </p:spPr>
        <p:txBody>
          <a:bodyPr wrap="square" rtlCol="0">
            <a:spAutoFit/>
          </a:bodyPr>
          <a:lstStyle/>
          <a:p>
            <a:r>
              <a:rPr lang="en-IN" sz="1400" dirty="0"/>
              <a:t>Figure 3:</a:t>
            </a:r>
          </a:p>
        </p:txBody>
      </p:sp>
      <p:sp>
        <p:nvSpPr>
          <p:cNvPr id="4" name="TextBox 3">
            <a:extLst>
              <a:ext uri="{FF2B5EF4-FFF2-40B4-BE49-F238E27FC236}">
                <a16:creationId xmlns:a16="http://schemas.microsoft.com/office/drawing/2014/main" id="{2861F281-CE3C-BDB5-F072-8ACF1CB14011}"/>
              </a:ext>
            </a:extLst>
          </p:cNvPr>
          <p:cNvSpPr txBox="1"/>
          <p:nvPr/>
        </p:nvSpPr>
        <p:spPr>
          <a:xfrm>
            <a:off x="3330429" y="2206305"/>
            <a:ext cx="285226" cy="923330"/>
          </a:xfrm>
          <a:prstGeom prst="rect">
            <a:avLst/>
          </a:prstGeom>
          <a:noFill/>
        </p:spPr>
        <p:txBody>
          <a:bodyPr wrap="square" rtlCol="0">
            <a:spAutoFit/>
          </a:bodyPr>
          <a:lstStyle/>
          <a:p>
            <a:r>
              <a:rPr lang="en-IN" b="1" dirty="0"/>
              <a:t>()a</a:t>
            </a:r>
          </a:p>
        </p:txBody>
      </p:sp>
    </p:spTree>
    <p:extLst>
      <p:ext uri="{BB962C8B-B14F-4D97-AF65-F5344CB8AC3E}">
        <p14:creationId xmlns:p14="http://schemas.microsoft.com/office/powerpoint/2010/main" val="153949267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A graph of energy consumption&#10;&#10;AI-generated content may be incorrect.">
            <a:extLst>
              <a:ext uri="{FF2B5EF4-FFF2-40B4-BE49-F238E27FC236}">
                <a16:creationId xmlns:a16="http://schemas.microsoft.com/office/drawing/2014/main" id="{BB4DCBC9-A695-DBD1-723F-DC3F04F9EF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5682" y="966204"/>
            <a:ext cx="3318820" cy="3597637"/>
          </a:xfrm>
          <a:prstGeom prst="rect">
            <a:avLst/>
          </a:prstGeom>
        </p:spPr>
      </p:pic>
      <p:pic>
        <p:nvPicPr>
          <p:cNvPr id="6" name="Picture 5" descr="A diagram of a path found&#10;&#10;AI-generated content may be incorrect.">
            <a:extLst>
              <a:ext uri="{FF2B5EF4-FFF2-40B4-BE49-F238E27FC236}">
                <a16:creationId xmlns:a16="http://schemas.microsoft.com/office/drawing/2014/main" id="{2FA8AB77-9F03-2D2A-DAD6-836A5E5E03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8203" y="944343"/>
            <a:ext cx="4094960" cy="3591024"/>
          </a:xfrm>
          <a:prstGeom prst="rect">
            <a:avLst/>
          </a:prstGeom>
        </p:spPr>
      </p:pic>
      <p:sp>
        <p:nvSpPr>
          <p:cNvPr id="7" name="TextBox 6">
            <a:extLst>
              <a:ext uri="{FF2B5EF4-FFF2-40B4-BE49-F238E27FC236}">
                <a16:creationId xmlns:a16="http://schemas.microsoft.com/office/drawing/2014/main" id="{82730E43-1051-3EDC-9FCD-D3E70212A986}"/>
              </a:ext>
            </a:extLst>
          </p:cNvPr>
          <p:cNvSpPr txBox="1"/>
          <p:nvPr/>
        </p:nvSpPr>
        <p:spPr>
          <a:xfrm>
            <a:off x="2499919" y="4723969"/>
            <a:ext cx="2894202" cy="523220"/>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Graphical representation of energy consumption per iteration</a:t>
            </a:r>
          </a:p>
        </p:txBody>
      </p:sp>
      <p:sp>
        <p:nvSpPr>
          <p:cNvPr id="8" name="TextBox 7">
            <a:extLst>
              <a:ext uri="{FF2B5EF4-FFF2-40B4-BE49-F238E27FC236}">
                <a16:creationId xmlns:a16="http://schemas.microsoft.com/office/drawing/2014/main" id="{7C94F21E-3C36-6B1C-CE93-595DB49443BF}"/>
              </a:ext>
            </a:extLst>
          </p:cNvPr>
          <p:cNvSpPr txBox="1"/>
          <p:nvPr/>
        </p:nvSpPr>
        <p:spPr>
          <a:xfrm>
            <a:off x="2185682" y="575844"/>
            <a:ext cx="1501629"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Figure 4:</a:t>
            </a:r>
          </a:p>
        </p:txBody>
      </p:sp>
      <p:sp>
        <p:nvSpPr>
          <p:cNvPr id="9" name="TextBox 8">
            <a:extLst>
              <a:ext uri="{FF2B5EF4-FFF2-40B4-BE49-F238E27FC236}">
                <a16:creationId xmlns:a16="http://schemas.microsoft.com/office/drawing/2014/main" id="{F0F70E63-9643-7680-1291-077E112D3520}"/>
              </a:ext>
            </a:extLst>
          </p:cNvPr>
          <p:cNvSpPr txBox="1"/>
          <p:nvPr/>
        </p:nvSpPr>
        <p:spPr>
          <a:xfrm>
            <a:off x="7167639" y="4750400"/>
            <a:ext cx="2894202"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Best Path found by ACO Algorithm</a:t>
            </a:r>
          </a:p>
        </p:txBody>
      </p:sp>
      <p:sp>
        <p:nvSpPr>
          <p:cNvPr id="10" name="TextBox 9">
            <a:extLst>
              <a:ext uri="{FF2B5EF4-FFF2-40B4-BE49-F238E27FC236}">
                <a16:creationId xmlns:a16="http://schemas.microsoft.com/office/drawing/2014/main" id="{4CFFA5D5-51D6-5C37-A0E5-34DE69D98323}"/>
              </a:ext>
            </a:extLst>
          </p:cNvPr>
          <p:cNvSpPr txBox="1"/>
          <p:nvPr/>
        </p:nvSpPr>
        <p:spPr>
          <a:xfrm>
            <a:off x="6458203" y="625755"/>
            <a:ext cx="1501629"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Figure 5:</a:t>
            </a:r>
          </a:p>
        </p:txBody>
      </p:sp>
    </p:spTree>
    <p:extLst>
      <p:ext uri="{BB962C8B-B14F-4D97-AF65-F5344CB8AC3E}">
        <p14:creationId xmlns:p14="http://schemas.microsoft.com/office/powerpoint/2010/main" val="2746477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00"/>
                                        <p:tgtEl>
                                          <p:spTgt spid="7"/>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08752-6785-AF76-3FF6-C64DE214D22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5B84FEF-24CC-029A-B926-D3577654363C}"/>
              </a:ext>
            </a:extLst>
          </p:cNvPr>
          <p:cNvSpPr txBox="1"/>
          <p:nvPr/>
        </p:nvSpPr>
        <p:spPr>
          <a:xfrm>
            <a:off x="3766657" y="377505"/>
            <a:ext cx="4966282" cy="523220"/>
          </a:xfrm>
          <a:prstGeom prst="rect">
            <a:avLst/>
          </a:prstGeom>
          <a:noFill/>
        </p:spPr>
        <p:txBody>
          <a:bodyPr wrap="square" rtlCol="0">
            <a:spAutoFit/>
          </a:bodyPr>
          <a:lstStyle/>
          <a:p>
            <a:pPr algn="ctr"/>
            <a:r>
              <a:rPr lang="en-IN" sz="2800" b="1" dirty="0"/>
              <a:t>OUTPUT</a:t>
            </a:r>
            <a:r>
              <a:rPr lang="en-IN" dirty="0"/>
              <a:t> </a:t>
            </a:r>
          </a:p>
        </p:txBody>
      </p:sp>
      <p:sp>
        <p:nvSpPr>
          <p:cNvPr id="3" name="TextBox 2">
            <a:extLst>
              <a:ext uri="{FF2B5EF4-FFF2-40B4-BE49-F238E27FC236}">
                <a16:creationId xmlns:a16="http://schemas.microsoft.com/office/drawing/2014/main" id="{D396381B-8189-6A33-7F52-C6E02E830E71}"/>
              </a:ext>
            </a:extLst>
          </p:cNvPr>
          <p:cNvSpPr txBox="1"/>
          <p:nvPr/>
        </p:nvSpPr>
        <p:spPr>
          <a:xfrm>
            <a:off x="1036201" y="1135511"/>
            <a:ext cx="10754686" cy="2031325"/>
          </a:xfrm>
          <a:prstGeom prst="rect">
            <a:avLst/>
          </a:prstGeom>
          <a:noFill/>
        </p:spPr>
        <p:txBody>
          <a:bodyPr wrap="square" rtlCol="0">
            <a:spAutoFit/>
          </a:bodyPr>
          <a:lstStyle/>
          <a:p>
            <a:r>
              <a:rPr lang="en-IN" u="sng" dirty="0"/>
              <a:t>For stable nodes:</a:t>
            </a:r>
          </a:p>
          <a:p>
            <a:endParaRPr lang="en-IN" u="sng" dirty="0"/>
          </a:p>
          <a:p>
            <a:endParaRPr lang="en-IN" u="sng" dirty="0"/>
          </a:p>
          <a:p>
            <a:endParaRPr lang="en-IN" u="sng" dirty="0"/>
          </a:p>
          <a:p>
            <a:endParaRPr lang="en-IN" u="sng" dirty="0"/>
          </a:p>
          <a:p>
            <a:endParaRPr lang="en-IN" u="sng" dirty="0"/>
          </a:p>
          <a:p>
            <a:endParaRPr lang="en-IN" u="sng" dirty="0"/>
          </a:p>
        </p:txBody>
      </p:sp>
      <p:sp>
        <p:nvSpPr>
          <p:cNvPr id="10" name="TextBox 9">
            <a:extLst>
              <a:ext uri="{FF2B5EF4-FFF2-40B4-BE49-F238E27FC236}">
                <a16:creationId xmlns:a16="http://schemas.microsoft.com/office/drawing/2014/main" id="{60A2296A-17F3-B25B-64B1-99C99DAD5C7B}"/>
              </a:ext>
            </a:extLst>
          </p:cNvPr>
          <p:cNvSpPr txBox="1"/>
          <p:nvPr/>
        </p:nvSpPr>
        <p:spPr>
          <a:xfrm>
            <a:off x="1346060" y="5708574"/>
            <a:ext cx="2991165"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Selecting source and destination</a:t>
            </a:r>
          </a:p>
        </p:txBody>
      </p:sp>
      <p:sp>
        <p:nvSpPr>
          <p:cNvPr id="11" name="TextBox 10">
            <a:extLst>
              <a:ext uri="{FF2B5EF4-FFF2-40B4-BE49-F238E27FC236}">
                <a16:creationId xmlns:a16="http://schemas.microsoft.com/office/drawing/2014/main" id="{86664634-9DEA-0ADA-D3DC-638279D50183}"/>
              </a:ext>
            </a:extLst>
          </p:cNvPr>
          <p:cNvSpPr txBox="1"/>
          <p:nvPr/>
        </p:nvSpPr>
        <p:spPr>
          <a:xfrm>
            <a:off x="4944698" y="5750559"/>
            <a:ext cx="2586677"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Searching for the least energy path</a:t>
            </a:r>
          </a:p>
        </p:txBody>
      </p:sp>
      <p:sp>
        <p:nvSpPr>
          <p:cNvPr id="12" name="TextBox 11">
            <a:extLst>
              <a:ext uri="{FF2B5EF4-FFF2-40B4-BE49-F238E27FC236}">
                <a16:creationId xmlns:a16="http://schemas.microsoft.com/office/drawing/2014/main" id="{8BFD2539-E8B4-21ED-9526-ABB9FA80EA2E}"/>
              </a:ext>
            </a:extLst>
          </p:cNvPr>
          <p:cNvSpPr txBox="1"/>
          <p:nvPr/>
        </p:nvSpPr>
        <p:spPr>
          <a:xfrm>
            <a:off x="8510399" y="5750559"/>
            <a:ext cx="2586677"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Reducing the no. of paths after every iteration</a:t>
            </a:r>
          </a:p>
        </p:txBody>
      </p:sp>
      <p:sp>
        <p:nvSpPr>
          <p:cNvPr id="13" name="TextBox 12">
            <a:extLst>
              <a:ext uri="{FF2B5EF4-FFF2-40B4-BE49-F238E27FC236}">
                <a16:creationId xmlns:a16="http://schemas.microsoft.com/office/drawing/2014/main" id="{06385097-3FCA-5256-FD7E-810FFD71ADA2}"/>
              </a:ext>
            </a:extLst>
          </p:cNvPr>
          <p:cNvSpPr txBox="1"/>
          <p:nvPr/>
        </p:nvSpPr>
        <p:spPr>
          <a:xfrm>
            <a:off x="1036201" y="1635760"/>
            <a:ext cx="2011799" cy="307777"/>
          </a:xfrm>
          <a:prstGeom prst="rect">
            <a:avLst/>
          </a:prstGeom>
          <a:noFill/>
        </p:spPr>
        <p:txBody>
          <a:bodyPr wrap="square" rtlCol="0">
            <a:spAutoFit/>
          </a:bodyPr>
          <a:lstStyle/>
          <a:p>
            <a:r>
              <a:rPr lang="en-IN" sz="1400" dirty="0"/>
              <a:t>Figure 1:</a:t>
            </a:r>
          </a:p>
        </p:txBody>
      </p:sp>
      <p:sp>
        <p:nvSpPr>
          <p:cNvPr id="14" name="TextBox 13">
            <a:extLst>
              <a:ext uri="{FF2B5EF4-FFF2-40B4-BE49-F238E27FC236}">
                <a16:creationId xmlns:a16="http://schemas.microsoft.com/office/drawing/2014/main" id="{A86755A4-35D7-6146-5091-349EA766EC7B}"/>
              </a:ext>
            </a:extLst>
          </p:cNvPr>
          <p:cNvSpPr txBox="1"/>
          <p:nvPr/>
        </p:nvSpPr>
        <p:spPr>
          <a:xfrm>
            <a:off x="4972661" y="1613695"/>
            <a:ext cx="2011799" cy="307777"/>
          </a:xfrm>
          <a:prstGeom prst="rect">
            <a:avLst/>
          </a:prstGeom>
          <a:noFill/>
        </p:spPr>
        <p:txBody>
          <a:bodyPr wrap="square" rtlCol="0">
            <a:spAutoFit/>
          </a:bodyPr>
          <a:lstStyle/>
          <a:p>
            <a:r>
              <a:rPr lang="en-IN" sz="1400" dirty="0"/>
              <a:t>Figure 2:</a:t>
            </a:r>
          </a:p>
        </p:txBody>
      </p:sp>
      <p:sp>
        <p:nvSpPr>
          <p:cNvPr id="15" name="TextBox 14">
            <a:extLst>
              <a:ext uri="{FF2B5EF4-FFF2-40B4-BE49-F238E27FC236}">
                <a16:creationId xmlns:a16="http://schemas.microsoft.com/office/drawing/2014/main" id="{23B15DD3-851F-1A58-0FA2-F5B6D09AD20F}"/>
              </a:ext>
            </a:extLst>
          </p:cNvPr>
          <p:cNvSpPr txBox="1"/>
          <p:nvPr/>
        </p:nvSpPr>
        <p:spPr>
          <a:xfrm>
            <a:off x="8632223" y="1604186"/>
            <a:ext cx="2011799" cy="307777"/>
          </a:xfrm>
          <a:prstGeom prst="rect">
            <a:avLst/>
          </a:prstGeom>
          <a:noFill/>
        </p:spPr>
        <p:txBody>
          <a:bodyPr wrap="square" rtlCol="0">
            <a:spAutoFit/>
          </a:bodyPr>
          <a:lstStyle/>
          <a:p>
            <a:r>
              <a:rPr lang="en-IN" sz="1400" dirty="0"/>
              <a:t>Figure 3:</a:t>
            </a:r>
          </a:p>
        </p:txBody>
      </p:sp>
      <p:pic>
        <p:nvPicPr>
          <p:cNvPr id="6" name="Picture 5" descr="A screen shot of a chart&#10;&#10;AI-generated content may be incorrect.">
            <a:extLst>
              <a:ext uri="{FF2B5EF4-FFF2-40B4-BE49-F238E27FC236}">
                <a16:creationId xmlns:a16="http://schemas.microsoft.com/office/drawing/2014/main" id="{063EB10C-242D-5220-6F4A-443F5C8DB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924" y="2151173"/>
            <a:ext cx="2730456" cy="3411613"/>
          </a:xfrm>
          <a:prstGeom prst="rect">
            <a:avLst/>
          </a:prstGeom>
        </p:spPr>
      </p:pic>
      <p:pic>
        <p:nvPicPr>
          <p:cNvPr id="16" name="Picture 15" descr="A grid of lines and dots&#10;&#10;AI-generated content may be incorrect.">
            <a:extLst>
              <a:ext uri="{FF2B5EF4-FFF2-40B4-BE49-F238E27FC236}">
                <a16:creationId xmlns:a16="http://schemas.microsoft.com/office/drawing/2014/main" id="{8BD55919-3473-FCDF-363D-E6C6FAD727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9606" y="2151172"/>
            <a:ext cx="2660761" cy="3411613"/>
          </a:xfrm>
          <a:prstGeom prst="rect">
            <a:avLst/>
          </a:prstGeom>
        </p:spPr>
      </p:pic>
      <p:pic>
        <p:nvPicPr>
          <p:cNvPr id="18" name="Picture 17" descr="A diagram of a network&#10;&#10;AI-generated content may be incorrect.">
            <a:extLst>
              <a:ext uri="{FF2B5EF4-FFF2-40B4-BE49-F238E27FC236}">
                <a16:creationId xmlns:a16="http://schemas.microsoft.com/office/drawing/2014/main" id="{DA00D63E-7917-A11F-117D-863807A803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7985" y="2151172"/>
            <a:ext cx="2759091" cy="3411613"/>
          </a:xfrm>
          <a:prstGeom prst="rect">
            <a:avLst/>
          </a:prstGeom>
        </p:spPr>
      </p:pic>
    </p:spTree>
    <p:extLst>
      <p:ext uri="{BB962C8B-B14F-4D97-AF65-F5344CB8AC3E}">
        <p14:creationId xmlns:p14="http://schemas.microsoft.com/office/powerpoint/2010/main" val="24861447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anim calcmode="lin" valueType="num">
                                      <p:cBhvr>
                                        <p:cTn id="24" dur="1000" fill="hold"/>
                                        <p:tgtEl>
                                          <p:spTgt spid="11"/>
                                        </p:tgtEl>
                                        <p:attrNameLst>
                                          <p:attrName>ppt_x</p:attrName>
                                        </p:attrNameLst>
                                      </p:cBhvr>
                                      <p:tavLst>
                                        <p:tav tm="0">
                                          <p:val>
                                            <p:strVal val="#ppt_x"/>
                                          </p:val>
                                        </p:tav>
                                        <p:tav tm="100000">
                                          <p:val>
                                            <p:strVal val="#ppt_x"/>
                                          </p:val>
                                        </p:tav>
                                      </p:tavLst>
                                    </p:anim>
                                    <p:anim calcmode="lin" valueType="num">
                                      <p:cBhvr>
                                        <p:cTn id="25" dur="1000" fill="hold"/>
                                        <p:tgtEl>
                                          <p:spTgt spid="11"/>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06110F-0DDC-F3CE-20C6-82B809C3313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1C2DCC8-48B7-919F-3E48-4AC092778E21}"/>
              </a:ext>
            </a:extLst>
          </p:cNvPr>
          <p:cNvSpPr txBox="1"/>
          <p:nvPr/>
        </p:nvSpPr>
        <p:spPr>
          <a:xfrm>
            <a:off x="2491530" y="5093300"/>
            <a:ext cx="2894202" cy="523220"/>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Graphical representation of energy consumption per iteration</a:t>
            </a:r>
          </a:p>
        </p:txBody>
      </p:sp>
      <p:sp>
        <p:nvSpPr>
          <p:cNvPr id="8" name="TextBox 7">
            <a:extLst>
              <a:ext uri="{FF2B5EF4-FFF2-40B4-BE49-F238E27FC236}">
                <a16:creationId xmlns:a16="http://schemas.microsoft.com/office/drawing/2014/main" id="{8054825C-5B3C-E607-C9FC-C7274E2A2902}"/>
              </a:ext>
            </a:extLst>
          </p:cNvPr>
          <p:cNvSpPr txBox="1"/>
          <p:nvPr/>
        </p:nvSpPr>
        <p:spPr>
          <a:xfrm>
            <a:off x="2152126" y="779643"/>
            <a:ext cx="1501629"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Figure 4:</a:t>
            </a:r>
          </a:p>
        </p:txBody>
      </p:sp>
      <p:sp>
        <p:nvSpPr>
          <p:cNvPr id="9" name="TextBox 8">
            <a:extLst>
              <a:ext uri="{FF2B5EF4-FFF2-40B4-BE49-F238E27FC236}">
                <a16:creationId xmlns:a16="http://schemas.microsoft.com/office/drawing/2014/main" id="{6E03CF40-9230-B935-8434-4939F3B4CA1A}"/>
              </a:ext>
            </a:extLst>
          </p:cNvPr>
          <p:cNvSpPr txBox="1"/>
          <p:nvPr/>
        </p:nvSpPr>
        <p:spPr>
          <a:xfrm>
            <a:off x="7083749" y="5093300"/>
            <a:ext cx="2894202"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Best Path found by ACO Algorithm</a:t>
            </a:r>
          </a:p>
        </p:txBody>
      </p:sp>
      <p:sp>
        <p:nvSpPr>
          <p:cNvPr id="10" name="TextBox 9">
            <a:extLst>
              <a:ext uri="{FF2B5EF4-FFF2-40B4-BE49-F238E27FC236}">
                <a16:creationId xmlns:a16="http://schemas.microsoft.com/office/drawing/2014/main" id="{39545EA7-6618-3249-5BDA-B43B76882CF0}"/>
              </a:ext>
            </a:extLst>
          </p:cNvPr>
          <p:cNvSpPr txBox="1"/>
          <p:nvPr/>
        </p:nvSpPr>
        <p:spPr>
          <a:xfrm>
            <a:off x="6586805" y="794642"/>
            <a:ext cx="1501629"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Figure 5:</a:t>
            </a:r>
          </a:p>
        </p:txBody>
      </p:sp>
      <p:pic>
        <p:nvPicPr>
          <p:cNvPr id="3" name="Picture 2" descr="A graph with a line going up&#10;&#10;AI-generated content may be incorrect.">
            <a:extLst>
              <a:ext uri="{FF2B5EF4-FFF2-40B4-BE49-F238E27FC236}">
                <a16:creationId xmlns:a16="http://schemas.microsoft.com/office/drawing/2014/main" id="{B26D8C6C-F0B8-2BA5-9F60-C24612252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8213" y="1342239"/>
            <a:ext cx="3820835" cy="3381730"/>
          </a:xfrm>
          <a:prstGeom prst="rect">
            <a:avLst/>
          </a:prstGeom>
        </p:spPr>
      </p:pic>
      <p:pic>
        <p:nvPicPr>
          <p:cNvPr id="11" name="Picture 10" descr="A diagram of a path&#10;&#10;AI-generated content may be incorrect.">
            <a:extLst>
              <a:ext uri="{FF2B5EF4-FFF2-40B4-BE49-F238E27FC236}">
                <a16:creationId xmlns:a16="http://schemas.microsoft.com/office/drawing/2014/main" id="{EAF9BE3D-0919-15A1-A215-FE6053223F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0190" y="1342239"/>
            <a:ext cx="3681320" cy="3381730"/>
          </a:xfrm>
          <a:prstGeom prst="rect">
            <a:avLst/>
          </a:prstGeom>
        </p:spPr>
      </p:pic>
    </p:spTree>
    <p:extLst>
      <p:ext uri="{BB962C8B-B14F-4D97-AF65-F5344CB8AC3E}">
        <p14:creationId xmlns:p14="http://schemas.microsoft.com/office/powerpoint/2010/main" val="121361974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A 3D pattern of ring shapes connected by lines">
            <a:extLst>
              <a:ext uri="{FF2B5EF4-FFF2-40B4-BE49-F238E27FC236}">
                <a16:creationId xmlns:a16="http://schemas.microsoft.com/office/drawing/2014/main" id="{2D552BEF-5F5A-EC37-669F-35111585EB05}"/>
              </a:ext>
            </a:extLst>
          </p:cNvPr>
          <p:cNvPicPr>
            <a:picLocks noChangeAspect="1"/>
          </p:cNvPicPr>
          <p:nvPr/>
        </p:nvPicPr>
        <p:blipFill>
          <a:blip r:embed="rId2"/>
          <a:srcRect r="25"/>
          <a:stretch/>
        </p:blipFill>
        <p:spPr>
          <a:xfrm>
            <a:off x="18716" y="10"/>
            <a:ext cx="12188952" cy="6857990"/>
          </a:xfrm>
          <a:prstGeom prst="rect">
            <a:avLst/>
          </a:prstGeom>
        </p:spPr>
      </p:pic>
      <p:sp>
        <p:nvSpPr>
          <p:cNvPr id="25" name="Freeform: Shape 24">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9" name="Freeform: Shape 28">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extBox 1">
            <a:extLst>
              <a:ext uri="{FF2B5EF4-FFF2-40B4-BE49-F238E27FC236}">
                <a16:creationId xmlns:a16="http://schemas.microsoft.com/office/drawing/2014/main" id="{7912888D-4F45-AB11-FCD7-FBCEB7614C4E}"/>
              </a:ext>
            </a:extLst>
          </p:cNvPr>
          <p:cNvSpPr txBox="1"/>
          <p:nvPr/>
        </p:nvSpPr>
        <p:spPr>
          <a:xfrm>
            <a:off x="1920240" y="1038952"/>
            <a:ext cx="8884285" cy="3778436"/>
          </a:xfrm>
          <a:prstGeom prst="rect">
            <a:avLst/>
          </a:prstGeom>
        </p:spPr>
        <p:txBody>
          <a:bodyPr vert="horz" lIns="109728" tIns="109728" rIns="109728" bIns="91440" rtlCol="0">
            <a:normAutofit fontScale="85000" lnSpcReduction="10000"/>
          </a:bodyPr>
          <a:lstStyle/>
          <a:p>
            <a:pPr algn="ctr">
              <a:lnSpc>
                <a:spcPct val="130000"/>
              </a:lnSpc>
              <a:spcBef>
                <a:spcPts val="930"/>
              </a:spcBef>
              <a:buFont typeface="Corbel" panose="020B0503020204020204" pitchFamily="34" charset="0"/>
            </a:pPr>
            <a:r>
              <a:rPr lang="en-US" sz="2000" b="1" spc="150" dirty="0">
                <a:solidFill>
                  <a:schemeClr val="tx1">
                    <a:lumMod val="75000"/>
                    <a:lumOff val="25000"/>
                  </a:schemeClr>
                </a:solidFill>
              </a:rPr>
              <a:t>CONCLUSION</a:t>
            </a:r>
          </a:p>
          <a:p>
            <a:pPr>
              <a:lnSpc>
                <a:spcPct val="130000"/>
              </a:lnSpc>
              <a:spcBef>
                <a:spcPts val="930"/>
              </a:spcBef>
              <a:buFont typeface="Corbel" panose="020B0503020204020204" pitchFamily="34" charset="0"/>
            </a:pPr>
            <a:endParaRPr lang="en-US" sz="700" b="1" spc="150" dirty="0">
              <a:solidFill>
                <a:schemeClr val="tx1">
                  <a:lumMod val="75000"/>
                  <a:lumOff val="25000"/>
                </a:schemeClr>
              </a:solidFill>
            </a:endParaRPr>
          </a:p>
          <a:p>
            <a:pPr>
              <a:lnSpc>
                <a:spcPct val="130000"/>
              </a:lnSpc>
              <a:spcBef>
                <a:spcPts val="930"/>
              </a:spcBef>
              <a:buFont typeface="Corbel" panose="020B0503020204020204" pitchFamily="34" charset="0"/>
            </a:pPr>
            <a:endParaRPr lang="en-US" sz="700" b="1" spc="150" dirty="0">
              <a:solidFill>
                <a:schemeClr val="tx1">
                  <a:lumMod val="75000"/>
                  <a:lumOff val="25000"/>
                </a:schemeClr>
              </a:solidFill>
            </a:endParaRPr>
          </a:p>
          <a:p>
            <a:pPr>
              <a:lnSpc>
                <a:spcPct val="130000"/>
              </a:lnSpc>
              <a:spcBef>
                <a:spcPts val="930"/>
              </a:spcBef>
              <a:buFont typeface="Corbel" panose="020B0503020204020204" pitchFamily="34" charset="0"/>
              <a:buNone/>
            </a:pPr>
            <a:r>
              <a:rPr lang="en-US" sz="1300" spc="150" dirty="0">
                <a:solidFill>
                  <a:schemeClr val="tx1">
                    <a:lumMod val="75000"/>
                    <a:lumOff val="25000"/>
                  </a:schemeClr>
                </a:solidFill>
              </a:rPr>
              <a:t>The implementation of Ant Colony Optimization (ACO) in Wireless Sensor Networks (WSN) demonstrates its effectiveness in finding optimized paths dynamically.</a:t>
            </a:r>
          </a:p>
          <a:p>
            <a:pPr>
              <a:lnSpc>
                <a:spcPct val="130000"/>
              </a:lnSpc>
              <a:spcBef>
                <a:spcPts val="930"/>
              </a:spcBef>
              <a:buFont typeface="Corbel" panose="020B0503020204020204" pitchFamily="34" charset="0"/>
              <a:buNone/>
            </a:pPr>
            <a:endParaRPr lang="en-US" sz="1300" spc="150" dirty="0">
              <a:solidFill>
                <a:schemeClr val="tx1">
                  <a:lumMod val="75000"/>
                  <a:lumOff val="25000"/>
                </a:schemeClr>
              </a:solidFill>
            </a:endParaRPr>
          </a:p>
          <a:p>
            <a:pPr>
              <a:lnSpc>
                <a:spcPct val="130000"/>
              </a:lnSpc>
              <a:spcBef>
                <a:spcPts val="930"/>
              </a:spcBef>
              <a:buFont typeface="Corbel" panose="020B0503020204020204" pitchFamily="34" charset="0"/>
              <a:buChar char="•"/>
            </a:pPr>
            <a:r>
              <a:rPr lang="en-US" sz="1300" spc="150" dirty="0">
                <a:solidFill>
                  <a:schemeClr val="tx1">
                    <a:lumMod val="75000"/>
                    <a:lumOff val="25000"/>
                  </a:schemeClr>
                </a:solidFill>
              </a:rPr>
              <a:t>ACO, inspired by ant foraging behavior, efficiently discovers shortest and energy-efficient routes in a distributed manner.</a:t>
            </a:r>
          </a:p>
          <a:p>
            <a:pPr>
              <a:lnSpc>
                <a:spcPct val="130000"/>
              </a:lnSpc>
              <a:spcBef>
                <a:spcPts val="930"/>
              </a:spcBef>
              <a:buFont typeface="Corbel" panose="020B0503020204020204" pitchFamily="34" charset="0"/>
              <a:buChar char="•"/>
            </a:pPr>
            <a:r>
              <a:rPr lang="en-US" sz="1300" spc="150" dirty="0">
                <a:solidFill>
                  <a:schemeClr val="tx1">
                    <a:lumMod val="75000"/>
                    <a:lumOff val="25000"/>
                  </a:schemeClr>
                </a:solidFill>
              </a:rPr>
              <a:t>It adapts to network changes and node failures, making it suitable for real-time applications.</a:t>
            </a:r>
          </a:p>
          <a:p>
            <a:pPr>
              <a:lnSpc>
                <a:spcPct val="130000"/>
              </a:lnSpc>
              <a:spcBef>
                <a:spcPts val="930"/>
              </a:spcBef>
              <a:buFont typeface="Corbel" panose="020B0503020204020204" pitchFamily="34" charset="0"/>
              <a:buChar char="•"/>
            </a:pPr>
            <a:r>
              <a:rPr lang="en-US" sz="1300" spc="150" dirty="0">
                <a:solidFill>
                  <a:schemeClr val="tx1">
                    <a:lumMod val="75000"/>
                    <a:lumOff val="25000"/>
                  </a:schemeClr>
                </a:solidFill>
              </a:rPr>
              <a:t>The algorithm enhances network lifetime and performance by balancing load distribution across multiple paths.</a:t>
            </a:r>
          </a:p>
          <a:p>
            <a:pPr>
              <a:lnSpc>
                <a:spcPct val="130000"/>
              </a:lnSpc>
              <a:spcBef>
                <a:spcPts val="930"/>
              </a:spcBef>
              <a:buFont typeface="Corbel" panose="020B0503020204020204" pitchFamily="34" charset="0"/>
              <a:buChar char="•"/>
            </a:pPr>
            <a:endParaRPr lang="en-US" sz="1300" spc="150" dirty="0">
              <a:solidFill>
                <a:schemeClr val="tx1">
                  <a:lumMod val="75000"/>
                  <a:lumOff val="25000"/>
                </a:schemeClr>
              </a:solidFill>
            </a:endParaRPr>
          </a:p>
          <a:p>
            <a:pPr>
              <a:lnSpc>
                <a:spcPct val="130000"/>
              </a:lnSpc>
              <a:spcBef>
                <a:spcPts val="930"/>
              </a:spcBef>
              <a:buFont typeface="Corbel" panose="020B0503020204020204" pitchFamily="34" charset="0"/>
            </a:pPr>
            <a:r>
              <a:rPr lang="en-US" sz="1300" spc="150" dirty="0">
                <a:solidFill>
                  <a:schemeClr val="tx1">
                    <a:lumMod val="75000"/>
                    <a:lumOff val="25000"/>
                  </a:schemeClr>
                </a:solidFill>
              </a:rPr>
              <a:t>Overall, ACO proves to be a robust and scalable solution for optimizing routing in WSNs.</a:t>
            </a:r>
          </a:p>
          <a:p>
            <a:pPr>
              <a:lnSpc>
                <a:spcPct val="130000"/>
              </a:lnSpc>
              <a:spcBef>
                <a:spcPts val="930"/>
              </a:spcBef>
              <a:buFont typeface="Corbel" panose="020B0503020204020204" pitchFamily="34" charset="0"/>
            </a:pPr>
            <a:endParaRPr lang="en-US" sz="700" b="1" spc="150" dirty="0">
              <a:solidFill>
                <a:schemeClr val="tx1">
                  <a:lumMod val="75000"/>
                  <a:lumOff val="25000"/>
                </a:schemeClr>
              </a:solidFill>
            </a:endParaRPr>
          </a:p>
        </p:txBody>
      </p:sp>
    </p:spTree>
    <p:extLst>
      <p:ext uri="{BB962C8B-B14F-4D97-AF65-F5344CB8AC3E}">
        <p14:creationId xmlns:p14="http://schemas.microsoft.com/office/powerpoint/2010/main" val="4093052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66" name="Rectangle 2065">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8" name="Freeform: Shape 2067">
            <a:extLst>
              <a:ext uri="{FF2B5EF4-FFF2-40B4-BE49-F238E27FC236}">
                <a16:creationId xmlns:a16="http://schemas.microsoft.com/office/drawing/2014/main" id="{35AB8F98-27E9-490A-9FFC-6FB07CEAB2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47626"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69" name="Freeform: Shape 2068">
            <a:extLst>
              <a:ext uri="{FF2B5EF4-FFF2-40B4-BE49-F238E27FC236}">
                <a16:creationId xmlns:a16="http://schemas.microsoft.com/office/drawing/2014/main" id="{CBB673AF-CE4B-46CB-AF61-47A2F6B51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92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70" name="Freeform: Shape 2069">
            <a:extLst>
              <a:ext uri="{FF2B5EF4-FFF2-40B4-BE49-F238E27FC236}">
                <a16:creationId xmlns:a16="http://schemas.microsoft.com/office/drawing/2014/main" id="{BB244C92-C225-4ED6-9477-FE38CFE2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619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65" name="Freeform: Shape 2064">
            <a:extLst>
              <a:ext uri="{FF2B5EF4-FFF2-40B4-BE49-F238E27FC236}">
                <a16:creationId xmlns:a16="http://schemas.microsoft.com/office/drawing/2014/main" id="{D3B79606-5986-49BA-9D40-A0FD94094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7618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67" name="Freeform: Shape 2066">
            <a:extLst>
              <a:ext uri="{FF2B5EF4-FFF2-40B4-BE49-F238E27FC236}">
                <a16:creationId xmlns:a16="http://schemas.microsoft.com/office/drawing/2014/main" id="{D534AD34-A74F-4FCD-8E77-6A38F9263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6083" y="0"/>
            <a:ext cx="9841377" cy="6858000"/>
          </a:xfrm>
          <a:custGeom>
            <a:avLst/>
            <a:gdLst>
              <a:gd name="connsiteX0" fmla="*/ 1623023 w 9841377"/>
              <a:gd name="connsiteY0" fmla="*/ 0 h 6858000"/>
              <a:gd name="connsiteX1" fmla="*/ 4289416 w 9841377"/>
              <a:gd name="connsiteY1" fmla="*/ 0 h 6858000"/>
              <a:gd name="connsiteX2" fmla="*/ 4359035 w 9841377"/>
              <a:gd name="connsiteY2" fmla="*/ 0 h 6858000"/>
              <a:gd name="connsiteX3" fmla="*/ 5482342 w 9841377"/>
              <a:gd name="connsiteY3" fmla="*/ 0 h 6858000"/>
              <a:gd name="connsiteX4" fmla="*/ 5551962 w 9841377"/>
              <a:gd name="connsiteY4" fmla="*/ 0 h 6858000"/>
              <a:gd name="connsiteX5" fmla="*/ 8218354 w 9841377"/>
              <a:gd name="connsiteY5" fmla="*/ 0 h 6858000"/>
              <a:gd name="connsiteX6" fmla="*/ 8240478 w 9841377"/>
              <a:gd name="connsiteY6" fmla="*/ 14997 h 6858000"/>
              <a:gd name="connsiteX7" fmla="*/ 9841377 w 9841377"/>
              <a:gd name="connsiteY7" fmla="*/ 3621656 h 6858000"/>
              <a:gd name="connsiteX8" fmla="*/ 7967027 w 9841377"/>
              <a:gd name="connsiteY8" fmla="*/ 6374814 h 6858000"/>
              <a:gd name="connsiteX9" fmla="*/ 7450379 w 9841377"/>
              <a:gd name="connsiteY9" fmla="*/ 6780599 h 6858000"/>
              <a:gd name="connsiteX10" fmla="*/ 7338623 w 9841377"/>
              <a:gd name="connsiteY10" fmla="*/ 6858000 h 6858000"/>
              <a:gd name="connsiteX11" fmla="*/ 5551962 w 9841377"/>
              <a:gd name="connsiteY11" fmla="*/ 6858000 h 6858000"/>
              <a:gd name="connsiteX12" fmla="*/ 5482342 w 9841377"/>
              <a:gd name="connsiteY12" fmla="*/ 6858000 h 6858000"/>
              <a:gd name="connsiteX13" fmla="*/ 4359035 w 9841377"/>
              <a:gd name="connsiteY13" fmla="*/ 6858000 h 6858000"/>
              <a:gd name="connsiteX14" fmla="*/ 4289416 w 9841377"/>
              <a:gd name="connsiteY14" fmla="*/ 6858000 h 6858000"/>
              <a:gd name="connsiteX15" fmla="*/ 2502754 w 9841377"/>
              <a:gd name="connsiteY15" fmla="*/ 6858000 h 6858000"/>
              <a:gd name="connsiteX16" fmla="*/ 2390998 w 9841377"/>
              <a:gd name="connsiteY16" fmla="*/ 6780599 h 6858000"/>
              <a:gd name="connsiteX17" fmla="*/ 1874350 w 9841377"/>
              <a:gd name="connsiteY17" fmla="*/ 6374814 h 6858000"/>
              <a:gd name="connsiteX18" fmla="*/ 0 w 9841377"/>
              <a:gd name="connsiteY18" fmla="*/ 3621656 h 6858000"/>
              <a:gd name="connsiteX19" fmla="*/ 1600899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1623023" y="0"/>
                </a:moveTo>
                <a:lnTo>
                  <a:pt x="4289416" y="0"/>
                </a:lnTo>
                <a:lnTo>
                  <a:pt x="4359035" y="0"/>
                </a:lnTo>
                <a:lnTo>
                  <a:pt x="5482342" y="0"/>
                </a:lnTo>
                <a:lnTo>
                  <a:pt x="5551962" y="0"/>
                </a:lnTo>
                <a:lnTo>
                  <a:pt x="8218354" y="0"/>
                </a:lnTo>
                <a:lnTo>
                  <a:pt x="8240478" y="14997"/>
                </a:lnTo>
                <a:cubicBezTo>
                  <a:pt x="9267641" y="754641"/>
                  <a:pt x="9841377" y="2093192"/>
                  <a:pt x="9841377" y="3621656"/>
                </a:cubicBezTo>
                <a:cubicBezTo>
                  <a:pt x="9841377" y="4969131"/>
                  <a:pt x="8912652" y="5602839"/>
                  <a:pt x="7967027" y="6374814"/>
                </a:cubicBezTo>
                <a:cubicBezTo>
                  <a:pt x="7794824" y="6515397"/>
                  <a:pt x="7624197" y="6653108"/>
                  <a:pt x="7450379" y="6780599"/>
                </a:cubicBezTo>
                <a:lnTo>
                  <a:pt x="7338623" y="6858000"/>
                </a:lnTo>
                <a:lnTo>
                  <a:pt x="5551962" y="6858000"/>
                </a:lnTo>
                <a:lnTo>
                  <a:pt x="5482342" y="6858000"/>
                </a:lnTo>
                <a:lnTo>
                  <a:pt x="4359035" y="6858000"/>
                </a:lnTo>
                <a:lnTo>
                  <a:pt x="428941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2" name="Picture 4" descr="Thank You Images - Free Download on Freepik">
            <a:extLst>
              <a:ext uri="{FF2B5EF4-FFF2-40B4-BE49-F238E27FC236}">
                <a16:creationId xmlns:a16="http://schemas.microsoft.com/office/drawing/2014/main" id="{D2BC0710-8D1E-1DE8-2304-556D16FD8AD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77349" y="1115736"/>
            <a:ext cx="5811188" cy="4113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779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26" name="Group 25">
            <a:extLst>
              <a:ext uri="{FF2B5EF4-FFF2-40B4-BE49-F238E27FC236}">
                <a16:creationId xmlns:a16="http://schemas.microsoft.com/office/drawing/2014/main" id="{6CCEEF8A-4A3A-4B35-AA57-D804767F5A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0"/>
            <a:ext cx="12191696" cy="6170490"/>
            <a:chOff x="-2" y="0"/>
            <a:chExt cx="12191696" cy="6170490"/>
          </a:xfrm>
        </p:grpSpPr>
        <p:sp>
          <p:nvSpPr>
            <p:cNvPr id="27" name="Freeform: Shape 26">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9" name="Freeform: Shape 28">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0" name="Freeform: Shape 29">
              <a:extLst>
                <a:ext uri="{FF2B5EF4-FFF2-40B4-BE49-F238E27FC236}">
                  <a16:creationId xmlns:a16="http://schemas.microsoft.com/office/drawing/2014/main" id="{3C1F5347-E00A-4E12-AC11-18E0B1AF2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247015" y="-1314429"/>
              <a:ext cx="1697663" cy="12191695"/>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extBox 1">
            <a:extLst>
              <a:ext uri="{FF2B5EF4-FFF2-40B4-BE49-F238E27FC236}">
                <a16:creationId xmlns:a16="http://schemas.microsoft.com/office/drawing/2014/main" id="{E4C08E55-BF20-691D-EDCC-E3ED4BAD10C4}"/>
              </a:ext>
            </a:extLst>
          </p:cNvPr>
          <p:cNvSpPr txBox="1"/>
          <p:nvPr/>
        </p:nvSpPr>
        <p:spPr>
          <a:xfrm>
            <a:off x="1919626" y="708481"/>
            <a:ext cx="6857365" cy="1344612"/>
          </a:xfrm>
          <a:prstGeom prst="rect">
            <a:avLst/>
          </a:prstGeom>
        </p:spPr>
        <p:txBody>
          <a:bodyPr vert="horz" lIns="109728" tIns="109728" rIns="109728" bIns="91440" rtlCol="0" anchor="b">
            <a:normAutofit/>
          </a:bodyPr>
          <a:lstStyle/>
          <a:p>
            <a:pPr>
              <a:lnSpc>
                <a:spcPct val="120000"/>
              </a:lnSpc>
              <a:spcBef>
                <a:spcPct val="0"/>
              </a:spcBef>
              <a:spcAft>
                <a:spcPts val="600"/>
              </a:spcAft>
            </a:pPr>
            <a:r>
              <a:rPr lang="en-US" b="1" spc="150" dirty="0">
                <a:solidFill>
                  <a:schemeClr val="tx1">
                    <a:lumMod val="75000"/>
                    <a:lumOff val="25000"/>
                  </a:schemeClr>
                </a:solidFill>
                <a:latin typeface="+mj-lt"/>
                <a:ea typeface="+mj-ea"/>
                <a:cs typeface="+mj-cs"/>
              </a:rPr>
              <a:t>INTRODUCTION:</a:t>
            </a:r>
          </a:p>
          <a:p>
            <a:pPr>
              <a:lnSpc>
                <a:spcPct val="120000"/>
              </a:lnSpc>
              <a:spcBef>
                <a:spcPct val="0"/>
              </a:spcBef>
              <a:spcAft>
                <a:spcPts val="600"/>
              </a:spcAft>
            </a:pPr>
            <a:endParaRPr lang="en-US" b="1" spc="150" dirty="0">
              <a:solidFill>
                <a:schemeClr val="tx1">
                  <a:lumMod val="75000"/>
                  <a:lumOff val="25000"/>
                </a:schemeClr>
              </a:solidFill>
              <a:latin typeface="+mj-lt"/>
              <a:ea typeface="+mj-ea"/>
              <a:cs typeface="+mj-cs"/>
            </a:endParaRPr>
          </a:p>
          <a:p>
            <a:pPr>
              <a:lnSpc>
                <a:spcPct val="120000"/>
              </a:lnSpc>
              <a:spcBef>
                <a:spcPct val="0"/>
              </a:spcBef>
              <a:spcAft>
                <a:spcPts val="600"/>
              </a:spcAft>
            </a:pPr>
            <a:r>
              <a:rPr lang="en-US" b="1" spc="150" dirty="0">
                <a:solidFill>
                  <a:schemeClr val="tx1">
                    <a:lumMod val="75000"/>
                    <a:lumOff val="25000"/>
                  </a:schemeClr>
                </a:solidFill>
                <a:latin typeface="+mj-lt"/>
                <a:ea typeface="+mj-ea"/>
                <a:cs typeface="+mj-cs"/>
              </a:rPr>
              <a:t>   </a:t>
            </a:r>
          </a:p>
        </p:txBody>
      </p:sp>
      <p:sp>
        <p:nvSpPr>
          <p:cNvPr id="4" name="Rectangle 2">
            <a:extLst>
              <a:ext uri="{FF2B5EF4-FFF2-40B4-BE49-F238E27FC236}">
                <a16:creationId xmlns:a16="http://schemas.microsoft.com/office/drawing/2014/main" id="{A61DED11-98D3-9AE5-4380-1C4A7FBDB2B5}"/>
              </a:ext>
            </a:extLst>
          </p:cNvPr>
          <p:cNvSpPr>
            <a:spLocks noChangeArrowheads="1"/>
          </p:cNvSpPr>
          <p:nvPr/>
        </p:nvSpPr>
        <p:spPr bwMode="auto">
          <a:xfrm>
            <a:off x="1974287" y="1581949"/>
            <a:ext cx="8615180" cy="292495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109728" tIns="109728" rIns="109728" bIns="91440" numCol="1" rtlCol="0" anchorCtr="0" compatLnSpc="1">
            <a:prstTxWarp prst="textNoShape">
              <a:avLst/>
            </a:prstTxWarp>
            <a:noAutofit/>
          </a:bodyPr>
          <a:lstStyle/>
          <a:p>
            <a:pPr marR="0" lvl="0" indent="0" fontAlgn="base">
              <a:lnSpc>
                <a:spcPct val="130000"/>
              </a:lnSpc>
              <a:spcBef>
                <a:spcPts val="930"/>
              </a:spcBef>
              <a:spcAft>
                <a:spcPct val="0"/>
              </a:spcAft>
              <a:buClrTx/>
              <a:buSzTx/>
              <a:buFont typeface="Corbel" panose="020B0503020204020204" pitchFamily="34" charset="0"/>
              <a:buChar char="•"/>
              <a:tabLst/>
            </a:pPr>
            <a:r>
              <a:rPr kumimoji="0" lang="en-US" altLang="en-US" sz="1600" b="1" i="0" u="none" strike="noStrike" cap="none" spc="150" normalizeH="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Wireless Sensor Networks (WSNs)</a:t>
            </a:r>
            <a:r>
              <a:rPr kumimoji="0" lang="en-US" altLang="en-US" sz="1600" b="0" i="0" u="none" strike="noStrike" cap="none" spc="150" normalizeH="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 are used for monitoring and communication in various applications like healthcare, smart cities, and environmental monitoring.</a:t>
            </a:r>
          </a:p>
          <a:p>
            <a:pPr marR="0" lvl="0" indent="0" fontAlgn="base">
              <a:lnSpc>
                <a:spcPct val="130000"/>
              </a:lnSpc>
              <a:spcBef>
                <a:spcPts val="930"/>
              </a:spcBef>
              <a:spcAft>
                <a:spcPct val="0"/>
              </a:spcAft>
              <a:buClrTx/>
              <a:buSzTx/>
              <a:buFont typeface="Corbel" panose="020B0503020204020204" pitchFamily="34" charset="0"/>
              <a:buChar char="•"/>
              <a:tabLst/>
            </a:pPr>
            <a:endParaRPr kumimoji="0" lang="en-US" altLang="en-US" sz="1600" b="0" i="0" u="none" strike="noStrike" cap="none" spc="150" normalizeH="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endParaRPr>
          </a:p>
          <a:p>
            <a:pPr marR="0" lvl="0" indent="0" fontAlgn="base">
              <a:lnSpc>
                <a:spcPct val="130000"/>
              </a:lnSpc>
              <a:spcBef>
                <a:spcPts val="930"/>
              </a:spcBef>
              <a:spcAft>
                <a:spcPct val="0"/>
              </a:spcAft>
              <a:buClrTx/>
              <a:buSzTx/>
              <a:buFont typeface="Corbel" panose="020B0503020204020204" pitchFamily="34" charset="0"/>
              <a:buChar char="•"/>
              <a:tabLst/>
            </a:pPr>
            <a:r>
              <a:rPr kumimoji="0" lang="en-US" altLang="en-US" sz="1600" b="0" i="0" u="none" strike="noStrike" cap="none" spc="150" normalizeH="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Efficient data routing is critical to </a:t>
            </a:r>
            <a:r>
              <a:rPr kumimoji="0" lang="en-US" altLang="en-US" sz="1600" b="1" i="0" u="none" strike="noStrike" cap="none" spc="150" normalizeH="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minimize energy consumption</a:t>
            </a:r>
            <a:r>
              <a:rPr kumimoji="0" lang="en-US" altLang="en-US" sz="1600" b="0" i="0" u="none" strike="noStrike" cap="none" spc="150" normalizeH="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 and </a:t>
            </a:r>
            <a:r>
              <a:rPr kumimoji="0" lang="en-US" altLang="en-US" sz="1600" b="1" i="0" u="none" strike="noStrike" cap="none" spc="150" normalizeH="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extend the network lifespan</a:t>
            </a:r>
            <a:r>
              <a:rPr kumimoji="0" lang="en-US" altLang="en-US" sz="1600" b="0" i="0" u="none" strike="noStrike" cap="none" spc="150" normalizeH="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a:t>
            </a:r>
          </a:p>
          <a:p>
            <a:pPr marR="0" lvl="0" indent="0" fontAlgn="base">
              <a:lnSpc>
                <a:spcPct val="130000"/>
              </a:lnSpc>
              <a:spcBef>
                <a:spcPts val="930"/>
              </a:spcBef>
              <a:spcAft>
                <a:spcPct val="0"/>
              </a:spcAft>
              <a:buClrTx/>
              <a:buSzTx/>
              <a:buFont typeface="Corbel" panose="020B0503020204020204" pitchFamily="34" charset="0"/>
              <a:buChar char="•"/>
              <a:tabLst/>
            </a:pPr>
            <a:endParaRPr kumimoji="0" lang="en-US" altLang="en-US" sz="1600" b="0" i="0" u="none" strike="noStrike" cap="none" spc="150" normalizeH="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endParaRPr>
          </a:p>
          <a:p>
            <a:pPr marR="0" lvl="0" indent="0" fontAlgn="base">
              <a:lnSpc>
                <a:spcPct val="130000"/>
              </a:lnSpc>
              <a:spcBef>
                <a:spcPts val="930"/>
              </a:spcBef>
              <a:spcAft>
                <a:spcPct val="0"/>
              </a:spcAft>
              <a:buClrTx/>
              <a:buSzTx/>
              <a:buFont typeface="Corbel" panose="020B0503020204020204" pitchFamily="34" charset="0"/>
              <a:buChar char="•"/>
              <a:tabLst/>
            </a:pPr>
            <a:r>
              <a:rPr kumimoji="0" lang="en-US" altLang="en-US" sz="1600" b="0" i="0" u="none" strike="noStrike" cap="none" spc="150" normalizeH="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This project implements </a:t>
            </a:r>
            <a:r>
              <a:rPr kumimoji="0" lang="en-US" altLang="en-US" sz="1600" b="1" i="0" u="none" strike="noStrike" cap="none" spc="150" normalizeH="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Ant Colony Optimization (ACO)</a:t>
            </a:r>
            <a:r>
              <a:rPr kumimoji="0" lang="en-US" altLang="en-US" sz="1600" b="0" i="0" u="none" strike="noStrike" cap="none" spc="150" normalizeH="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 in MATLAB to find an </a:t>
            </a:r>
            <a:r>
              <a:rPr kumimoji="0" lang="en-US" altLang="en-US" sz="1600" b="1" i="0" u="none" strike="noStrike" cap="none" spc="150" normalizeH="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optimal energy-efficient path</a:t>
            </a:r>
            <a:r>
              <a:rPr kumimoji="0" lang="en-US" altLang="en-US" sz="1600" b="0" i="0" u="none" strike="noStrike" cap="none" spc="150" normalizeH="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 for data transmission.</a:t>
            </a:r>
          </a:p>
          <a:p>
            <a:pPr marR="0" lvl="0" indent="0" fontAlgn="base">
              <a:lnSpc>
                <a:spcPct val="130000"/>
              </a:lnSpc>
              <a:spcBef>
                <a:spcPts val="930"/>
              </a:spcBef>
              <a:spcAft>
                <a:spcPct val="0"/>
              </a:spcAft>
              <a:buClrTx/>
              <a:buSzTx/>
              <a:buFont typeface="Corbel" panose="020B0503020204020204" pitchFamily="34" charset="0"/>
              <a:buChar char="•"/>
              <a:tabLst/>
            </a:pPr>
            <a:endParaRPr kumimoji="0" lang="en-US" altLang="en-US" sz="1600" b="0" i="0" u="none" strike="noStrike" cap="none" spc="150" normalizeH="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endParaRPr>
          </a:p>
          <a:p>
            <a:pPr marR="0" lvl="0" indent="0" fontAlgn="base">
              <a:lnSpc>
                <a:spcPct val="130000"/>
              </a:lnSpc>
              <a:spcBef>
                <a:spcPts val="930"/>
              </a:spcBef>
              <a:spcAft>
                <a:spcPct val="0"/>
              </a:spcAft>
              <a:buClrTx/>
              <a:buSzTx/>
              <a:buFont typeface="Corbel" panose="020B0503020204020204" pitchFamily="34" charset="0"/>
              <a:buChar char="•"/>
              <a:tabLst/>
            </a:pPr>
            <a:r>
              <a:rPr kumimoji="0" lang="en-US" altLang="en-US" sz="1600" b="0" i="0" u="none" strike="noStrike" cap="none" spc="150" normalizeH="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The proposed method helps in </a:t>
            </a:r>
            <a:r>
              <a:rPr kumimoji="0" lang="en-US" altLang="en-US" sz="1600" b="1" i="0" u="none" strike="noStrike" cap="none" spc="150" normalizeH="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reducing energy consumption</a:t>
            </a:r>
            <a:r>
              <a:rPr kumimoji="0" lang="en-US" altLang="en-US" sz="1600" b="0" i="0" u="none" strike="noStrike" cap="none" spc="150" normalizeH="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 </a:t>
            </a:r>
            <a:r>
              <a:rPr kumimoji="0" lang="en-US" altLang="en-US" sz="1600" b="1" i="0" u="none" strike="noStrike" cap="none" spc="150" normalizeH="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enhancing network performance</a:t>
            </a:r>
            <a:r>
              <a:rPr kumimoji="0" lang="en-US" altLang="en-US" sz="1600" b="0" i="0" u="none" strike="noStrike" cap="none" spc="150" normalizeH="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 and </a:t>
            </a:r>
            <a:r>
              <a:rPr kumimoji="0" lang="en-US" altLang="en-US" sz="1600" b="1" i="0" u="none" strike="noStrike" cap="none" spc="150" normalizeH="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improving communication efficiency</a:t>
            </a:r>
            <a:r>
              <a:rPr kumimoji="0" lang="en-US" altLang="en-US" sz="1600" b="0" i="0" u="none" strike="noStrike" cap="none" spc="150" normalizeH="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 in WSNs</a:t>
            </a:r>
            <a:r>
              <a:rPr kumimoji="0" lang="en-US" altLang="en-US" sz="1400" b="0" i="0" u="none" strike="noStrike" cap="none" spc="150" normalizeH="0" dirty="0">
                <a:ln>
                  <a:noFill/>
                </a:ln>
                <a:solidFill>
                  <a:schemeClr val="tx1">
                    <a:lumMod val="75000"/>
                    <a:lumOff val="25000"/>
                  </a:schemeClr>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949277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wipe(down)">
                                      <p:cBhvr>
                                        <p:cTn id="14" dur="500"/>
                                        <p:tgtEl>
                                          <p:spTgt spid="4">
                                            <p:txEl>
                                              <p:pRg st="0" end="0"/>
                                            </p:txEl>
                                          </p:spTgt>
                                        </p:tgtEl>
                                      </p:cBhvr>
                                    </p:animEffect>
                                  </p:childTnLst>
                                </p:cTn>
                              </p:par>
                              <p:par>
                                <p:cTn id="15" presetID="22" presetClass="entr" presetSubtype="4"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wipe(down)">
                                      <p:cBhvr>
                                        <p:cTn id="20" dur="500"/>
                                        <p:tgtEl>
                                          <p:spTgt spid="4">
                                            <p:txEl>
                                              <p:pRg st="4" end="4"/>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Effect transition="in" filter="wipe(down)">
                                      <p:cBhvr>
                                        <p:cTn id="23"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51" name="Straight Connector 50">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3" name="Rectangle 52">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55" name="Group 54">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56" name="Freeform: Shape 55">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8" name="Freeform: Shape 57">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9" name="Freeform: Shape 58">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extBox 1">
            <a:extLst>
              <a:ext uri="{FF2B5EF4-FFF2-40B4-BE49-F238E27FC236}">
                <a16:creationId xmlns:a16="http://schemas.microsoft.com/office/drawing/2014/main" id="{70453347-17A6-21B0-38C4-2129704E53FF}"/>
              </a:ext>
            </a:extLst>
          </p:cNvPr>
          <p:cNvSpPr txBox="1"/>
          <p:nvPr/>
        </p:nvSpPr>
        <p:spPr>
          <a:xfrm>
            <a:off x="1845578" y="1434517"/>
            <a:ext cx="7171461" cy="3908936"/>
          </a:xfrm>
          <a:prstGeom prst="rect">
            <a:avLst/>
          </a:prstGeom>
        </p:spPr>
        <p:txBody>
          <a:bodyPr vert="horz" lIns="109728" tIns="109728" rIns="109728" bIns="91440" rtlCol="0">
            <a:normAutofit/>
          </a:bodyPr>
          <a:lstStyle/>
          <a:p>
            <a:pPr>
              <a:lnSpc>
                <a:spcPct val="130000"/>
              </a:lnSpc>
              <a:spcBef>
                <a:spcPts val="930"/>
              </a:spcBef>
              <a:buFont typeface="Corbel" panose="020B0503020204020204" pitchFamily="34" charset="0"/>
            </a:pPr>
            <a:r>
              <a:rPr lang="en-US" sz="1400" u="sng" spc="150" dirty="0">
                <a:solidFill>
                  <a:schemeClr val="tx1">
                    <a:lumMod val="75000"/>
                    <a:lumOff val="25000"/>
                  </a:schemeClr>
                </a:solidFill>
              </a:rPr>
              <a:t>Problem Statement</a:t>
            </a:r>
          </a:p>
          <a:p>
            <a:pPr>
              <a:lnSpc>
                <a:spcPct val="130000"/>
              </a:lnSpc>
              <a:spcBef>
                <a:spcPts val="930"/>
              </a:spcBef>
              <a:buFont typeface="Corbel" panose="020B0503020204020204" pitchFamily="34" charset="0"/>
            </a:pPr>
            <a:r>
              <a:rPr lang="en-US" sz="1400" spc="150" dirty="0">
                <a:solidFill>
                  <a:schemeClr val="tx1">
                    <a:lumMod val="75000"/>
                    <a:lumOff val="25000"/>
                  </a:schemeClr>
                </a:solidFill>
              </a:rPr>
              <a:t>                       </a:t>
            </a:r>
          </a:p>
          <a:p>
            <a:pPr>
              <a:lnSpc>
                <a:spcPct val="130000"/>
              </a:lnSpc>
              <a:spcBef>
                <a:spcPts val="930"/>
              </a:spcBef>
              <a:buFont typeface="Corbel" panose="020B0503020204020204" pitchFamily="34" charset="0"/>
            </a:pPr>
            <a:r>
              <a:rPr lang="en-US" sz="1400" spc="150" dirty="0">
                <a:solidFill>
                  <a:schemeClr val="tx1">
                    <a:lumMod val="75000"/>
                    <a:lumOff val="25000"/>
                  </a:schemeClr>
                </a:solidFill>
              </a:rPr>
              <a:t>                         Wireless Sensor Networks (WSNs) consist of multiple sensor nodes that collect and transmit data. However, energy consumption is a major challenge, as sensor nodes are battery-powered and have limited energy. Inefficient routing leads to energy depletion, network failure, and reduced lifespan of the WSN. Therefore, an optimized routing technique is required to ensure efficient data transmission with minimal energy consumption.</a:t>
            </a:r>
          </a:p>
        </p:txBody>
      </p:sp>
    </p:spTree>
    <p:extLst>
      <p:ext uri="{BB962C8B-B14F-4D97-AF65-F5344CB8AC3E}">
        <p14:creationId xmlns:p14="http://schemas.microsoft.com/office/powerpoint/2010/main" val="1674956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1F970-8A1C-F001-BAA2-19C698407DE3}"/>
              </a:ext>
            </a:extLst>
          </p:cNvPr>
          <p:cNvSpPr>
            <a:spLocks noGrp="1"/>
          </p:cNvSpPr>
          <p:nvPr>
            <p:ph type="title"/>
          </p:nvPr>
        </p:nvSpPr>
        <p:spPr>
          <a:xfrm>
            <a:off x="1981200" y="889373"/>
            <a:ext cx="8770571" cy="730476"/>
          </a:xfrm>
        </p:spPr>
        <p:txBody>
          <a:bodyPr>
            <a:normAutofit fontScale="90000"/>
          </a:bodyPr>
          <a:lstStyle/>
          <a:p>
            <a:r>
              <a:rPr lang="en-IN" dirty="0"/>
              <a:t>Objectives:</a:t>
            </a:r>
          </a:p>
        </p:txBody>
      </p:sp>
      <p:sp>
        <p:nvSpPr>
          <p:cNvPr id="3" name="TextBox 2">
            <a:extLst>
              <a:ext uri="{FF2B5EF4-FFF2-40B4-BE49-F238E27FC236}">
                <a16:creationId xmlns:a16="http://schemas.microsoft.com/office/drawing/2014/main" id="{660BE568-9855-DB70-D94B-FEDA621581F9}"/>
              </a:ext>
            </a:extLst>
          </p:cNvPr>
          <p:cNvSpPr txBox="1"/>
          <p:nvPr/>
        </p:nvSpPr>
        <p:spPr>
          <a:xfrm>
            <a:off x="8709370" y="4678479"/>
            <a:ext cx="2551611"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4. To allow dynamic area and node selection</a:t>
            </a:r>
            <a:endParaRPr lang="en-IN" dirty="0">
              <a:latin typeface="Times New Roman" panose="02020603050405020304" pitchFamily="18" charset="0"/>
              <a:cs typeface="Times New Roman" panose="02020603050405020304" pitchFamily="18" charset="0"/>
            </a:endParaRPr>
          </a:p>
        </p:txBody>
      </p:sp>
      <p:pic>
        <p:nvPicPr>
          <p:cNvPr id="2050" name="Picture 2" descr="Routing Protocols Based on Ant Colony Optimization in Wireless Sensor  Networks: A Survey | Semantic Scholar">
            <a:extLst>
              <a:ext uri="{FF2B5EF4-FFF2-40B4-BE49-F238E27FC236}">
                <a16:creationId xmlns:a16="http://schemas.microsoft.com/office/drawing/2014/main" id="{30424346-DA37-3698-F8AA-F9028CEA43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607" y="2376714"/>
            <a:ext cx="2089513" cy="163455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07DC8CA-78DE-3253-4B80-E3D0DC24541D}"/>
              </a:ext>
            </a:extLst>
          </p:cNvPr>
          <p:cNvSpPr txBox="1"/>
          <p:nvPr/>
        </p:nvSpPr>
        <p:spPr>
          <a:xfrm>
            <a:off x="3065417" y="2799695"/>
            <a:ext cx="2673532"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 To implement ACO for optimized routing</a:t>
            </a:r>
          </a:p>
          <a:p>
            <a:endParaRPr lang="en-IN" dirty="0"/>
          </a:p>
        </p:txBody>
      </p:sp>
      <p:pic>
        <p:nvPicPr>
          <p:cNvPr id="2052" name="Picture 4" descr="clean power line icon 36324207 Vector ...">
            <a:extLst>
              <a:ext uri="{FF2B5EF4-FFF2-40B4-BE49-F238E27FC236}">
                <a16:creationId xmlns:a16="http://schemas.microsoft.com/office/drawing/2014/main" id="{BE5A8DE5-3A6B-8447-3466-BE635BBD42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6485" y="2375507"/>
            <a:ext cx="2012088" cy="163576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B7DF389-34AA-73DD-55AF-FC6760075FFF}"/>
              </a:ext>
            </a:extLst>
          </p:cNvPr>
          <p:cNvSpPr txBox="1"/>
          <p:nvPr/>
        </p:nvSpPr>
        <p:spPr>
          <a:xfrm>
            <a:off x="8709370" y="2661195"/>
            <a:ext cx="3117668"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 To minimize energy consumption during data transmission</a:t>
            </a:r>
          </a:p>
          <a:p>
            <a:endParaRPr lang="en-IN" dirty="0"/>
          </a:p>
        </p:txBody>
      </p:sp>
      <p:pic>
        <p:nvPicPr>
          <p:cNvPr id="2054" name="Picture 6" descr="Dynamic Instability And The Risk To The ...">
            <a:extLst>
              <a:ext uri="{FF2B5EF4-FFF2-40B4-BE49-F238E27FC236}">
                <a16:creationId xmlns:a16="http://schemas.microsoft.com/office/drawing/2014/main" id="{11AC1E2C-1C20-6CE3-EA0A-E960755F22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238" y="4558047"/>
            <a:ext cx="2089513" cy="15335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51C0592-77F1-21F4-3FBF-E0A5DFC948EB}"/>
              </a:ext>
            </a:extLst>
          </p:cNvPr>
          <p:cNvSpPr txBox="1"/>
          <p:nvPr/>
        </p:nvSpPr>
        <p:spPr>
          <a:xfrm>
            <a:off x="3065417" y="4801268"/>
            <a:ext cx="2673532"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3. To allow routing for both stable and unstable nodes</a:t>
            </a:r>
          </a:p>
          <a:p>
            <a:endParaRPr lang="en-IN" dirty="0"/>
          </a:p>
        </p:txBody>
      </p:sp>
      <p:pic>
        <p:nvPicPr>
          <p:cNvPr id="2056" name="Picture 8" descr="Dynamic Link Metric Selection for Traffic Aggregation and Multipath  Transmission in Software-Defined Networks">
            <a:extLst>
              <a:ext uri="{FF2B5EF4-FFF2-40B4-BE49-F238E27FC236}">
                <a16:creationId xmlns:a16="http://schemas.microsoft.com/office/drawing/2014/main" id="{FC440FDD-E402-4510-D7D8-E8D8921775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6485" y="4558047"/>
            <a:ext cx="1985554"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25039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1000"/>
                                        <p:tgtEl>
                                          <p:spTgt spid="2050"/>
                                        </p:tgtEl>
                                      </p:cBhvr>
                                    </p:animEffect>
                                    <p:anim calcmode="lin" valueType="num">
                                      <p:cBhvr>
                                        <p:cTn id="13" dur="1000" fill="hold"/>
                                        <p:tgtEl>
                                          <p:spTgt spid="2050"/>
                                        </p:tgtEl>
                                        <p:attrNameLst>
                                          <p:attrName>ppt_x</p:attrName>
                                        </p:attrNameLst>
                                      </p:cBhvr>
                                      <p:tavLst>
                                        <p:tav tm="0">
                                          <p:val>
                                            <p:strVal val="#ppt_x"/>
                                          </p:val>
                                        </p:tav>
                                        <p:tav tm="100000">
                                          <p:val>
                                            <p:strVal val="#ppt_x"/>
                                          </p:val>
                                        </p:tav>
                                      </p:tavLst>
                                    </p:anim>
                                    <p:anim calcmode="lin" valueType="num">
                                      <p:cBhvr>
                                        <p:cTn id="14" dur="1000" fill="hold"/>
                                        <p:tgtEl>
                                          <p:spTgt spid="205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052"/>
                                        </p:tgtEl>
                                        <p:attrNameLst>
                                          <p:attrName>style.visibility</p:attrName>
                                        </p:attrNameLst>
                                      </p:cBhvr>
                                      <p:to>
                                        <p:strVal val="visible"/>
                                      </p:to>
                                    </p:set>
                                    <p:animEffect transition="in" filter="fade">
                                      <p:cBhvr>
                                        <p:cTn id="22" dur="1000"/>
                                        <p:tgtEl>
                                          <p:spTgt spid="2052"/>
                                        </p:tgtEl>
                                      </p:cBhvr>
                                    </p:animEffect>
                                    <p:anim calcmode="lin" valueType="num">
                                      <p:cBhvr>
                                        <p:cTn id="23" dur="1000" fill="hold"/>
                                        <p:tgtEl>
                                          <p:spTgt spid="2052"/>
                                        </p:tgtEl>
                                        <p:attrNameLst>
                                          <p:attrName>ppt_x</p:attrName>
                                        </p:attrNameLst>
                                      </p:cBhvr>
                                      <p:tavLst>
                                        <p:tav tm="0">
                                          <p:val>
                                            <p:strVal val="#ppt_x"/>
                                          </p:val>
                                        </p:tav>
                                        <p:tav tm="100000">
                                          <p:val>
                                            <p:strVal val="#ppt_x"/>
                                          </p:val>
                                        </p:tav>
                                      </p:tavLst>
                                    </p:anim>
                                    <p:anim calcmode="lin" valueType="num">
                                      <p:cBhvr>
                                        <p:cTn id="24" dur="1000" fill="hold"/>
                                        <p:tgtEl>
                                          <p:spTgt spid="205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054"/>
                                        </p:tgtEl>
                                        <p:attrNameLst>
                                          <p:attrName>style.visibility</p:attrName>
                                        </p:attrNameLst>
                                      </p:cBhvr>
                                      <p:to>
                                        <p:strVal val="visible"/>
                                      </p:to>
                                    </p:set>
                                    <p:animEffect transition="in" filter="fade">
                                      <p:cBhvr>
                                        <p:cTn id="32" dur="1000"/>
                                        <p:tgtEl>
                                          <p:spTgt spid="2054"/>
                                        </p:tgtEl>
                                      </p:cBhvr>
                                    </p:animEffect>
                                    <p:anim calcmode="lin" valueType="num">
                                      <p:cBhvr>
                                        <p:cTn id="33" dur="1000" fill="hold"/>
                                        <p:tgtEl>
                                          <p:spTgt spid="2054"/>
                                        </p:tgtEl>
                                        <p:attrNameLst>
                                          <p:attrName>ppt_x</p:attrName>
                                        </p:attrNameLst>
                                      </p:cBhvr>
                                      <p:tavLst>
                                        <p:tav tm="0">
                                          <p:val>
                                            <p:strVal val="#ppt_x"/>
                                          </p:val>
                                        </p:tav>
                                        <p:tav tm="100000">
                                          <p:val>
                                            <p:strVal val="#ppt_x"/>
                                          </p:val>
                                        </p:tav>
                                      </p:tavLst>
                                    </p:anim>
                                    <p:anim calcmode="lin" valueType="num">
                                      <p:cBhvr>
                                        <p:cTn id="34" dur="1000" fill="hold"/>
                                        <p:tgtEl>
                                          <p:spTgt spid="205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1000" fill="hold"/>
                                        <p:tgtEl>
                                          <p:spTgt spid="8"/>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056"/>
                                        </p:tgtEl>
                                        <p:attrNameLst>
                                          <p:attrName>style.visibility</p:attrName>
                                        </p:attrNameLst>
                                      </p:cBhvr>
                                      <p:to>
                                        <p:strVal val="visible"/>
                                      </p:to>
                                    </p:set>
                                    <p:animEffect transition="in" filter="fade">
                                      <p:cBhvr>
                                        <p:cTn id="42" dur="1000"/>
                                        <p:tgtEl>
                                          <p:spTgt spid="2056"/>
                                        </p:tgtEl>
                                      </p:cBhvr>
                                    </p:animEffect>
                                    <p:anim calcmode="lin" valueType="num">
                                      <p:cBhvr>
                                        <p:cTn id="43" dur="1000" fill="hold"/>
                                        <p:tgtEl>
                                          <p:spTgt spid="2056"/>
                                        </p:tgtEl>
                                        <p:attrNameLst>
                                          <p:attrName>ppt_x</p:attrName>
                                        </p:attrNameLst>
                                      </p:cBhvr>
                                      <p:tavLst>
                                        <p:tav tm="0">
                                          <p:val>
                                            <p:strVal val="#ppt_x"/>
                                          </p:val>
                                        </p:tav>
                                        <p:tav tm="100000">
                                          <p:val>
                                            <p:strVal val="#ppt_x"/>
                                          </p:val>
                                        </p:tav>
                                      </p:tavLst>
                                    </p:anim>
                                    <p:anim calcmode="lin" valueType="num">
                                      <p:cBhvr>
                                        <p:cTn id="44" dur="1000" fill="hold"/>
                                        <p:tgtEl>
                                          <p:spTgt spid="20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F315BE0-DF0A-B59F-A397-8638F6520F61}"/>
              </a:ext>
            </a:extLst>
          </p:cNvPr>
          <p:cNvSpPr/>
          <p:nvPr/>
        </p:nvSpPr>
        <p:spPr>
          <a:xfrm>
            <a:off x="1071694" y="2016272"/>
            <a:ext cx="1300294" cy="7659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003A51B1-0D39-7CB8-DBC2-B121E2CC587C}"/>
              </a:ext>
            </a:extLst>
          </p:cNvPr>
          <p:cNvSpPr/>
          <p:nvPr/>
        </p:nvSpPr>
        <p:spPr>
          <a:xfrm>
            <a:off x="3145173" y="2016272"/>
            <a:ext cx="1300294" cy="7659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AF606510-789B-695F-80D3-115D3BDA78B6}"/>
              </a:ext>
            </a:extLst>
          </p:cNvPr>
          <p:cNvSpPr/>
          <p:nvPr/>
        </p:nvSpPr>
        <p:spPr>
          <a:xfrm>
            <a:off x="5353574" y="2016272"/>
            <a:ext cx="1300294" cy="7659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B0E4C992-DE39-B214-85CD-165E74DBF3E7}"/>
              </a:ext>
            </a:extLst>
          </p:cNvPr>
          <p:cNvSpPr/>
          <p:nvPr/>
        </p:nvSpPr>
        <p:spPr>
          <a:xfrm>
            <a:off x="7589239" y="2016272"/>
            <a:ext cx="1300294" cy="7659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BBC249E4-6CDE-1469-A7C8-B2B98D13E971}"/>
              </a:ext>
            </a:extLst>
          </p:cNvPr>
          <p:cNvSpPr/>
          <p:nvPr/>
        </p:nvSpPr>
        <p:spPr>
          <a:xfrm>
            <a:off x="9824904" y="2016272"/>
            <a:ext cx="1300294" cy="7659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045B14F7-8557-1F1E-10FA-28DB9281A742}"/>
              </a:ext>
            </a:extLst>
          </p:cNvPr>
          <p:cNvSpPr/>
          <p:nvPr/>
        </p:nvSpPr>
        <p:spPr>
          <a:xfrm>
            <a:off x="9824904" y="4378413"/>
            <a:ext cx="1300294" cy="7659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EC1C7142-7715-36CA-4B10-F1FD90060207}"/>
              </a:ext>
            </a:extLst>
          </p:cNvPr>
          <p:cNvSpPr/>
          <p:nvPr/>
        </p:nvSpPr>
        <p:spPr>
          <a:xfrm>
            <a:off x="7589239" y="4378413"/>
            <a:ext cx="1300294" cy="7659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0D5E9109-2988-0ABC-82E2-52FF8F52E876}"/>
              </a:ext>
            </a:extLst>
          </p:cNvPr>
          <p:cNvSpPr/>
          <p:nvPr/>
        </p:nvSpPr>
        <p:spPr>
          <a:xfrm>
            <a:off x="5353574" y="4378413"/>
            <a:ext cx="1300294" cy="7659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EE583D86-D1A3-00C2-F748-79C1BC69B237}"/>
              </a:ext>
            </a:extLst>
          </p:cNvPr>
          <p:cNvSpPr/>
          <p:nvPr/>
        </p:nvSpPr>
        <p:spPr>
          <a:xfrm>
            <a:off x="3142374" y="4378413"/>
            <a:ext cx="1300294" cy="7659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41F264FE-1902-C525-7A78-ABF3F1A2289A}"/>
              </a:ext>
            </a:extLst>
          </p:cNvPr>
          <p:cNvSpPr/>
          <p:nvPr/>
        </p:nvSpPr>
        <p:spPr>
          <a:xfrm>
            <a:off x="1071694" y="4378413"/>
            <a:ext cx="1300294" cy="7659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D4D3BEBA-AA1A-F815-A7A0-23AD18E0363A}"/>
              </a:ext>
            </a:extLst>
          </p:cNvPr>
          <p:cNvSpPr txBox="1"/>
          <p:nvPr/>
        </p:nvSpPr>
        <p:spPr>
          <a:xfrm>
            <a:off x="1270930" y="2214586"/>
            <a:ext cx="1045829" cy="369332"/>
          </a:xfrm>
          <a:prstGeom prst="rect">
            <a:avLst/>
          </a:prstGeom>
          <a:noFill/>
        </p:spPr>
        <p:txBody>
          <a:bodyPr wrap="square" rtlCol="0">
            <a:spAutoFit/>
          </a:bodyPr>
          <a:lstStyle/>
          <a:p>
            <a:r>
              <a:rPr lang="en-IN" dirty="0"/>
              <a:t>Start</a:t>
            </a:r>
          </a:p>
        </p:txBody>
      </p:sp>
      <p:sp>
        <p:nvSpPr>
          <p:cNvPr id="17" name="TextBox 16">
            <a:extLst>
              <a:ext uri="{FF2B5EF4-FFF2-40B4-BE49-F238E27FC236}">
                <a16:creationId xmlns:a16="http://schemas.microsoft.com/office/drawing/2014/main" id="{0B402DBF-A808-CA9A-2D4A-D554E63615BB}"/>
              </a:ext>
            </a:extLst>
          </p:cNvPr>
          <p:cNvSpPr txBox="1"/>
          <p:nvPr/>
        </p:nvSpPr>
        <p:spPr>
          <a:xfrm>
            <a:off x="3166839" y="2149955"/>
            <a:ext cx="1275829" cy="523220"/>
          </a:xfrm>
          <a:prstGeom prst="rect">
            <a:avLst/>
          </a:prstGeom>
          <a:noFill/>
        </p:spPr>
        <p:txBody>
          <a:bodyPr wrap="square" rtlCol="0">
            <a:spAutoFit/>
          </a:bodyPr>
          <a:lstStyle/>
          <a:p>
            <a:r>
              <a:rPr lang="en-IN" sz="1400" dirty="0"/>
              <a:t>Initialize Parameters </a:t>
            </a:r>
          </a:p>
        </p:txBody>
      </p:sp>
      <p:sp>
        <p:nvSpPr>
          <p:cNvPr id="18" name="TextBox 17">
            <a:extLst>
              <a:ext uri="{FF2B5EF4-FFF2-40B4-BE49-F238E27FC236}">
                <a16:creationId xmlns:a16="http://schemas.microsoft.com/office/drawing/2014/main" id="{60AE3380-3BDF-3FA8-67CA-B44005364D71}"/>
              </a:ext>
            </a:extLst>
          </p:cNvPr>
          <p:cNvSpPr txBox="1"/>
          <p:nvPr/>
        </p:nvSpPr>
        <p:spPr>
          <a:xfrm>
            <a:off x="5445853" y="2055303"/>
            <a:ext cx="1300294" cy="738664"/>
          </a:xfrm>
          <a:prstGeom prst="rect">
            <a:avLst/>
          </a:prstGeom>
          <a:noFill/>
        </p:spPr>
        <p:txBody>
          <a:bodyPr wrap="square" rtlCol="0">
            <a:spAutoFit/>
          </a:bodyPr>
          <a:lstStyle/>
          <a:p>
            <a:r>
              <a:rPr lang="en-IN" sz="1400" dirty="0"/>
              <a:t>Generate Sensor Nodes</a:t>
            </a:r>
          </a:p>
        </p:txBody>
      </p:sp>
      <p:sp>
        <p:nvSpPr>
          <p:cNvPr id="19" name="TextBox 18">
            <a:extLst>
              <a:ext uri="{FF2B5EF4-FFF2-40B4-BE49-F238E27FC236}">
                <a16:creationId xmlns:a16="http://schemas.microsoft.com/office/drawing/2014/main" id="{5A958A25-961F-3313-6DB2-DD2DBC4E6A8F}"/>
              </a:ext>
            </a:extLst>
          </p:cNvPr>
          <p:cNvSpPr txBox="1"/>
          <p:nvPr/>
        </p:nvSpPr>
        <p:spPr>
          <a:xfrm>
            <a:off x="7746533" y="2149955"/>
            <a:ext cx="1300294" cy="523220"/>
          </a:xfrm>
          <a:prstGeom prst="rect">
            <a:avLst/>
          </a:prstGeom>
          <a:noFill/>
        </p:spPr>
        <p:txBody>
          <a:bodyPr wrap="square" rtlCol="0">
            <a:spAutoFit/>
          </a:bodyPr>
          <a:lstStyle/>
          <a:p>
            <a:r>
              <a:rPr lang="en-IN" sz="1400" dirty="0"/>
              <a:t>Visualize Network</a:t>
            </a:r>
          </a:p>
        </p:txBody>
      </p:sp>
      <p:sp>
        <p:nvSpPr>
          <p:cNvPr id="20" name="TextBox 19">
            <a:extLst>
              <a:ext uri="{FF2B5EF4-FFF2-40B4-BE49-F238E27FC236}">
                <a16:creationId xmlns:a16="http://schemas.microsoft.com/office/drawing/2014/main" id="{397CC244-F7CF-3CB4-B830-1BADD3C5FA69}"/>
              </a:ext>
            </a:extLst>
          </p:cNvPr>
          <p:cNvSpPr txBox="1"/>
          <p:nvPr/>
        </p:nvSpPr>
        <p:spPr>
          <a:xfrm>
            <a:off x="9901808" y="2055303"/>
            <a:ext cx="1300294" cy="738664"/>
          </a:xfrm>
          <a:prstGeom prst="rect">
            <a:avLst/>
          </a:prstGeom>
          <a:noFill/>
        </p:spPr>
        <p:txBody>
          <a:bodyPr wrap="square" rtlCol="0">
            <a:spAutoFit/>
          </a:bodyPr>
          <a:lstStyle/>
          <a:p>
            <a:r>
              <a:rPr lang="en-IN" sz="1400" dirty="0"/>
              <a:t>Compute Distance Matrix</a:t>
            </a:r>
          </a:p>
        </p:txBody>
      </p:sp>
      <p:sp>
        <p:nvSpPr>
          <p:cNvPr id="21" name="TextBox 20">
            <a:extLst>
              <a:ext uri="{FF2B5EF4-FFF2-40B4-BE49-F238E27FC236}">
                <a16:creationId xmlns:a16="http://schemas.microsoft.com/office/drawing/2014/main" id="{60857D85-8F74-0332-960A-F8999CE015B0}"/>
              </a:ext>
            </a:extLst>
          </p:cNvPr>
          <p:cNvSpPr txBox="1"/>
          <p:nvPr/>
        </p:nvSpPr>
        <p:spPr>
          <a:xfrm>
            <a:off x="9901808" y="4344216"/>
            <a:ext cx="1261842" cy="738664"/>
          </a:xfrm>
          <a:prstGeom prst="rect">
            <a:avLst/>
          </a:prstGeom>
          <a:noFill/>
        </p:spPr>
        <p:txBody>
          <a:bodyPr wrap="square" rtlCol="0">
            <a:spAutoFit/>
          </a:bodyPr>
          <a:lstStyle/>
          <a:p>
            <a:r>
              <a:rPr lang="en-IN" sz="1400" dirty="0"/>
              <a:t>Initialize Pheromone Levels</a:t>
            </a:r>
          </a:p>
        </p:txBody>
      </p:sp>
      <p:sp>
        <p:nvSpPr>
          <p:cNvPr id="22" name="TextBox 21">
            <a:extLst>
              <a:ext uri="{FF2B5EF4-FFF2-40B4-BE49-F238E27FC236}">
                <a16:creationId xmlns:a16="http://schemas.microsoft.com/office/drawing/2014/main" id="{06A9DE38-DE85-A9B3-EEDE-E7741FCFBD84}"/>
              </a:ext>
            </a:extLst>
          </p:cNvPr>
          <p:cNvSpPr txBox="1"/>
          <p:nvPr/>
        </p:nvSpPr>
        <p:spPr>
          <a:xfrm>
            <a:off x="7666143" y="4527224"/>
            <a:ext cx="1300294" cy="523220"/>
          </a:xfrm>
          <a:prstGeom prst="rect">
            <a:avLst/>
          </a:prstGeom>
          <a:noFill/>
        </p:spPr>
        <p:txBody>
          <a:bodyPr wrap="square" rtlCol="0">
            <a:spAutoFit/>
          </a:bodyPr>
          <a:lstStyle/>
          <a:p>
            <a:r>
              <a:rPr lang="en-IN" sz="1400" dirty="0"/>
              <a:t>Begin ACO Iterations</a:t>
            </a:r>
          </a:p>
        </p:txBody>
      </p:sp>
      <p:sp>
        <p:nvSpPr>
          <p:cNvPr id="23" name="TextBox 22">
            <a:extLst>
              <a:ext uri="{FF2B5EF4-FFF2-40B4-BE49-F238E27FC236}">
                <a16:creationId xmlns:a16="http://schemas.microsoft.com/office/drawing/2014/main" id="{0A9F1C40-0952-93F9-0774-38B9B387E7B4}"/>
              </a:ext>
            </a:extLst>
          </p:cNvPr>
          <p:cNvSpPr txBox="1"/>
          <p:nvPr/>
        </p:nvSpPr>
        <p:spPr>
          <a:xfrm>
            <a:off x="5430478" y="4405709"/>
            <a:ext cx="1300294" cy="738664"/>
          </a:xfrm>
          <a:prstGeom prst="rect">
            <a:avLst/>
          </a:prstGeom>
          <a:noFill/>
        </p:spPr>
        <p:txBody>
          <a:bodyPr wrap="square" rtlCol="0">
            <a:spAutoFit/>
          </a:bodyPr>
          <a:lstStyle/>
          <a:p>
            <a:r>
              <a:rPr lang="en-IN" sz="1400" dirty="0"/>
              <a:t>Final Best Path Selection</a:t>
            </a:r>
          </a:p>
        </p:txBody>
      </p:sp>
      <p:sp>
        <p:nvSpPr>
          <p:cNvPr id="24" name="TextBox 23">
            <a:extLst>
              <a:ext uri="{FF2B5EF4-FFF2-40B4-BE49-F238E27FC236}">
                <a16:creationId xmlns:a16="http://schemas.microsoft.com/office/drawing/2014/main" id="{FCB8282A-DDFE-3096-43C0-A93C2F4F41E9}"/>
              </a:ext>
            </a:extLst>
          </p:cNvPr>
          <p:cNvSpPr txBox="1"/>
          <p:nvPr/>
        </p:nvSpPr>
        <p:spPr>
          <a:xfrm>
            <a:off x="3282894" y="4499783"/>
            <a:ext cx="1251364" cy="523220"/>
          </a:xfrm>
          <a:prstGeom prst="rect">
            <a:avLst/>
          </a:prstGeom>
          <a:noFill/>
        </p:spPr>
        <p:txBody>
          <a:bodyPr wrap="square" rtlCol="0">
            <a:spAutoFit/>
          </a:bodyPr>
          <a:lstStyle/>
          <a:p>
            <a:r>
              <a:rPr lang="en-IN" sz="1400" dirty="0"/>
              <a:t>Save Results</a:t>
            </a:r>
          </a:p>
        </p:txBody>
      </p:sp>
      <p:sp>
        <p:nvSpPr>
          <p:cNvPr id="25" name="TextBox 24">
            <a:extLst>
              <a:ext uri="{FF2B5EF4-FFF2-40B4-BE49-F238E27FC236}">
                <a16:creationId xmlns:a16="http://schemas.microsoft.com/office/drawing/2014/main" id="{5E60B529-61AE-BE8D-C743-C50B9C8EAA14}"/>
              </a:ext>
            </a:extLst>
          </p:cNvPr>
          <p:cNvSpPr txBox="1"/>
          <p:nvPr/>
        </p:nvSpPr>
        <p:spPr>
          <a:xfrm>
            <a:off x="1321271" y="4590375"/>
            <a:ext cx="1089868" cy="369332"/>
          </a:xfrm>
          <a:prstGeom prst="rect">
            <a:avLst/>
          </a:prstGeom>
          <a:noFill/>
        </p:spPr>
        <p:txBody>
          <a:bodyPr wrap="square" rtlCol="0">
            <a:spAutoFit/>
          </a:bodyPr>
          <a:lstStyle/>
          <a:p>
            <a:r>
              <a:rPr lang="en-IN" dirty="0"/>
              <a:t>End</a:t>
            </a:r>
          </a:p>
        </p:txBody>
      </p:sp>
      <p:sp>
        <p:nvSpPr>
          <p:cNvPr id="26" name="Arrow: Right 25">
            <a:extLst>
              <a:ext uri="{FF2B5EF4-FFF2-40B4-BE49-F238E27FC236}">
                <a16:creationId xmlns:a16="http://schemas.microsoft.com/office/drawing/2014/main" id="{BC91D1E0-0FF6-0D02-EF13-B16440F5B1C6}"/>
              </a:ext>
            </a:extLst>
          </p:cNvPr>
          <p:cNvSpPr/>
          <p:nvPr/>
        </p:nvSpPr>
        <p:spPr>
          <a:xfrm>
            <a:off x="2431058" y="2256093"/>
            <a:ext cx="679508" cy="2863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Right 26">
            <a:extLst>
              <a:ext uri="{FF2B5EF4-FFF2-40B4-BE49-F238E27FC236}">
                <a16:creationId xmlns:a16="http://schemas.microsoft.com/office/drawing/2014/main" id="{305A9718-0780-F013-57F4-28981C3DE13B}"/>
              </a:ext>
            </a:extLst>
          </p:cNvPr>
          <p:cNvSpPr/>
          <p:nvPr/>
        </p:nvSpPr>
        <p:spPr>
          <a:xfrm>
            <a:off x="4516772" y="2256093"/>
            <a:ext cx="768988" cy="2863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Right 27">
            <a:extLst>
              <a:ext uri="{FF2B5EF4-FFF2-40B4-BE49-F238E27FC236}">
                <a16:creationId xmlns:a16="http://schemas.microsoft.com/office/drawing/2014/main" id="{39DECA29-E946-268B-24E0-FE891E4E28FA}"/>
              </a:ext>
            </a:extLst>
          </p:cNvPr>
          <p:cNvSpPr/>
          <p:nvPr/>
        </p:nvSpPr>
        <p:spPr>
          <a:xfrm>
            <a:off x="6721327" y="2220062"/>
            <a:ext cx="840647" cy="2863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Arrow: Right 28">
            <a:extLst>
              <a:ext uri="{FF2B5EF4-FFF2-40B4-BE49-F238E27FC236}">
                <a16:creationId xmlns:a16="http://schemas.microsoft.com/office/drawing/2014/main" id="{7DE39F70-51DA-64BA-7A84-C080C3D20B1F}"/>
              </a:ext>
            </a:extLst>
          </p:cNvPr>
          <p:cNvSpPr/>
          <p:nvPr/>
        </p:nvSpPr>
        <p:spPr>
          <a:xfrm>
            <a:off x="8988102" y="2256093"/>
            <a:ext cx="759898" cy="2863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Arrow: Right 29">
            <a:extLst>
              <a:ext uri="{FF2B5EF4-FFF2-40B4-BE49-F238E27FC236}">
                <a16:creationId xmlns:a16="http://schemas.microsoft.com/office/drawing/2014/main" id="{1F793830-6FD7-2ED6-C330-51EAE21B9654}"/>
              </a:ext>
            </a:extLst>
          </p:cNvPr>
          <p:cNvSpPr/>
          <p:nvPr/>
        </p:nvSpPr>
        <p:spPr>
          <a:xfrm rot="5400000">
            <a:off x="9947947" y="3437164"/>
            <a:ext cx="1208015" cy="2863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Right 30">
            <a:extLst>
              <a:ext uri="{FF2B5EF4-FFF2-40B4-BE49-F238E27FC236}">
                <a16:creationId xmlns:a16="http://schemas.microsoft.com/office/drawing/2014/main" id="{1ADF0E6D-F97A-AD1C-06F6-ECBB6ECF386A}"/>
              </a:ext>
            </a:extLst>
          </p:cNvPr>
          <p:cNvSpPr/>
          <p:nvPr/>
        </p:nvSpPr>
        <p:spPr>
          <a:xfrm rot="10800000">
            <a:off x="8987232" y="4618234"/>
            <a:ext cx="739973" cy="2863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Right 31">
            <a:extLst>
              <a:ext uri="{FF2B5EF4-FFF2-40B4-BE49-F238E27FC236}">
                <a16:creationId xmlns:a16="http://schemas.microsoft.com/office/drawing/2014/main" id="{7E43F869-EEC1-FC60-619D-3A72E0371E55}"/>
              </a:ext>
            </a:extLst>
          </p:cNvPr>
          <p:cNvSpPr/>
          <p:nvPr/>
        </p:nvSpPr>
        <p:spPr>
          <a:xfrm rot="10800000">
            <a:off x="6771663" y="4618235"/>
            <a:ext cx="739973" cy="2863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Right 32">
            <a:extLst>
              <a:ext uri="{FF2B5EF4-FFF2-40B4-BE49-F238E27FC236}">
                <a16:creationId xmlns:a16="http://schemas.microsoft.com/office/drawing/2014/main" id="{4B9BE610-0B8F-C427-87C9-C5F8B8EDC1BE}"/>
              </a:ext>
            </a:extLst>
          </p:cNvPr>
          <p:cNvSpPr/>
          <p:nvPr/>
        </p:nvSpPr>
        <p:spPr>
          <a:xfrm rot="10800000">
            <a:off x="4513098" y="4618235"/>
            <a:ext cx="739973" cy="2863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Arrow: Right 33">
            <a:extLst>
              <a:ext uri="{FF2B5EF4-FFF2-40B4-BE49-F238E27FC236}">
                <a16:creationId xmlns:a16="http://schemas.microsoft.com/office/drawing/2014/main" id="{05C3E8A6-0DBE-1553-9129-A0F576789C2C}"/>
              </a:ext>
            </a:extLst>
          </p:cNvPr>
          <p:cNvSpPr/>
          <p:nvPr/>
        </p:nvSpPr>
        <p:spPr>
          <a:xfrm rot="10800000">
            <a:off x="2401966" y="4590375"/>
            <a:ext cx="671278" cy="2863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40B3CC4E-71A3-E19C-CA84-69451997627E}"/>
              </a:ext>
            </a:extLst>
          </p:cNvPr>
          <p:cNvSpPr txBox="1"/>
          <p:nvPr/>
        </p:nvSpPr>
        <p:spPr>
          <a:xfrm>
            <a:off x="3554135" y="734862"/>
            <a:ext cx="4899171" cy="461665"/>
          </a:xfrm>
          <a:prstGeom prst="rect">
            <a:avLst/>
          </a:prstGeom>
          <a:noFill/>
        </p:spPr>
        <p:txBody>
          <a:bodyPr wrap="square" rtlCol="0">
            <a:spAutoFit/>
          </a:bodyPr>
          <a:lstStyle/>
          <a:p>
            <a:pPr algn="ctr"/>
            <a:r>
              <a:rPr lang="en-IN" sz="2400" b="1" dirty="0"/>
              <a:t>BLOCK DIAGRAM</a:t>
            </a:r>
          </a:p>
        </p:txBody>
      </p:sp>
    </p:spTree>
    <p:extLst>
      <p:ext uri="{BB962C8B-B14F-4D97-AF65-F5344CB8AC3E}">
        <p14:creationId xmlns:p14="http://schemas.microsoft.com/office/powerpoint/2010/main" val="21373839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1000"/>
                                        <p:tgtEl>
                                          <p:spTgt spid="14"/>
                                        </p:tgtEl>
                                      </p:cBhvr>
                                    </p:animEffect>
                                    <p:anim calcmode="lin" valueType="num">
                                      <p:cBhvr>
                                        <p:cTn id="48" dur="1000" fill="hold"/>
                                        <p:tgtEl>
                                          <p:spTgt spid="14"/>
                                        </p:tgtEl>
                                        <p:attrNameLst>
                                          <p:attrName>ppt_x</p:attrName>
                                        </p:attrNameLst>
                                      </p:cBhvr>
                                      <p:tavLst>
                                        <p:tav tm="0">
                                          <p:val>
                                            <p:strVal val="#ppt_x"/>
                                          </p:val>
                                        </p:tav>
                                        <p:tav tm="100000">
                                          <p:val>
                                            <p:strVal val="#ppt_x"/>
                                          </p:val>
                                        </p:tav>
                                      </p:tavLst>
                                    </p:anim>
                                    <p:anim calcmode="lin" valueType="num">
                                      <p:cBhvr>
                                        <p:cTn id="49" dur="1000" fill="hold"/>
                                        <p:tgtEl>
                                          <p:spTgt spid="1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1000"/>
                                        <p:tgtEl>
                                          <p:spTgt spid="15"/>
                                        </p:tgtEl>
                                      </p:cBhvr>
                                    </p:animEffect>
                                    <p:anim calcmode="lin" valueType="num">
                                      <p:cBhvr>
                                        <p:cTn id="53" dur="1000" fill="hold"/>
                                        <p:tgtEl>
                                          <p:spTgt spid="15"/>
                                        </p:tgtEl>
                                        <p:attrNameLst>
                                          <p:attrName>ppt_x</p:attrName>
                                        </p:attrNameLst>
                                      </p:cBhvr>
                                      <p:tavLst>
                                        <p:tav tm="0">
                                          <p:val>
                                            <p:strVal val="#ppt_x"/>
                                          </p:val>
                                        </p:tav>
                                        <p:tav tm="100000">
                                          <p:val>
                                            <p:strVal val="#ppt_x"/>
                                          </p:val>
                                        </p:tav>
                                      </p:tavLst>
                                    </p:anim>
                                    <p:anim calcmode="lin" valueType="num">
                                      <p:cBhvr>
                                        <p:cTn id="54" dur="1000" fill="hold"/>
                                        <p:tgtEl>
                                          <p:spTgt spid="15"/>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1000"/>
                                        <p:tgtEl>
                                          <p:spTgt spid="16"/>
                                        </p:tgtEl>
                                      </p:cBhvr>
                                    </p:animEffect>
                                    <p:anim calcmode="lin" valueType="num">
                                      <p:cBhvr>
                                        <p:cTn id="58" dur="1000" fill="hold"/>
                                        <p:tgtEl>
                                          <p:spTgt spid="16"/>
                                        </p:tgtEl>
                                        <p:attrNameLst>
                                          <p:attrName>ppt_x</p:attrName>
                                        </p:attrNameLst>
                                      </p:cBhvr>
                                      <p:tavLst>
                                        <p:tav tm="0">
                                          <p:val>
                                            <p:strVal val="#ppt_x"/>
                                          </p:val>
                                        </p:tav>
                                        <p:tav tm="100000">
                                          <p:val>
                                            <p:strVal val="#ppt_x"/>
                                          </p:val>
                                        </p:tav>
                                      </p:tavLst>
                                    </p:anim>
                                    <p:anim calcmode="lin" valueType="num">
                                      <p:cBhvr>
                                        <p:cTn id="59" dur="1000" fill="hold"/>
                                        <p:tgtEl>
                                          <p:spTgt spid="16"/>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1000"/>
                                        <p:tgtEl>
                                          <p:spTgt spid="17"/>
                                        </p:tgtEl>
                                      </p:cBhvr>
                                    </p:animEffect>
                                    <p:anim calcmode="lin" valueType="num">
                                      <p:cBhvr>
                                        <p:cTn id="63" dur="1000" fill="hold"/>
                                        <p:tgtEl>
                                          <p:spTgt spid="17"/>
                                        </p:tgtEl>
                                        <p:attrNameLst>
                                          <p:attrName>ppt_x</p:attrName>
                                        </p:attrNameLst>
                                      </p:cBhvr>
                                      <p:tavLst>
                                        <p:tav tm="0">
                                          <p:val>
                                            <p:strVal val="#ppt_x"/>
                                          </p:val>
                                        </p:tav>
                                        <p:tav tm="100000">
                                          <p:val>
                                            <p:strVal val="#ppt_x"/>
                                          </p:val>
                                        </p:tav>
                                      </p:tavLst>
                                    </p:anim>
                                    <p:anim calcmode="lin" valueType="num">
                                      <p:cBhvr>
                                        <p:cTn id="64" dur="1000" fill="hold"/>
                                        <p:tgtEl>
                                          <p:spTgt spid="17"/>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1000"/>
                                        <p:tgtEl>
                                          <p:spTgt spid="18"/>
                                        </p:tgtEl>
                                      </p:cBhvr>
                                    </p:animEffect>
                                    <p:anim calcmode="lin" valueType="num">
                                      <p:cBhvr>
                                        <p:cTn id="68" dur="1000" fill="hold"/>
                                        <p:tgtEl>
                                          <p:spTgt spid="18"/>
                                        </p:tgtEl>
                                        <p:attrNameLst>
                                          <p:attrName>ppt_x</p:attrName>
                                        </p:attrNameLst>
                                      </p:cBhvr>
                                      <p:tavLst>
                                        <p:tav tm="0">
                                          <p:val>
                                            <p:strVal val="#ppt_x"/>
                                          </p:val>
                                        </p:tav>
                                        <p:tav tm="100000">
                                          <p:val>
                                            <p:strVal val="#ppt_x"/>
                                          </p:val>
                                        </p:tav>
                                      </p:tavLst>
                                    </p:anim>
                                    <p:anim calcmode="lin" valueType="num">
                                      <p:cBhvr>
                                        <p:cTn id="69" dur="1000" fill="hold"/>
                                        <p:tgtEl>
                                          <p:spTgt spid="18"/>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fade">
                                      <p:cBhvr>
                                        <p:cTn id="72" dur="1000"/>
                                        <p:tgtEl>
                                          <p:spTgt spid="19"/>
                                        </p:tgtEl>
                                      </p:cBhvr>
                                    </p:animEffect>
                                    <p:anim calcmode="lin" valueType="num">
                                      <p:cBhvr>
                                        <p:cTn id="73" dur="1000" fill="hold"/>
                                        <p:tgtEl>
                                          <p:spTgt spid="19"/>
                                        </p:tgtEl>
                                        <p:attrNameLst>
                                          <p:attrName>ppt_x</p:attrName>
                                        </p:attrNameLst>
                                      </p:cBhvr>
                                      <p:tavLst>
                                        <p:tav tm="0">
                                          <p:val>
                                            <p:strVal val="#ppt_x"/>
                                          </p:val>
                                        </p:tav>
                                        <p:tav tm="100000">
                                          <p:val>
                                            <p:strVal val="#ppt_x"/>
                                          </p:val>
                                        </p:tav>
                                      </p:tavLst>
                                    </p:anim>
                                    <p:anim calcmode="lin" valueType="num">
                                      <p:cBhvr>
                                        <p:cTn id="74" dur="1000" fill="hold"/>
                                        <p:tgtEl>
                                          <p:spTgt spid="19"/>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fade">
                                      <p:cBhvr>
                                        <p:cTn id="77" dur="1000"/>
                                        <p:tgtEl>
                                          <p:spTgt spid="20"/>
                                        </p:tgtEl>
                                      </p:cBhvr>
                                    </p:animEffect>
                                    <p:anim calcmode="lin" valueType="num">
                                      <p:cBhvr>
                                        <p:cTn id="78" dur="1000" fill="hold"/>
                                        <p:tgtEl>
                                          <p:spTgt spid="20"/>
                                        </p:tgtEl>
                                        <p:attrNameLst>
                                          <p:attrName>ppt_x</p:attrName>
                                        </p:attrNameLst>
                                      </p:cBhvr>
                                      <p:tavLst>
                                        <p:tav tm="0">
                                          <p:val>
                                            <p:strVal val="#ppt_x"/>
                                          </p:val>
                                        </p:tav>
                                        <p:tav tm="100000">
                                          <p:val>
                                            <p:strVal val="#ppt_x"/>
                                          </p:val>
                                        </p:tav>
                                      </p:tavLst>
                                    </p:anim>
                                    <p:anim calcmode="lin" valueType="num">
                                      <p:cBhvr>
                                        <p:cTn id="79" dur="1000" fill="hold"/>
                                        <p:tgtEl>
                                          <p:spTgt spid="20"/>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fade">
                                      <p:cBhvr>
                                        <p:cTn id="82" dur="1000"/>
                                        <p:tgtEl>
                                          <p:spTgt spid="21"/>
                                        </p:tgtEl>
                                      </p:cBhvr>
                                    </p:animEffect>
                                    <p:anim calcmode="lin" valueType="num">
                                      <p:cBhvr>
                                        <p:cTn id="83" dur="1000" fill="hold"/>
                                        <p:tgtEl>
                                          <p:spTgt spid="21"/>
                                        </p:tgtEl>
                                        <p:attrNameLst>
                                          <p:attrName>ppt_x</p:attrName>
                                        </p:attrNameLst>
                                      </p:cBhvr>
                                      <p:tavLst>
                                        <p:tav tm="0">
                                          <p:val>
                                            <p:strVal val="#ppt_x"/>
                                          </p:val>
                                        </p:tav>
                                        <p:tav tm="100000">
                                          <p:val>
                                            <p:strVal val="#ppt_x"/>
                                          </p:val>
                                        </p:tav>
                                      </p:tavLst>
                                    </p:anim>
                                    <p:anim calcmode="lin" valueType="num">
                                      <p:cBhvr>
                                        <p:cTn id="84" dur="1000" fill="hold"/>
                                        <p:tgtEl>
                                          <p:spTgt spid="21"/>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fade">
                                      <p:cBhvr>
                                        <p:cTn id="87" dur="1000"/>
                                        <p:tgtEl>
                                          <p:spTgt spid="22"/>
                                        </p:tgtEl>
                                      </p:cBhvr>
                                    </p:animEffect>
                                    <p:anim calcmode="lin" valueType="num">
                                      <p:cBhvr>
                                        <p:cTn id="88" dur="1000" fill="hold"/>
                                        <p:tgtEl>
                                          <p:spTgt spid="22"/>
                                        </p:tgtEl>
                                        <p:attrNameLst>
                                          <p:attrName>ppt_x</p:attrName>
                                        </p:attrNameLst>
                                      </p:cBhvr>
                                      <p:tavLst>
                                        <p:tav tm="0">
                                          <p:val>
                                            <p:strVal val="#ppt_x"/>
                                          </p:val>
                                        </p:tav>
                                        <p:tav tm="100000">
                                          <p:val>
                                            <p:strVal val="#ppt_x"/>
                                          </p:val>
                                        </p:tav>
                                      </p:tavLst>
                                    </p:anim>
                                    <p:anim calcmode="lin" valueType="num">
                                      <p:cBhvr>
                                        <p:cTn id="89" dur="1000" fill="hold"/>
                                        <p:tgtEl>
                                          <p:spTgt spid="22"/>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fade">
                                      <p:cBhvr>
                                        <p:cTn id="92" dur="1000"/>
                                        <p:tgtEl>
                                          <p:spTgt spid="23"/>
                                        </p:tgtEl>
                                      </p:cBhvr>
                                    </p:animEffect>
                                    <p:anim calcmode="lin" valueType="num">
                                      <p:cBhvr>
                                        <p:cTn id="93" dur="1000" fill="hold"/>
                                        <p:tgtEl>
                                          <p:spTgt spid="23"/>
                                        </p:tgtEl>
                                        <p:attrNameLst>
                                          <p:attrName>ppt_x</p:attrName>
                                        </p:attrNameLst>
                                      </p:cBhvr>
                                      <p:tavLst>
                                        <p:tav tm="0">
                                          <p:val>
                                            <p:strVal val="#ppt_x"/>
                                          </p:val>
                                        </p:tav>
                                        <p:tav tm="100000">
                                          <p:val>
                                            <p:strVal val="#ppt_x"/>
                                          </p:val>
                                        </p:tav>
                                      </p:tavLst>
                                    </p:anim>
                                    <p:anim calcmode="lin" valueType="num">
                                      <p:cBhvr>
                                        <p:cTn id="94" dur="1000" fill="hold"/>
                                        <p:tgtEl>
                                          <p:spTgt spid="23"/>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fade">
                                      <p:cBhvr>
                                        <p:cTn id="97" dur="1000"/>
                                        <p:tgtEl>
                                          <p:spTgt spid="24"/>
                                        </p:tgtEl>
                                      </p:cBhvr>
                                    </p:animEffect>
                                    <p:anim calcmode="lin" valueType="num">
                                      <p:cBhvr>
                                        <p:cTn id="98" dur="1000" fill="hold"/>
                                        <p:tgtEl>
                                          <p:spTgt spid="24"/>
                                        </p:tgtEl>
                                        <p:attrNameLst>
                                          <p:attrName>ppt_x</p:attrName>
                                        </p:attrNameLst>
                                      </p:cBhvr>
                                      <p:tavLst>
                                        <p:tav tm="0">
                                          <p:val>
                                            <p:strVal val="#ppt_x"/>
                                          </p:val>
                                        </p:tav>
                                        <p:tav tm="100000">
                                          <p:val>
                                            <p:strVal val="#ppt_x"/>
                                          </p:val>
                                        </p:tav>
                                      </p:tavLst>
                                    </p:anim>
                                    <p:anim calcmode="lin" valueType="num">
                                      <p:cBhvr>
                                        <p:cTn id="99" dur="1000" fill="hold"/>
                                        <p:tgtEl>
                                          <p:spTgt spid="24"/>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25"/>
                                        </p:tgtEl>
                                        <p:attrNameLst>
                                          <p:attrName>style.visibility</p:attrName>
                                        </p:attrNameLst>
                                      </p:cBhvr>
                                      <p:to>
                                        <p:strVal val="visible"/>
                                      </p:to>
                                    </p:set>
                                    <p:animEffect transition="in" filter="fade">
                                      <p:cBhvr>
                                        <p:cTn id="102" dur="1000"/>
                                        <p:tgtEl>
                                          <p:spTgt spid="25"/>
                                        </p:tgtEl>
                                      </p:cBhvr>
                                    </p:animEffect>
                                    <p:anim calcmode="lin" valueType="num">
                                      <p:cBhvr>
                                        <p:cTn id="103" dur="1000" fill="hold"/>
                                        <p:tgtEl>
                                          <p:spTgt spid="25"/>
                                        </p:tgtEl>
                                        <p:attrNameLst>
                                          <p:attrName>ppt_x</p:attrName>
                                        </p:attrNameLst>
                                      </p:cBhvr>
                                      <p:tavLst>
                                        <p:tav tm="0">
                                          <p:val>
                                            <p:strVal val="#ppt_x"/>
                                          </p:val>
                                        </p:tav>
                                        <p:tav tm="100000">
                                          <p:val>
                                            <p:strVal val="#ppt_x"/>
                                          </p:val>
                                        </p:tav>
                                      </p:tavLst>
                                    </p:anim>
                                    <p:anim calcmode="lin" valueType="num">
                                      <p:cBhvr>
                                        <p:cTn id="104" dur="1000" fill="hold"/>
                                        <p:tgtEl>
                                          <p:spTgt spid="25"/>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26"/>
                                        </p:tgtEl>
                                        <p:attrNameLst>
                                          <p:attrName>style.visibility</p:attrName>
                                        </p:attrNameLst>
                                      </p:cBhvr>
                                      <p:to>
                                        <p:strVal val="visible"/>
                                      </p:to>
                                    </p:set>
                                    <p:animEffect transition="in" filter="fade">
                                      <p:cBhvr>
                                        <p:cTn id="107" dur="1000"/>
                                        <p:tgtEl>
                                          <p:spTgt spid="26"/>
                                        </p:tgtEl>
                                      </p:cBhvr>
                                    </p:animEffect>
                                    <p:anim calcmode="lin" valueType="num">
                                      <p:cBhvr>
                                        <p:cTn id="108" dur="1000" fill="hold"/>
                                        <p:tgtEl>
                                          <p:spTgt spid="26"/>
                                        </p:tgtEl>
                                        <p:attrNameLst>
                                          <p:attrName>ppt_x</p:attrName>
                                        </p:attrNameLst>
                                      </p:cBhvr>
                                      <p:tavLst>
                                        <p:tav tm="0">
                                          <p:val>
                                            <p:strVal val="#ppt_x"/>
                                          </p:val>
                                        </p:tav>
                                        <p:tav tm="100000">
                                          <p:val>
                                            <p:strVal val="#ppt_x"/>
                                          </p:val>
                                        </p:tav>
                                      </p:tavLst>
                                    </p:anim>
                                    <p:anim calcmode="lin" valueType="num">
                                      <p:cBhvr>
                                        <p:cTn id="109" dur="1000" fill="hold"/>
                                        <p:tgtEl>
                                          <p:spTgt spid="26"/>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27"/>
                                        </p:tgtEl>
                                        <p:attrNameLst>
                                          <p:attrName>style.visibility</p:attrName>
                                        </p:attrNameLst>
                                      </p:cBhvr>
                                      <p:to>
                                        <p:strVal val="visible"/>
                                      </p:to>
                                    </p:set>
                                    <p:animEffect transition="in" filter="fade">
                                      <p:cBhvr>
                                        <p:cTn id="112" dur="1000"/>
                                        <p:tgtEl>
                                          <p:spTgt spid="27"/>
                                        </p:tgtEl>
                                      </p:cBhvr>
                                    </p:animEffect>
                                    <p:anim calcmode="lin" valueType="num">
                                      <p:cBhvr>
                                        <p:cTn id="113" dur="1000" fill="hold"/>
                                        <p:tgtEl>
                                          <p:spTgt spid="27"/>
                                        </p:tgtEl>
                                        <p:attrNameLst>
                                          <p:attrName>ppt_x</p:attrName>
                                        </p:attrNameLst>
                                      </p:cBhvr>
                                      <p:tavLst>
                                        <p:tav tm="0">
                                          <p:val>
                                            <p:strVal val="#ppt_x"/>
                                          </p:val>
                                        </p:tav>
                                        <p:tav tm="100000">
                                          <p:val>
                                            <p:strVal val="#ppt_x"/>
                                          </p:val>
                                        </p:tav>
                                      </p:tavLst>
                                    </p:anim>
                                    <p:anim calcmode="lin" valueType="num">
                                      <p:cBhvr>
                                        <p:cTn id="114" dur="1000" fill="hold"/>
                                        <p:tgtEl>
                                          <p:spTgt spid="27"/>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28"/>
                                        </p:tgtEl>
                                        <p:attrNameLst>
                                          <p:attrName>style.visibility</p:attrName>
                                        </p:attrNameLst>
                                      </p:cBhvr>
                                      <p:to>
                                        <p:strVal val="visible"/>
                                      </p:to>
                                    </p:set>
                                    <p:animEffect transition="in" filter="fade">
                                      <p:cBhvr>
                                        <p:cTn id="117" dur="1000"/>
                                        <p:tgtEl>
                                          <p:spTgt spid="28"/>
                                        </p:tgtEl>
                                      </p:cBhvr>
                                    </p:animEffect>
                                    <p:anim calcmode="lin" valueType="num">
                                      <p:cBhvr>
                                        <p:cTn id="118" dur="1000" fill="hold"/>
                                        <p:tgtEl>
                                          <p:spTgt spid="28"/>
                                        </p:tgtEl>
                                        <p:attrNameLst>
                                          <p:attrName>ppt_x</p:attrName>
                                        </p:attrNameLst>
                                      </p:cBhvr>
                                      <p:tavLst>
                                        <p:tav tm="0">
                                          <p:val>
                                            <p:strVal val="#ppt_x"/>
                                          </p:val>
                                        </p:tav>
                                        <p:tav tm="100000">
                                          <p:val>
                                            <p:strVal val="#ppt_x"/>
                                          </p:val>
                                        </p:tav>
                                      </p:tavLst>
                                    </p:anim>
                                    <p:anim calcmode="lin" valueType="num">
                                      <p:cBhvr>
                                        <p:cTn id="119" dur="1000" fill="hold"/>
                                        <p:tgtEl>
                                          <p:spTgt spid="28"/>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29"/>
                                        </p:tgtEl>
                                        <p:attrNameLst>
                                          <p:attrName>style.visibility</p:attrName>
                                        </p:attrNameLst>
                                      </p:cBhvr>
                                      <p:to>
                                        <p:strVal val="visible"/>
                                      </p:to>
                                    </p:set>
                                    <p:animEffect transition="in" filter="fade">
                                      <p:cBhvr>
                                        <p:cTn id="122" dur="1000"/>
                                        <p:tgtEl>
                                          <p:spTgt spid="29"/>
                                        </p:tgtEl>
                                      </p:cBhvr>
                                    </p:animEffect>
                                    <p:anim calcmode="lin" valueType="num">
                                      <p:cBhvr>
                                        <p:cTn id="123" dur="1000" fill="hold"/>
                                        <p:tgtEl>
                                          <p:spTgt spid="29"/>
                                        </p:tgtEl>
                                        <p:attrNameLst>
                                          <p:attrName>ppt_x</p:attrName>
                                        </p:attrNameLst>
                                      </p:cBhvr>
                                      <p:tavLst>
                                        <p:tav tm="0">
                                          <p:val>
                                            <p:strVal val="#ppt_x"/>
                                          </p:val>
                                        </p:tav>
                                        <p:tav tm="100000">
                                          <p:val>
                                            <p:strVal val="#ppt_x"/>
                                          </p:val>
                                        </p:tav>
                                      </p:tavLst>
                                    </p:anim>
                                    <p:anim calcmode="lin" valueType="num">
                                      <p:cBhvr>
                                        <p:cTn id="124" dur="1000" fill="hold"/>
                                        <p:tgtEl>
                                          <p:spTgt spid="29"/>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30"/>
                                        </p:tgtEl>
                                        <p:attrNameLst>
                                          <p:attrName>style.visibility</p:attrName>
                                        </p:attrNameLst>
                                      </p:cBhvr>
                                      <p:to>
                                        <p:strVal val="visible"/>
                                      </p:to>
                                    </p:set>
                                    <p:animEffect transition="in" filter="fade">
                                      <p:cBhvr>
                                        <p:cTn id="127" dur="1000"/>
                                        <p:tgtEl>
                                          <p:spTgt spid="30"/>
                                        </p:tgtEl>
                                      </p:cBhvr>
                                    </p:animEffect>
                                    <p:anim calcmode="lin" valueType="num">
                                      <p:cBhvr>
                                        <p:cTn id="128" dur="1000" fill="hold"/>
                                        <p:tgtEl>
                                          <p:spTgt spid="30"/>
                                        </p:tgtEl>
                                        <p:attrNameLst>
                                          <p:attrName>ppt_x</p:attrName>
                                        </p:attrNameLst>
                                      </p:cBhvr>
                                      <p:tavLst>
                                        <p:tav tm="0">
                                          <p:val>
                                            <p:strVal val="#ppt_x"/>
                                          </p:val>
                                        </p:tav>
                                        <p:tav tm="100000">
                                          <p:val>
                                            <p:strVal val="#ppt_x"/>
                                          </p:val>
                                        </p:tav>
                                      </p:tavLst>
                                    </p:anim>
                                    <p:anim calcmode="lin" valueType="num">
                                      <p:cBhvr>
                                        <p:cTn id="129" dur="1000" fill="hold"/>
                                        <p:tgtEl>
                                          <p:spTgt spid="30"/>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31"/>
                                        </p:tgtEl>
                                        <p:attrNameLst>
                                          <p:attrName>style.visibility</p:attrName>
                                        </p:attrNameLst>
                                      </p:cBhvr>
                                      <p:to>
                                        <p:strVal val="visible"/>
                                      </p:to>
                                    </p:set>
                                    <p:animEffect transition="in" filter="fade">
                                      <p:cBhvr>
                                        <p:cTn id="132" dur="1000"/>
                                        <p:tgtEl>
                                          <p:spTgt spid="31"/>
                                        </p:tgtEl>
                                      </p:cBhvr>
                                    </p:animEffect>
                                    <p:anim calcmode="lin" valueType="num">
                                      <p:cBhvr>
                                        <p:cTn id="133" dur="1000" fill="hold"/>
                                        <p:tgtEl>
                                          <p:spTgt spid="31"/>
                                        </p:tgtEl>
                                        <p:attrNameLst>
                                          <p:attrName>ppt_x</p:attrName>
                                        </p:attrNameLst>
                                      </p:cBhvr>
                                      <p:tavLst>
                                        <p:tav tm="0">
                                          <p:val>
                                            <p:strVal val="#ppt_x"/>
                                          </p:val>
                                        </p:tav>
                                        <p:tav tm="100000">
                                          <p:val>
                                            <p:strVal val="#ppt_x"/>
                                          </p:val>
                                        </p:tav>
                                      </p:tavLst>
                                    </p:anim>
                                    <p:anim calcmode="lin" valueType="num">
                                      <p:cBhvr>
                                        <p:cTn id="134" dur="1000" fill="hold"/>
                                        <p:tgtEl>
                                          <p:spTgt spid="31"/>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32"/>
                                        </p:tgtEl>
                                        <p:attrNameLst>
                                          <p:attrName>style.visibility</p:attrName>
                                        </p:attrNameLst>
                                      </p:cBhvr>
                                      <p:to>
                                        <p:strVal val="visible"/>
                                      </p:to>
                                    </p:set>
                                    <p:animEffect transition="in" filter="fade">
                                      <p:cBhvr>
                                        <p:cTn id="137" dur="1000"/>
                                        <p:tgtEl>
                                          <p:spTgt spid="32"/>
                                        </p:tgtEl>
                                      </p:cBhvr>
                                    </p:animEffect>
                                    <p:anim calcmode="lin" valueType="num">
                                      <p:cBhvr>
                                        <p:cTn id="138" dur="1000" fill="hold"/>
                                        <p:tgtEl>
                                          <p:spTgt spid="32"/>
                                        </p:tgtEl>
                                        <p:attrNameLst>
                                          <p:attrName>ppt_x</p:attrName>
                                        </p:attrNameLst>
                                      </p:cBhvr>
                                      <p:tavLst>
                                        <p:tav tm="0">
                                          <p:val>
                                            <p:strVal val="#ppt_x"/>
                                          </p:val>
                                        </p:tav>
                                        <p:tav tm="100000">
                                          <p:val>
                                            <p:strVal val="#ppt_x"/>
                                          </p:val>
                                        </p:tav>
                                      </p:tavLst>
                                    </p:anim>
                                    <p:anim calcmode="lin" valueType="num">
                                      <p:cBhvr>
                                        <p:cTn id="139" dur="1000" fill="hold"/>
                                        <p:tgtEl>
                                          <p:spTgt spid="32"/>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33"/>
                                        </p:tgtEl>
                                        <p:attrNameLst>
                                          <p:attrName>style.visibility</p:attrName>
                                        </p:attrNameLst>
                                      </p:cBhvr>
                                      <p:to>
                                        <p:strVal val="visible"/>
                                      </p:to>
                                    </p:set>
                                    <p:animEffect transition="in" filter="fade">
                                      <p:cBhvr>
                                        <p:cTn id="142" dur="1000"/>
                                        <p:tgtEl>
                                          <p:spTgt spid="33"/>
                                        </p:tgtEl>
                                      </p:cBhvr>
                                    </p:animEffect>
                                    <p:anim calcmode="lin" valueType="num">
                                      <p:cBhvr>
                                        <p:cTn id="143" dur="1000" fill="hold"/>
                                        <p:tgtEl>
                                          <p:spTgt spid="33"/>
                                        </p:tgtEl>
                                        <p:attrNameLst>
                                          <p:attrName>ppt_x</p:attrName>
                                        </p:attrNameLst>
                                      </p:cBhvr>
                                      <p:tavLst>
                                        <p:tav tm="0">
                                          <p:val>
                                            <p:strVal val="#ppt_x"/>
                                          </p:val>
                                        </p:tav>
                                        <p:tav tm="100000">
                                          <p:val>
                                            <p:strVal val="#ppt_x"/>
                                          </p:val>
                                        </p:tav>
                                      </p:tavLst>
                                    </p:anim>
                                    <p:anim calcmode="lin" valueType="num">
                                      <p:cBhvr>
                                        <p:cTn id="144" dur="1000" fill="hold"/>
                                        <p:tgtEl>
                                          <p:spTgt spid="33"/>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34"/>
                                        </p:tgtEl>
                                        <p:attrNameLst>
                                          <p:attrName>style.visibility</p:attrName>
                                        </p:attrNameLst>
                                      </p:cBhvr>
                                      <p:to>
                                        <p:strVal val="visible"/>
                                      </p:to>
                                    </p:set>
                                    <p:animEffect transition="in" filter="fade">
                                      <p:cBhvr>
                                        <p:cTn id="147" dur="1000"/>
                                        <p:tgtEl>
                                          <p:spTgt spid="34"/>
                                        </p:tgtEl>
                                      </p:cBhvr>
                                    </p:animEffect>
                                    <p:anim calcmode="lin" valueType="num">
                                      <p:cBhvr>
                                        <p:cTn id="148" dur="1000" fill="hold"/>
                                        <p:tgtEl>
                                          <p:spTgt spid="34"/>
                                        </p:tgtEl>
                                        <p:attrNameLst>
                                          <p:attrName>ppt_x</p:attrName>
                                        </p:attrNameLst>
                                      </p:cBhvr>
                                      <p:tavLst>
                                        <p:tav tm="0">
                                          <p:val>
                                            <p:strVal val="#ppt_x"/>
                                          </p:val>
                                        </p:tav>
                                        <p:tav tm="100000">
                                          <p:val>
                                            <p:strVal val="#ppt_x"/>
                                          </p:val>
                                        </p:tav>
                                      </p:tavLst>
                                    </p:anim>
                                    <p:anim calcmode="lin" valueType="num">
                                      <p:cBhvr>
                                        <p:cTn id="149"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2" grpId="0" animBg="1"/>
      <p:bldP spid="13" grpId="0" animBg="1"/>
      <p:bldP spid="14" grpId="0" animBg="1"/>
      <p:bldP spid="15" grpId="0" animBg="1"/>
      <p:bldP spid="16" grpId="0"/>
      <p:bldP spid="17" grpId="0"/>
      <p:bldP spid="18" grpId="0"/>
      <p:bldP spid="19" grpId="0"/>
      <p:bldP spid="20" grpId="0"/>
      <p:bldP spid="21" grpId="0"/>
      <p:bldP spid="22" grpId="0"/>
      <p:bldP spid="23" grpId="0"/>
      <p:bldP spid="24" grpId="0"/>
      <p:bldP spid="25" grpId="0"/>
      <p:bldP spid="26" grpId="0" animBg="1"/>
      <p:bldP spid="27" grpId="0" animBg="1"/>
      <p:bldP spid="28" grpId="0" animBg="1"/>
      <p:bldP spid="29" grpId="0" animBg="1"/>
      <p:bldP spid="30" grpId="0" animBg="1"/>
      <p:bldP spid="31" grpId="0" animBg="1"/>
      <p:bldP spid="32" grpId="0" animBg="1"/>
      <p:bldP spid="33" grpId="0" animBg="1"/>
      <p:bldP spid="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F90DCF-2881-C85D-DE6E-919B0A8BD26F}"/>
              </a:ext>
            </a:extLst>
          </p:cNvPr>
          <p:cNvSpPr txBox="1"/>
          <p:nvPr/>
        </p:nvSpPr>
        <p:spPr>
          <a:xfrm>
            <a:off x="612396" y="528506"/>
            <a:ext cx="10888910" cy="1600438"/>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Why not other routing algorithms?</a:t>
            </a:r>
          </a:p>
          <a:p>
            <a:pPr algn="ctr"/>
            <a:endParaRPr lang="en-IN" sz="2800" b="1" dirty="0">
              <a:latin typeface="Times New Roman" panose="02020603050405020304" pitchFamily="18" charset="0"/>
              <a:cs typeface="Times New Roman" panose="02020603050405020304" pitchFamily="18" charset="0"/>
            </a:endParaRPr>
          </a:p>
          <a:p>
            <a:pPr algn="ctr"/>
            <a:r>
              <a:rPr lang="en-IN" sz="1400" dirty="0"/>
              <a:t>Now, let’s compare ACO with Dijkstra’s algorithm to understand their efficiency in routing. While Dijkstra finds the shortest path deterministically, ACO adapts dynamically and performs better in large-scale networks</a:t>
            </a:r>
            <a:r>
              <a:rPr lang="en-IN" sz="2800" dirty="0"/>
              <a:t>.</a:t>
            </a:r>
            <a:endParaRPr lang="en-IN" sz="28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49F57A9-E430-0BF6-7961-22893249326A}"/>
              </a:ext>
            </a:extLst>
          </p:cNvPr>
          <p:cNvSpPr txBox="1"/>
          <p:nvPr/>
        </p:nvSpPr>
        <p:spPr>
          <a:xfrm>
            <a:off x="848966" y="4015683"/>
            <a:ext cx="10888909" cy="4001095"/>
          </a:xfrm>
          <a:prstGeom prst="rect">
            <a:avLst/>
          </a:prstGeom>
          <a:noFill/>
        </p:spPr>
        <p:txBody>
          <a:bodyPr wrap="square">
            <a:spAutoFit/>
          </a:bodyPr>
          <a:lstStyle/>
          <a:p>
            <a:pPr marL="342900" indent="-342900">
              <a:buFont typeface="+mj-lt"/>
              <a:buAutoNum type="arabicParenR"/>
            </a:pPr>
            <a:r>
              <a:rPr lang="en-US" sz="1400" dirty="0">
                <a:latin typeface="Times New Roman" panose="02020603050405020304" pitchFamily="18" charset="0"/>
                <a:cs typeface="Times New Roman" panose="02020603050405020304" pitchFamily="18" charset="0"/>
              </a:rPr>
              <a:t>Dijkstra faces memory and time complexity issues as node count increases, while ACO handles large-scale networks efficiently.</a:t>
            </a:r>
          </a:p>
          <a:p>
            <a:pPr marL="342900" indent="-342900">
              <a:buFont typeface="+mj-lt"/>
              <a:buAutoNum type="arabicParenR"/>
            </a:pPr>
            <a:endParaRPr lang="en-US" sz="1400" dirty="0">
              <a:latin typeface="Times New Roman" panose="02020603050405020304" pitchFamily="18" charset="0"/>
              <a:cs typeface="Times New Roman" panose="02020603050405020304" pitchFamily="18" charset="0"/>
            </a:endParaRPr>
          </a:p>
          <a:p>
            <a:pPr marL="342900" indent="-342900">
              <a:buFont typeface="+mj-lt"/>
              <a:buAutoNum type="arabicParenR"/>
            </a:pPr>
            <a:r>
              <a:rPr lang="en-US" sz="1400" dirty="0">
                <a:latin typeface="Times New Roman" panose="02020603050405020304" pitchFamily="18" charset="0"/>
                <a:cs typeface="Times New Roman" panose="02020603050405020304" pitchFamily="18" charset="0"/>
              </a:rPr>
              <a:t>ACO considers energy consumption, making it ideal for WSN applications, whereas Dijkstra focuses only on distance.</a:t>
            </a:r>
          </a:p>
          <a:p>
            <a:pPr marL="342900" indent="-342900">
              <a:buFont typeface="+mj-lt"/>
              <a:buAutoNum type="arabicParenR"/>
            </a:pPr>
            <a:endParaRPr lang="en-US" sz="1400" dirty="0">
              <a:latin typeface="Times New Roman" panose="02020603050405020304" pitchFamily="18" charset="0"/>
              <a:cs typeface="Times New Roman" panose="02020603050405020304" pitchFamily="18" charset="0"/>
            </a:endParaRPr>
          </a:p>
          <a:p>
            <a:pPr marL="342900" indent="-342900">
              <a:buFont typeface="+mj-lt"/>
              <a:buAutoNum type="arabicParenR"/>
            </a:pPr>
            <a:r>
              <a:rPr lang="en-US" sz="1400" dirty="0">
                <a:latin typeface="Times New Roman" panose="02020603050405020304" pitchFamily="18" charset="0"/>
                <a:cs typeface="Times New Roman" panose="02020603050405020304" pitchFamily="18" charset="0"/>
              </a:rPr>
              <a:t>ACO dynamically adjusts paths based on network conditions, making it more robust in real-time applications.</a:t>
            </a:r>
          </a:p>
          <a:p>
            <a:pPr marL="342900" indent="-342900">
              <a:buFont typeface="+mj-lt"/>
              <a:buAutoNum type="arabicParenR"/>
            </a:pPr>
            <a:endParaRPr lang="en-US" sz="1400" dirty="0">
              <a:latin typeface="Times New Roman" panose="02020603050405020304" pitchFamily="18" charset="0"/>
              <a:cs typeface="Times New Roman" panose="02020603050405020304" pitchFamily="18" charset="0"/>
            </a:endParaRPr>
          </a:p>
          <a:p>
            <a:pPr marL="342900" indent="-342900">
              <a:buFont typeface="+mj-lt"/>
              <a:buAutoNum type="arabicParenR"/>
            </a:pP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ACO finds multiple efficient routes, reducing congestion and increasing network reliability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342900" indent="-342900">
              <a:buFont typeface="+mj-lt"/>
              <a:buAutoNum type="arabicParenR"/>
            </a:pPr>
            <a:endParaRPr lang="en-US" altLang="en-US" dirty="0">
              <a:latin typeface="Arial" panose="020B0604020202020204" pitchFamily="34" charset="0"/>
              <a:cs typeface="Times New Roman" panose="02020603050405020304" pitchFamily="18" charset="0"/>
            </a:endParaRPr>
          </a:p>
          <a:p>
            <a:pPr marL="342900" indent="-342900">
              <a:buFont typeface="+mj-lt"/>
              <a:buAutoNum type="arabicParenR"/>
            </a:pP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Dijkstra selects a single shortest path, which can lead to overuse and network failures.</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buFont typeface="+mj-lt"/>
              <a:buAutoNum type="arabicParenR"/>
            </a:pPr>
            <a:endParaRPr lang="en-US" sz="1400" dirty="0">
              <a:latin typeface="Times New Roman" panose="02020603050405020304" pitchFamily="18" charset="0"/>
              <a:cs typeface="Times New Roman" panose="02020603050405020304" pitchFamily="18" charset="0"/>
            </a:endParaRPr>
          </a:p>
          <a:p>
            <a:pPr marL="342900" indent="-342900">
              <a:buFont typeface="+mj-lt"/>
              <a:buAutoNum type="arabicParenR"/>
            </a:pPr>
            <a:endParaRPr lang="en-US" sz="1400" dirty="0">
              <a:latin typeface="Times New Roman" panose="02020603050405020304" pitchFamily="18" charset="0"/>
              <a:cs typeface="Times New Roman" panose="02020603050405020304" pitchFamily="18" charset="0"/>
            </a:endParaRPr>
          </a:p>
          <a:p>
            <a:pPr marL="342900" indent="-342900">
              <a:buFont typeface="+mj-lt"/>
              <a:buAutoNum type="arabicParenR"/>
            </a:pPr>
            <a:endParaRPr lang="en-US" sz="1400" dirty="0">
              <a:latin typeface="Times New Roman" panose="02020603050405020304" pitchFamily="18" charset="0"/>
              <a:cs typeface="Times New Roman" panose="02020603050405020304" pitchFamily="18" charset="0"/>
            </a:endParaRPr>
          </a:p>
          <a:p>
            <a:pPr marL="342900" indent="-342900">
              <a:buFont typeface="+mj-lt"/>
              <a:buAutoNum type="arabicParenR"/>
            </a:pPr>
            <a:endParaRPr lang="en-US" sz="1400" dirty="0">
              <a:latin typeface="Times New Roman" panose="02020603050405020304" pitchFamily="18" charset="0"/>
              <a:cs typeface="Times New Roman" panose="02020603050405020304" pitchFamily="18" charset="0"/>
            </a:endParaRPr>
          </a:p>
          <a:p>
            <a:pPr marL="342900" indent="-342900">
              <a:buFont typeface="+mj-lt"/>
              <a:buAutoNum type="arabicParenR"/>
            </a:pP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dirty="0"/>
          </a:p>
          <a:p>
            <a:endParaRPr lang="en-IN" dirty="0"/>
          </a:p>
        </p:txBody>
      </p:sp>
      <p:pic>
        <p:nvPicPr>
          <p:cNvPr id="15" name="Picture 14">
            <a:extLst>
              <a:ext uri="{FF2B5EF4-FFF2-40B4-BE49-F238E27FC236}">
                <a16:creationId xmlns:a16="http://schemas.microsoft.com/office/drawing/2014/main" id="{90152CFA-D98C-B1E4-7E16-048FC99479C3}"/>
              </a:ext>
            </a:extLst>
          </p:cNvPr>
          <p:cNvPicPr>
            <a:picLocks noChangeAspect="1"/>
          </p:cNvPicPr>
          <p:nvPr/>
        </p:nvPicPr>
        <p:blipFill>
          <a:blip r:embed="rId2"/>
          <a:stretch>
            <a:fillRect/>
          </a:stretch>
        </p:blipFill>
        <p:spPr>
          <a:xfrm>
            <a:off x="4202984" y="2246328"/>
            <a:ext cx="4063247" cy="1469091"/>
          </a:xfrm>
          <a:prstGeom prst="rect">
            <a:avLst/>
          </a:prstGeom>
        </p:spPr>
      </p:pic>
    </p:spTree>
    <p:extLst>
      <p:ext uri="{BB962C8B-B14F-4D97-AF65-F5344CB8AC3E}">
        <p14:creationId xmlns:p14="http://schemas.microsoft.com/office/powerpoint/2010/main" val="11242831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9FD6F2-1883-2C0E-D8ED-3371172D709E}"/>
              </a:ext>
            </a:extLst>
          </p:cNvPr>
          <p:cNvSpPr txBox="1"/>
          <p:nvPr/>
        </p:nvSpPr>
        <p:spPr>
          <a:xfrm>
            <a:off x="2996268" y="511728"/>
            <a:ext cx="6199464" cy="461665"/>
          </a:xfrm>
          <a:prstGeom prst="rect">
            <a:avLst/>
          </a:prstGeom>
          <a:noFill/>
        </p:spPr>
        <p:txBody>
          <a:bodyPr wrap="square" rtlCol="0">
            <a:spAutoFit/>
          </a:bodyPr>
          <a:lstStyle/>
          <a:p>
            <a:pPr algn="ctr"/>
            <a:r>
              <a:rPr lang="en-IN" sz="2400" b="1" u="sng" dirty="0">
                <a:latin typeface="Times New Roman" panose="02020603050405020304" pitchFamily="18" charset="0"/>
                <a:cs typeface="Times New Roman" panose="02020603050405020304" pitchFamily="18" charset="0"/>
              </a:rPr>
              <a:t>ACO FORMULAS</a:t>
            </a:r>
          </a:p>
        </p:txBody>
      </p:sp>
      <p:sp>
        <p:nvSpPr>
          <p:cNvPr id="3" name="TextBox 2">
            <a:extLst>
              <a:ext uri="{FF2B5EF4-FFF2-40B4-BE49-F238E27FC236}">
                <a16:creationId xmlns:a16="http://schemas.microsoft.com/office/drawing/2014/main" id="{4DB262A5-8AD3-BF23-F751-C27151A2EBAF}"/>
              </a:ext>
            </a:extLst>
          </p:cNvPr>
          <p:cNvSpPr txBox="1"/>
          <p:nvPr/>
        </p:nvSpPr>
        <p:spPr>
          <a:xfrm>
            <a:off x="746620" y="1098958"/>
            <a:ext cx="10855354" cy="1446550"/>
          </a:xfrm>
          <a:prstGeom prst="rect">
            <a:avLst/>
          </a:prstGeom>
          <a:noFill/>
        </p:spPr>
        <p:txBody>
          <a:bodyPr wrap="square" rtlCol="0">
            <a:spAutoFit/>
          </a:bodyPr>
          <a:lstStyle/>
          <a:p>
            <a:pPr>
              <a:buNone/>
            </a:pPr>
            <a:r>
              <a:rPr lang="en-US" sz="1600" b="1" dirty="0"/>
              <a:t>1. Transition Probability Formula</a:t>
            </a:r>
          </a:p>
          <a:p>
            <a:r>
              <a:rPr lang="en-US" sz="1400" dirty="0"/>
              <a:t>Used to determine the probability of an ant moving to a neighboring node</a:t>
            </a:r>
            <a:r>
              <a:rPr lang="en-US" dirty="0"/>
              <a:t>.</a:t>
            </a:r>
          </a:p>
          <a:p>
            <a:endParaRPr lang="en-US" dirty="0"/>
          </a:p>
          <a:p>
            <a:endParaRPr lang="en-US" dirty="0"/>
          </a:p>
          <a:p>
            <a:endParaRPr lang="en-IN" dirty="0"/>
          </a:p>
        </p:txBody>
      </p:sp>
      <p:pic>
        <p:nvPicPr>
          <p:cNvPr id="5" name="Picture 4">
            <a:extLst>
              <a:ext uri="{FF2B5EF4-FFF2-40B4-BE49-F238E27FC236}">
                <a16:creationId xmlns:a16="http://schemas.microsoft.com/office/drawing/2014/main" id="{A1066CA1-EDBA-CD61-B99F-3EF724080AF7}"/>
              </a:ext>
            </a:extLst>
          </p:cNvPr>
          <p:cNvPicPr>
            <a:picLocks noChangeAspect="1"/>
          </p:cNvPicPr>
          <p:nvPr/>
        </p:nvPicPr>
        <p:blipFill>
          <a:blip r:embed="rId2"/>
          <a:stretch>
            <a:fillRect/>
          </a:stretch>
        </p:blipFill>
        <p:spPr>
          <a:xfrm>
            <a:off x="1912312" y="1981981"/>
            <a:ext cx="2957777" cy="908939"/>
          </a:xfrm>
          <a:prstGeom prst="rect">
            <a:avLst/>
          </a:prstGeom>
        </p:spPr>
      </p:pic>
      <p:sp>
        <p:nvSpPr>
          <p:cNvPr id="6" name="TextBox 5">
            <a:extLst>
              <a:ext uri="{FF2B5EF4-FFF2-40B4-BE49-F238E27FC236}">
                <a16:creationId xmlns:a16="http://schemas.microsoft.com/office/drawing/2014/main" id="{98BEB50A-E234-5C0E-5B97-19041C7321BF}"/>
              </a:ext>
            </a:extLst>
          </p:cNvPr>
          <p:cNvSpPr txBox="1"/>
          <p:nvPr/>
        </p:nvSpPr>
        <p:spPr>
          <a:xfrm>
            <a:off x="5122784" y="2091038"/>
            <a:ext cx="5913120" cy="923330"/>
          </a:xfrm>
          <a:prstGeom prst="rect">
            <a:avLst/>
          </a:prstGeom>
          <a:noFill/>
        </p:spPr>
        <p:txBody>
          <a:bodyPr wrap="square" rtlCol="0">
            <a:spAutoFit/>
          </a:bodyPr>
          <a:lstStyle/>
          <a:p>
            <a:r>
              <a:rPr lang="en-IN" sz="1200" dirty="0"/>
              <a:t>probabilities = ((pheromone(current, :) .^ alpha) .* ...</a:t>
            </a:r>
          </a:p>
          <a:p>
            <a:r>
              <a:rPr lang="en-IN" sz="1200" dirty="0"/>
              <a:t>                 ((1 ./ (distances(current, :) + 1e-6)) .^ beta) .* ...</a:t>
            </a:r>
          </a:p>
          <a:p>
            <a:r>
              <a:rPr lang="en-IN" sz="1200" dirty="0"/>
              <a:t>                 ((energy ./ (max(energy) + 1e-6)) .^ gamma));</a:t>
            </a:r>
          </a:p>
          <a:p>
            <a:endParaRPr lang="en-IN" dirty="0"/>
          </a:p>
        </p:txBody>
      </p:sp>
      <p:sp>
        <p:nvSpPr>
          <p:cNvPr id="7" name="TextBox 6">
            <a:extLst>
              <a:ext uri="{FF2B5EF4-FFF2-40B4-BE49-F238E27FC236}">
                <a16:creationId xmlns:a16="http://schemas.microsoft.com/office/drawing/2014/main" id="{90D08CED-BBD6-76CC-3935-89F7FC66F644}"/>
              </a:ext>
            </a:extLst>
          </p:cNvPr>
          <p:cNvSpPr txBox="1"/>
          <p:nvPr/>
        </p:nvSpPr>
        <p:spPr>
          <a:xfrm>
            <a:off x="880844" y="3550006"/>
            <a:ext cx="9957732" cy="3416320"/>
          </a:xfrm>
          <a:prstGeom prst="rect">
            <a:avLst/>
          </a:prstGeom>
          <a:noFill/>
        </p:spPr>
        <p:txBody>
          <a:bodyPr wrap="square" rtlCol="0">
            <a:spAutoFit/>
          </a:bodyPr>
          <a:lstStyle/>
          <a:p>
            <a:pPr>
              <a:buNone/>
            </a:pPr>
            <a:r>
              <a:rPr lang="en-US" sz="1600" b="1" dirty="0"/>
              <a:t>2. Pheromone Update Rule</a:t>
            </a:r>
          </a:p>
          <a:p>
            <a:r>
              <a:rPr lang="en-US" sz="1400" dirty="0"/>
              <a:t>Pheromone levels are updated using:</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endParaRPr lang="en-IN" dirty="0"/>
          </a:p>
        </p:txBody>
      </p:sp>
      <p:pic>
        <p:nvPicPr>
          <p:cNvPr id="9" name="Picture 8">
            <a:extLst>
              <a:ext uri="{FF2B5EF4-FFF2-40B4-BE49-F238E27FC236}">
                <a16:creationId xmlns:a16="http://schemas.microsoft.com/office/drawing/2014/main" id="{3E3A63A4-41A9-E124-C04C-393F0036FBCE}"/>
              </a:ext>
            </a:extLst>
          </p:cNvPr>
          <p:cNvPicPr>
            <a:picLocks noChangeAspect="1"/>
          </p:cNvPicPr>
          <p:nvPr/>
        </p:nvPicPr>
        <p:blipFill>
          <a:blip r:embed="rId3"/>
          <a:stretch>
            <a:fillRect/>
          </a:stretch>
        </p:blipFill>
        <p:spPr>
          <a:xfrm>
            <a:off x="1912311" y="4448316"/>
            <a:ext cx="2957777" cy="783120"/>
          </a:xfrm>
          <a:prstGeom prst="rect">
            <a:avLst/>
          </a:prstGeom>
        </p:spPr>
      </p:pic>
      <p:pic>
        <p:nvPicPr>
          <p:cNvPr id="11" name="Picture 10">
            <a:extLst>
              <a:ext uri="{FF2B5EF4-FFF2-40B4-BE49-F238E27FC236}">
                <a16:creationId xmlns:a16="http://schemas.microsoft.com/office/drawing/2014/main" id="{4761763E-A8AF-FE4C-CB7C-03D7BEB75692}"/>
              </a:ext>
            </a:extLst>
          </p:cNvPr>
          <p:cNvPicPr>
            <a:picLocks noChangeAspect="1"/>
          </p:cNvPicPr>
          <p:nvPr/>
        </p:nvPicPr>
        <p:blipFill>
          <a:blip r:embed="rId4"/>
          <a:stretch>
            <a:fillRect/>
          </a:stretch>
        </p:blipFill>
        <p:spPr>
          <a:xfrm>
            <a:off x="2467039" y="5452814"/>
            <a:ext cx="1848320" cy="783120"/>
          </a:xfrm>
          <a:prstGeom prst="rect">
            <a:avLst/>
          </a:prstGeom>
        </p:spPr>
      </p:pic>
      <p:sp>
        <p:nvSpPr>
          <p:cNvPr id="12" name="TextBox 11">
            <a:extLst>
              <a:ext uri="{FF2B5EF4-FFF2-40B4-BE49-F238E27FC236}">
                <a16:creationId xmlns:a16="http://schemas.microsoft.com/office/drawing/2014/main" id="{D3CCF3A6-72BB-6978-BD44-A2ADD6084469}"/>
              </a:ext>
            </a:extLst>
          </p:cNvPr>
          <p:cNvSpPr txBox="1"/>
          <p:nvPr/>
        </p:nvSpPr>
        <p:spPr>
          <a:xfrm>
            <a:off x="5122784" y="4211448"/>
            <a:ext cx="6126760" cy="2739211"/>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pheromone = (1 - decay) * pheromone;</a:t>
            </a: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if ~isempty(bestPath)</a:t>
            </a:r>
          </a:p>
          <a:p>
            <a:r>
              <a:rPr lang="en-IN" sz="1400" dirty="0">
                <a:latin typeface="Times New Roman" panose="02020603050405020304" pitchFamily="18" charset="0"/>
                <a:cs typeface="Times New Roman" panose="02020603050405020304" pitchFamily="18" charset="0"/>
              </a:rPr>
              <a:t>    for i = 1:length(bestPath)-1</a:t>
            </a:r>
          </a:p>
          <a:p>
            <a:r>
              <a:rPr lang="en-IN" sz="1400" dirty="0">
                <a:latin typeface="Times New Roman" panose="02020603050405020304" pitchFamily="18" charset="0"/>
                <a:cs typeface="Times New Roman" panose="02020603050405020304" pitchFamily="18" charset="0"/>
              </a:rPr>
              <a:t>        pheromone(bestPath(i), bestPath(i+1)) = pheromone(bestPath(i), bestPath(i+1)) + (1 / bestPathLength);</a:t>
            </a:r>
          </a:p>
          <a:p>
            <a:r>
              <a:rPr lang="en-IN" sz="1400" dirty="0">
                <a:latin typeface="Times New Roman" panose="02020603050405020304" pitchFamily="18" charset="0"/>
                <a:cs typeface="Times New Roman" panose="02020603050405020304" pitchFamily="18" charset="0"/>
              </a:rPr>
              <a:t>    end</a:t>
            </a:r>
          </a:p>
          <a:p>
            <a:r>
              <a:rPr lang="en-IN" sz="1400" dirty="0">
                <a:latin typeface="Times New Roman" panose="02020603050405020304" pitchFamily="18" charset="0"/>
                <a:cs typeface="Times New Roman" panose="02020603050405020304" pitchFamily="18" charset="0"/>
              </a:rPr>
              <a:t>end</a:t>
            </a:r>
          </a:p>
          <a:p>
            <a:endParaRPr lang="en-IN" sz="1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2379898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6B5281-7337-9640-D026-FB5E63CB17E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368D539-CAB6-3B1C-3BD1-DDBCADE25FFA}"/>
              </a:ext>
            </a:extLst>
          </p:cNvPr>
          <p:cNvSpPr txBox="1"/>
          <p:nvPr/>
        </p:nvSpPr>
        <p:spPr>
          <a:xfrm>
            <a:off x="2996268" y="511728"/>
            <a:ext cx="6199464" cy="461665"/>
          </a:xfrm>
          <a:prstGeom prst="rect">
            <a:avLst/>
          </a:prstGeom>
          <a:noFill/>
        </p:spPr>
        <p:txBody>
          <a:bodyPr wrap="square" rtlCol="0">
            <a:spAutoFit/>
          </a:bodyPr>
          <a:lstStyle/>
          <a:p>
            <a:pPr algn="ctr"/>
            <a:r>
              <a:rPr lang="en-IN" sz="2400" b="1" u="sng" dirty="0">
                <a:latin typeface="Times New Roman" panose="02020603050405020304" pitchFamily="18" charset="0"/>
                <a:cs typeface="Times New Roman" panose="02020603050405020304" pitchFamily="18" charset="0"/>
              </a:rPr>
              <a:t>ACO FORMULAS</a:t>
            </a:r>
          </a:p>
        </p:txBody>
      </p:sp>
      <p:sp>
        <p:nvSpPr>
          <p:cNvPr id="3" name="TextBox 2">
            <a:extLst>
              <a:ext uri="{FF2B5EF4-FFF2-40B4-BE49-F238E27FC236}">
                <a16:creationId xmlns:a16="http://schemas.microsoft.com/office/drawing/2014/main" id="{F7857D22-3997-F610-9044-254793CDDD5A}"/>
              </a:ext>
            </a:extLst>
          </p:cNvPr>
          <p:cNvSpPr txBox="1"/>
          <p:nvPr/>
        </p:nvSpPr>
        <p:spPr>
          <a:xfrm>
            <a:off x="746620" y="1098958"/>
            <a:ext cx="10855354" cy="1138773"/>
          </a:xfrm>
          <a:prstGeom prst="rect">
            <a:avLst/>
          </a:prstGeom>
          <a:noFill/>
        </p:spPr>
        <p:txBody>
          <a:bodyPr wrap="square" rtlCol="0">
            <a:spAutoFit/>
          </a:bodyPr>
          <a:lstStyle/>
          <a:p>
            <a:pPr>
              <a:buNone/>
            </a:pPr>
            <a:r>
              <a:rPr lang="en-US" sz="1600" b="1" dirty="0"/>
              <a:t>3. Path Length Calculation Formula</a:t>
            </a:r>
          </a:p>
          <a:p>
            <a:r>
              <a:rPr lang="en-US" sz="1400" dirty="0"/>
              <a:t>The total path length </a:t>
            </a:r>
            <a:r>
              <a:rPr lang="en-US" sz="1400" b="1" dirty="0"/>
              <a:t>L</a:t>
            </a:r>
            <a:r>
              <a:rPr lang="en-US" sz="1400" dirty="0"/>
              <a:t> is calculated as:</a:t>
            </a:r>
          </a:p>
          <a:p>
            <a:endParaRPr lang="en-US" dirty="0"/>
          </a:p>
          <a:p>
            <a:endParaRPr lang="en-IN" dirty="0"/>
          </a:p>
        </p:txBody>
      </p:sp>
      <p:sp>
        <p:nvSpPr>
          <p:cNvPr id="7" name="TextBox 6">
            <a:extLst>
              <a:ext uri="{FF2B5EF4-FFF2-40B4-BE49-F238E27FC236}">
                <a16:creationId xmlns:a16="http://schemas.microsoft.com/office/drawing/2014/main" id="{8677D3F8-971A-761F-4E34-DDABE99B61E9}"/>
              </a:ext>
            </a:extLst>
          </p:cNvPr>
          <p:cNvSpPr txBox="1"/>
          <p:nvPr/>
        </p:nvSpPr>
        <p:spPr>
          <a:xfrm>
            <a:off x="880844" y="3550006"/>
            <a:ext cx="9957732" cy="3847207"/>
          </a:xfrm>
          <a:prstGeom prst="rect">
            <a:avLst/>
          </a:prstGeom>
          <a:noFill/>
        </p:spPr>
        <p:txBody>
          <a:bodyPr wrap="square" rtlCol="0">
            <a:spAutoFit/>
          </a:bodyPr>
          <a:lstStyle/>
          <a:p>
            <a:pPr>
              <a:buNone/>
            </a:pPr>
            <a:r>
              <a:rPr lang="en-US" sz="1600" b="1" dirty="0"/>
              <a:t>4. Energy Consumption Calculation</a:t>
            </a:r>
          </a:p>
          <a:p>
            <a:r>
              <a:rPr lang="en-US" sz="1400" dirty="0"/>
              <a:t>Energy consumption is computed based on transmission and reception costs:</a:t>
            </a:r>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energyUsed = energyUsed + distances(current, nextNode) * transmissionCost + receptionCost;</a:t>
            </a:r>
          </a:p>
          <a:p>
            <a:r>
              <a:rPr lang="en-US" sz="1400" dirty="0"/>
              <a:t>energy(current) = max(energy(current) - distances(current, nextNode) * transmissionCost, 0);</a:t>
            </a:r>
          </a:p>
          <a:p>
            <a:r>
              <a:rPr lang="en-US" sz="1400" dirty="0"/>
              <a:t>energy(nextNode) = max(energy(nextNode) - receptionCost, 0);</a:t>
            </a:r>
          </a:p>
          <a:p>
            <a:endParaRPr lang="en-US" sz="1400" dirty="0"/>
          </a:p>
          <a:p>
            <a:endParaRPr lang="en-US" sz="1400" dirty="0"/>
          </a:p>
          <a:p>
            <a:endParaRPr lang="en-US" sz="1400" dirty="0"/>
          </a:p>
          <a:p>
            <a:endParaRPr lang="en-US" sz="1400" dirty="0"/>
          </a:p>
          <a:p>
            <a:endParaRPr lang="en-US" sz="1400" dirty="0"/>
          </a:p>
          <a:p>
            <a:endParaRPr lang="en-IN" dirty="0"/>
          </a:p>
        </p:txBody>
      </p:sp>
      <p:pic>
        <p:nvPicPr>
          <p:cNvPr id="8" name="Picture 7">
            <a:extLst>
              <a:ext uri="{FF2B5EF4-FFF2-40B4-BE49-F238E27FC236}">
                <a16:creationId xmlns:a16="http://schemas.microsoft.com/office/drawing/2014/main" id="{F76E330A-E9B7-7972-AB02-2FB7D772B04C}"/>
              </a:ext>
            </a:extLst>
          </p:cNvPr>
          <p:cNvPicPr>
            <a:picLocks noChangeAspect="1"/>
          </p:cNvPicPr>
          <p:nvPr/>
        </p:nvPicPr>
        <p:blipFill>
          <a:blip r:embed="rId2"/>
          <a:stretch>
            <a:fillRect/>
          </a:stretch>
        </p:blipFill>
        <p:spPr>
          <a:xfrm>
            <a:off x="932576" y="2021745"/>
            <a:ext cx="2063692" cy="1006679"/>
          </a:xfrm>
          <a:prstGeom prst="rect">
            <a:avLst/>
          </a:prstGeom>
        </p:spPr>
      </p:pic>
      <p:sp>
        <p:nvSpPr>
          <p:cNvPr id="10" name="TextBox 9">
            <a:extLst>
              <a:ext uri="{FF2B5EF4-FFF2-40B4-BE49-F238E27FC236}">
                <a16:creationId xmlns:a16="http://schemas.microsoft.com/office/drawing/2014/main" id="{0A20D8AE-9F2F-28B8-B821-55852D23C335}"/>
              </a:ext>
            </a:extLst>
          </p:cNvPr>
          <p:cNvSpPr txBox="1"/>
          <p:nvPr/>
        </p:nvSpPr>
        <p:spPr>
          <a:xfrm>
            <a:off x="3212982" y="2298080"/>
            <a:ext cx="8321879" cy="584775"/>
          </a:xfrm>
          <a:prstGeom prst="rect">
            <a:avLst/>
          </a:prstGeom>
          <a:noFill/>
        </p:spPr>
        <p:txBody>
          <a:bodyPr wrap="square" rtlCol="0">
            <a:spAutoFit/>
          </a:bodyPr>
          <a:lstStyle/>
          <a:p>
            <a:r>
              <a:rPr lang="en-US" sz="1400" dirty="0"/>
              <a:t>pathLengths(ant) = sum(distances(sub2ind(size(distances), path(1:end-1), path(2:end))));</a:t>
            </a:r>
          </a:p>
          <a:p>
            <a:endParaRPr lang="en-IN" dirty="0"/>
          </a:p>
        </p:txBody>
      </p:sp>
      <p:pic>
        <p:nvPicPr>
          <p:cNvPr id="14" name="Picture 13">
            <a:extLst>
              <a:ext uri="{FF2B5EF4-FFF2-40B4-BE49-F238E27FC236}">
                <a16:creationId xmlns:a16="http://schemas.microsoft.com/office/drawing/2014/main" id="{13341C2A-8B3C-10EB-51C7-893DBCE6B68E}"/>
              </a:ext>
            </a:extLst>
          </p:cNvPr>
          <p:cNvPicPr>
            <a:picLocks noChangeAspect="1"/>
          </p:cNvPicPr>
          <p:nvPr/>
        </p:nvPicPr>
        <p:blipFill>
          <a:blip r:embed="rId3"/>
          <a:stretch>
            <a:fillRect/>
          </a:stretch>
        </p:blipFill>
        <p:spPr>
          <a:xfrm>
            <a:off x="4345665" y="4367095"/>
            <a:ext cx="3229426" cy="565631"/>
          </a:xfrm>
          <a:prstGeom prst="rect">
            <a:avLst/>
          </a:prstGeom>
        </p:spPr>
      </p:pic>
    </p:spTree>
    <p:extLst>
      <p:ext uri="{BB962C8B-B14F-4D97-AF65-F5344CB8AC3E}">
        <p14:creationId xmlns:p14="http://schemas.microsoft.com/office/powerpoint/2010/main" val="178101983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3" y="-9274"/>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20" name="Group 19">
            <a:extLst>
              <a:ext uri="{FF2B5EF4-FFF2-40B4-BE49-F238E27FC236}">
                <a16:creationId xmlns:a16="http://schemas.microsoft.com/office/drawing/2014/main" id="{DC310F6C-D8CB-4984-9F9B-BA18C17192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2079" y="1033741"/>
            <a:ext cx="4908132" cy="4613915"/>
            <a:chOff x="659679" y="950330"/>
            <a:chExt cx="4908132" cy="4613915"/>
          </a:xfrm>
        </p:grpSpPr>
        <p:sp>
          <p:nvSpPr>
            <p:cNvPr id="13" name="Freeform: Shape 12">
              <a:extLst>
                <a:ext uri="{FF2B5EF4-FFF2-40B4-BE49-F238E27FC236}">
                  <a16:creationId xmlns:a16="http://schemas.microsoft.com/office/drawing/2014/main" id="{6750E550-BE93-4743-8659-1531F86CB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16216" y="1107426"/>
              <a:ext cx="4619072" cy="434218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BE626DC7-F0FE-49A7-AA4C-A8DB1F7EBA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64593" y="1253260"/>
              <a:ext cx="4488025" cy="407467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1EBB781F-78E5-4C66-811C-9FF8B5D50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1300000" flipH="1">
              <a:off x="659679" y="950330"/>
              <a:ext cx="4908132" cy="461391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aphicFrame>
        <p:nvGraphicFramePr>
          <p:cNvPr id="22" name="TextBox 1">
            <a:extLst>
              <a:ext uri="{FF2B5EF4-FFF2-40B4-BE49-F238E27FC236}">
                <a16:creationId xmlns:a16="http://schemas.microsoft.com/office/drawing/2014/main" id="{3517B08B-40CC-CB86-8116-32EB81280967}"/>
              </a:ext>
            </a:extLst>
          </p:cNvPr>
          <p:cNvGraphicFramePr/>
          <p:nvPr>
            <p:extLst>
              <p:ext uri="{D42A27DB-BD31-4B8C-83A1-F6EECF244321}">
                <p14:modId xmlns:p14="http://schemas.microsoft.com/office/powerpoint/2010/main" val="234407540"/>
              </p:ext>
            </p:extLst>
          </p:nvPr>
        </p:nvGraphicFramePr>
        <p:xfrm>
          <a:off x="6146558" y="1568341"/>
          <a:ext cx="5076826" cy="46619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F0EB13B1-F22A-1647-4BA3-83031BA0FA6D}"/>
              </a:ext>
            </a:extLst>
          </p:cNvPr>
          <p:cNvSpPr txBox="1"/>
          <p:nvPr/>
        </p:nvSpPr>
        <p:spPr>
          <a:xfrm>
            <a:off x="6695282" y="1037168"/>
            <a:ext cx="4247825" cy="369332"/>
          </a:xfrm>
          <a:prstGeom prst="rect">
            <a:avLst/>
          </a:prstGeom>
          <a:noFill/>
        </p:spPr>
        <p:txBody>
          <a:bodyPr wrap="square" rtlCol="0">
            <a:spAutoFit/>
          </a:bodyPr>
          <a:lstStyle/>
          <a:p>
            <a:r>
              <a:rPr lang="en-IN" u="sng">
                <a:latin typeface="Times New Roman" panose="02020603050405020304" pitchFamily="18" charset="0"/>
                <a:cs typeface="Times New Roman" panose="02020603050405020304" pitchFamily="18" charset="0"/>
              </a:rPr>
              <a:t>USE CASES FOR OUR PROJECT</a:t>
            </a:r>
            <a:endParaRPr lang="en-IN" u="sng" dirty="0">
              <a:latin typeface="Times New Roman" panose="02020603050405020304" pitchFamily="18" charset="0"/>
              <a:cs typeface="Times New Roman" panose="02020603050405020304" pitchFamily="18" charset="0"/>
            </a:endParaRPr>
          </a:p>
        </p:txBody>
      </p:sp>
      <p:pic>
        <p:nvPicPr>
          <p:cNvPr id="26" name="Picture 25" descr="A tree in a field with Midewin National Tallgrass Prairie in the background&#10;&#10;AI-generated content may be incorrect.">
            <a:extLst>
              <a:ext uri="{FF2B5EF4-FFF2-40B4-BE49-F238E27FC236}">
                <a16:creationId xmlns:a16="http://schemas.microsoft.com/office/drawing/2014/main" id="{25B91603-49FE-50EF-8A99-99459505DD3B}"/>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1501189" y="1568341"/>
            <a:ext cx="1968228" cy="1377645"/>
          </a:xfrm>
          <a:prstGeom prst="rect">
            <a:avLst/>
          </a:prstGeom>
        </p:spPr>
      </p:pic>
      <p:pic>
        <p:nvPicPr>
          <p:cNvPr id="1026" name="Picture 2" descr="Are 5G Towers Dangerous?">
            <a:extLst>
              <a:ext uri="{FF2B5EF4-FFF2-40B4-BE49-F238E27FC236}">
                <a16:creationId xmlns:a16="http://schemas.microsoft.com/office/drawing/2014/main" id="{0F7AF5CF-A216-FC74-0F67-3F7B9141B40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25339" y="1859396"/>
            <a:ext cx="1815897" cy="16614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me Smart IoT Home: Domesticating IoT ...">
            <a:extLst>
              <a:ext uri="{FF2B5EF4-FFF2-40B4-BE49-F238E27FC236}">
                <a16:creationId xmlns:a16="http://schemas.microsoft.com/office/drawing/2014/main" id="{13E06A45-7707-454F-3C91-0BD7106DAA3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27760" y="3061029"/>
            <a:ext cx="2398478" cy="16614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loud Deployment Models ...">
            <a:extLst>
              <a:ext uri="{FF2B5EF4-FFF2-40B4-BE49-F238E27FC236}">
                <a16:creationId xmlns:a16="http://schemas.microsoft.com/office/drawing/2014/main" id="{171D5240-74EA-2A4C-B767-C6A5A7AC170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25339" y="3642516"/>
            <a:ext cx="1765173" cy="1795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99973"/>
      </p:ext>
    </p:extLst>
  </p:cSld>
  <p:clrMapOvr>
    <a:masterClrMapping/>
  </p:clrMapOvr>
  <p:transition spd="slow">
    <p:wipe/>
  </p:transition>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484</TotalTime>
  <Words>1125</Words>
  <Application>Microsoft Office PowerPoint</Application>
  <PresentationFormat>Widescreen</PresentationFormat>
  <Paragraphs>161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Meiryo</vt:lpstr>
      <vt:lpstr>Arial</vt:lpstr>
      <vt:lpstr>Corbel</vt:lpstr>
      <vt:lpstr>Times New Roman</vt:lpstr>
      <vt:lpstr>SketchLinesVTI</vt:lpstr>
      <vt:lpstr>NETWORK PROTOCOLS   AND SECURITY</vt:lpstr>
      <vt:lpstr>PowerPoint Presentation</vt:lpstr>
      <vt:lpstr>PowerPoint Presentation</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potnuru karthik</dc:creator>
  <cp:lastModifiedBy>potnuru karthik</cp:lastModifiedBy>
  <cp:revision>15</cp:revision>
  <dcterms:created xsi:type="dcterms:W3CDTF">2025-04-02T15:42:30Z</dcterms:created>
  <dcterms:modified xsi:type="dcterms:W3CDTF">2025-04-15T07:14:27Z</dcterms:modified>
</cp:coreProperties>
</file>