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7F5D-E197-5A12-F79D-14D697B1A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12AD9-D954-8CA2-183B-77EEAC304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C191-15EE-3DA7-E12D-F04862E9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29C7-9FD2-4A28-BD06-653C6E572D7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AA7E-7452-2BCC-0D39-077B3C9F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B6F7-C3A6-0D49-ACC9-D4EF336C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B6FF-6521-4F0A-99AA-770E6D9A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2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CBBD-6C5A-5508-31AC-AB7F05F6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CEA5D-747A-7B22-7840-B1CC1B3A1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D9E5E-0282-0BF3-1248-C92B5C41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29C7-9FD2-4A28-BD06-653C6E572D7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0AA2A-3B0C-B48D-142E-2242FF39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30FA-7952-48E2-20B8-B1F55AC7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B6FF-6521-4F0A-99AA-770E6D9A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FF21E-0FD4-C4E3-66E5-AD367EBF6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1528E-2507-B4C8-5B7C-BDE5A7C54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61B96-3D9D-CC52-E1FD-4760FA1C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29C7-9FD2-4A28-BD06-653C6E572D7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74F53-F86D-DA80-1E70-12CAFBBB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48D4-C213-21F5-FBD5-04CD02A8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B6FF-6521-4F0A-99AA-770E6D9A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14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EFAA-D295-E410-86EF-63BD4999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F0F6-D891-B2A4-59D3-28154905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9FC37-5E71-DC1F-3E74-B506B000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29C7-9FD2-4A28-BD06-653C6E572D7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81821-A5B3-6707-E349-97E65483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F812-42C9-B70B-3ABE-BC059890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B6FF-6521-4F0A-99AA-770E6D9A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78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DA34-015C-8320-5935-6689726A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CF093-FD3B-2ADE-8D69-177C9FD2E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647C-79EF-78AA-19DB-07D592E1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29C7-9FD2-4A28-BD06-653C6E572D7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73CA-BC9A-B2A8-CDBA-4D32B8E5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FCB1-A75B-C76B-4566-1880567F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B6FF-6521-4F0A-99AA-770E6D9A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4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C99E-BA1B-30E6-475D-1D6E7F18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3C84-C67C-2516-8519-103C78A9C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A253E-7EC1-BA22-C829-6505D1107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36A7D-D489-3B6C-3A13-C7D13BCC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29C7-9FD2-4A28-BD06-653C6E572D7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0B5E-6373-7FD8-015E-9A7EF75F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2123B-3893-67BD-D153-42E7DBCD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B6FF-6521-4F0A-99AA-770E6D9A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7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0D6B-09BF-5F6A-142B-9CB68E1D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1E660-9041-8615-87FD-A5AE47A4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30F8A-A70F-ECC4-CE8E-65A1D4682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C674A-7757-FF77-E80E-9C37F8578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6E761-6E83-45D0-5DD5-2660B3C91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781C5-DD7F-E29A-E570-636780E1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29C7-9FD2-4A28-BD06-653C6E572D7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3A790-CDFD-9699-8CE2-C71A2AFB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D9E7B-354A-F0A2-E461-57D1B857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B6FF-6521-4F0A-99AA-770E6D9A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9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A44E-B6F6-16B0-6438-58DA453C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08A60-B4E3-ADF3-F888-D89983F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29C7-9FD2-4A28-BD06-653C6E572D7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D3821-30F4-AA4D-88C0-14ACAF84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6C7AD-EA7E-80F6-959E-D1E40F7F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B6FF-6521-4F0A-99AA-770E6D9A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0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F854D-EC32-D393-9D2F-EA750192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29C7-9FD2-4A28-BD06-653C6E572D7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940CA-6832-D61C-42F2-9AE66456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2A2DD-67E7-16BA-3780-DD00FCFA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B6FF-6521-4F0A-99AA-770E6D9A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8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3EC8-CF5B-6784-392A-FE75D627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A508-4ADE-9994-D986-DCC05536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7066B-61D1-AE9C-20E7-7F6D40BC3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234D8-10D3-859A-759F-DFF5A076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29C7-9FD2-4A28-BD06-653C6E572D7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2EA87-E06C-F58B-F014-AFAA95B6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AB1EB-AFC2-A838-8617-08D26FB5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B6FF-6521-4F0A-99AA-770E6D9A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5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CE99-4A9B-86C7-F578-725F0174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540A3-A68A-BC41-EE82-8F0BABDFF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C6EC8-78DC-0E6F-3EAC-4DA8BD9D2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BF212-BD0A-81F3-FA36-2C01FFB4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29C7-9FD2-4A28-BD06-653C6E572D7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63F64-00DA-A381-A52D-B6DF8CD8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5B45B-87B4-B4B3-50CD-234E310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B6FF-6521-4F0A-99AA-770E6D9A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3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5BFB0-1AB9-D8C6-78A8-C6F21F0D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22D83-431F-B6D6-5D19-B1BC0DF0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24E8-7C28-CFDD-2AC3-99B561179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629C7-9FD2-4A28-BD06-653C6E572D7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6092-E3F0-D2BF-02AB-D24A189E0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11037-3417-AC94-3D73-07076C73D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FB6FF-6521-4F0A-99AA-770E6D9A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64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D640A7-30BC-5E8E-F057-2C2E515CED87}"/>
              </a:ext>
            </a:extLst>
          </p:cNvPr>
          <p:cNvSpPr txBox="1"/>
          <p:nvPr/>
        </p:nvSpPr>
        <p:spPr>
          <a:xfrm>
            <a:off x="1480677" y="522521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AND IMPLEMENTATION OF 8-BIT PRNG USING VERILOG HDL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AA12F3-0A11-97CE-8CDD-DD2C867D7603}"/>
              </a:ext>
            </a:extLst>
          </p:cNvPr>
          <p:cNvSpPr txBox="1"/>
          <p:nvPr/>
        </p:nvSpPr>
        <p:spPr>
          <a:xfrm>
            <a:off x="8213073" y="4918667"/>
            <a:ext cx="5020607" cy="1335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</a:rPr>
              <a:t>By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P. Karthik – 2320040019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R. Vinay Vardhan Naidu – 2320040117</a:t>
            </a: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Under the Esteemed Guidance of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Samrat L. Sabat Sir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496C62-A896-4F6B-1C38-28DDB264334B}"/>
              </a:ext>
            </a:extLst>
          </p:cNvPr>
          <p:cNvSpPr txBox="1"/>
          <p:nvPr/>
        </p:nvSpPr>
        <p:spPr>
          <a:xfrm>
            <a:off x="1713533" y="2742052"/>
            <a:ext cx="6990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Internship Project at University of Hyderabad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Under Chip2Startup (C2S) Program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Centre for Advanced Studies in Electronics Science and Technology (CASEST)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School of Physics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6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DD1E8-D5D2-5E91-1817-207B7009496D}"/>
              </a:ext>
            </a:extLst>
          </p:cNvPr>
          <p:cNvSpPr txBox="1"/>
          <p:nvPr/>
        </p:nvSpPr>
        <p:spPr>
          <a:xfrm>
            <a:off x="954892" y="436531"/>
            <a:ext cx="10684151" cy="655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Output Verification in Vivado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 22">
            <a:extLst>
              <a:ext uri="{FF2B5EF4-FFF2-40B4-BE49-F238E27FC236}">
                <a16:creationId xmlns:a16="http://schemas.microsoft.com/office/drawing/2014/main" id="{7A1C9C14-9E7C-0F2D-4E4B-7694E98DFF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58" y="1511410"/>
            <a:ext cx="10550769" cy="2302510"/>
          </a:xfrm>
          <a:prstGeom prst="rect">
            <a:avLst/>
          </a:prstGeom>
        </p:spPr>
      </p:pic>
      <p:pic>
        <p:nvPicPr>
          <p:cNvPr id="8" name="Image 25" descr="A screenshot of a computer  AI-generated content may be incorrect.">
            <a:extLst>
              <a:ext uri="{FF2B5EF4-FFF2-40B4-BE49-F238E27FC236}">
                <a16:creationId xmlns:a16="http://schemas.microsoft.com/office/drawing/2014/main" id="{D40D8E33-65EE-E496-4299-E27AD96AA4F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159" y="3992525"/>
            <a:ext cx="10550768" cy="23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8361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D9C370-7028-DAB5-D4DA-2135F1C13937}"/>
              </a:ext>
            </a:extLst>
          </p:cNvPr>
          <p:cNvSpPr txBox="1"/>
          <p:nvPr/>
        </p:nvSpPr>
        <p:spPr>
          <a:xfrm>
            <a:off x="2063087" y="572755"/>
            <a:ext cx="8527875" cy="602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 Verification using MATLAB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Image 28" descr="A screenshot of a computer  AI-generated content may be incorrect.">
            <a:extLst>
              <a:ext uri="{FF2B5EF4-FFF2-40B4-BE49-F238E27FC236}">
                <a16:creationId xmlns:a16="http://schemas.microsoft.com/office/drawing/2014/main" id="{1F646AAE-E8D5-5554-6828-63D6471CBD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72" y="1617785"/>
            <a:ext cx="11254153" cy="49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1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694FB-C383-3AE9-EFB5-B02B18850536}"/>
              </a:ext>
            </a:extLst>
          </p:cNvPr>
          <p:cNvSpPr txBox="1"/>
          <p:nvPr/>
        </p:nvSpPr>
        <p:spPr>
          <a:xfrm>
            <a:off x="2856908" y="442127"/>
            <a:ext cx="6739136" cy="8132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40ADD4-DDE0-D73F-DB84-00E1DCD71867}"/>
              </a:ext>
            </a:extLst>
          </p:cNvPr>
          <p:cNvSpPr txBox="1"/>
          <p:nvPr/>
        </p:nvSpPr>
        <p:spPr>
          <a:xfrm>
            <a:off x="907224" y="2136338"/>
            <a:ext cx="106385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" marR="281305" indent="456565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successfully demonstrates the design and simulation of a simple yet effective pseudo-random number generator (PRNG) using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Verilog HDL. By combining a 16- bit counter with modular arithmetic through 8-bit adders, the system generates a sequence of 8-bit values (x and y) that simulate randomness across 65,536 steps. Although the design is deterministic,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mathematical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varied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non-repeating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within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given range, making it suitable for testbench generation, hardware simulations, and learning environments. The project also provided hands-on experience with simulation tools like Vivado, and practical challenges like observing high-speed outputs through FPGA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debugging tools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ILA.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Overall,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strengthened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counter-based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designs, arithmetic logic, and hardware-oriented pseudo-randomness</a:t>
            </a:r>
            <a:r>
              <a:rPr lang="en-US" sz="16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9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3526F-1C75-5E71-6BC2-3D2470AFAAFC}"/>
              </a:ext>
            </a:extLst>
          </p:cNvPr>
          <p:cNvSpPr txBox="1"/>
          <p:nvPr/>
        </p:nvSpPr>
        <p:spPr>
          <a:xfrm>
            <a:off x="753770" y="691997"/>
            <a:ext cx="10684151" cy="3990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 a random number 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FB4F58-5835-AB64-B459-D055C0FCA6D1}"/>
              </a:ext>
            </a:extLst>
          </p:cNvPr>
          <p:cNvSpPr txBox="1"/>
          <p:nvPr/>
        </p:nvSpPr>
        <p:spPr>
          <a:xfrm>
            <a:off x="930993" y="1783005"/>
            <a:ext cx="10329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number is a number that is unpredictable and does not follow any fixed rule or pattern. Each time you generate a random number, the outcome is independent of the previous ones — making it impossible to guess what will come next.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rowing or Rolling Dice Closeup ...">
            <a:extLst>
              <a:ext uri="{FF2B5EF4-FFF2-40B4-BE49-F238E27FC236}">
                <a16:creationId xmlns:a16="http://schemas.microsoft.com/office/drawing/2014/main" id="{1532F692-F28C-52FC-5E0F-2A407E446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66" y="3921343"/>
            <a:ext cx="2360202" cy="21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d Flipping Coin Stock Illustrations ...">
            <a:extLst>
              <a:ext uri="{FF2B5EF4-FFF2-40B4-BE49-F238E27FC236}">
                <a16:creationId xmlns:a16="http://schemas.microsoft.com/office/drawing/2014/main" id="{F4487132-ED66-BFE0-70B6-5D96BB841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302" y="4059332"/>
            <a:ext cx="1804951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7 Easy Card Tricks That Look Hard ...">
            <a:extLst>
              <a:ext uri="{FF2B5EF4-FFF2-40B4-BE49-F238E27FC236}">
                <a16:creationId xmlns:a16="http://schemas.microsoft.com/office/drawing/2014/main" id="{EC35CAD3-873B-D983-D4CC-37D08892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74" y="3921343"/>
            <a:ext cx="2626451" cy="198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83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1A9F74-CA17-6871-318E-5BF92E2E3201}"/>
              </a:ext>
            </a:extLst>
          </p:cNvPr>
          <p:cNvSpPr txBox="1"/>
          <p:nvPr/>
        </p:nvSpPr>
        <p:spPr>
          <a:xfrm>
            <a:off x="1031743" y="720069"/>
            <a:ext cx="9833548" cy="1579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project focuses on the design and implementation of a Pseudo-Random Number Generator (PRNG) capable of generating all 65,536 unique (x, y) 8-bit pairs using a deterministic logic-based approach. The objective is to ensure a repeatable, full-period pseudo-random sequence using minimal hardware resources and implement the design on an FPGA platform for verification and testing.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B74BD6-8F26-2347-05DA-E718D289D5F8}"/>
              </a:ext>
            </a:extLst>
          </p:cNvPr>
          <p:cNvSpPr txBox="1"/>
          <p:nvPr/>
        </p:nvSpPr>
        <p:spPr>
          <a:xfrm>
            <a:off x="1081226" y="2690694"/>
            <a:ext cx="97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random numbers from 1 to 256 is different from generating random pairs within the same range.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A717-618B-60DE-3ED4-376F4F0B33D2}"/>
              </a:ext>
            </a:extLst>
          </p:cNvPr>
          <p:cNvSpPr txBox="1"/>
          <p:nvPr/>
        </p:nvSpPr>
        <p:spPr>
          <a:xfrm>
            <a:off x="2929556" y="4386257"/>
            <a:ext cx="679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br>
              <a:rPr lang="en-IN" dirty="0"/>
            </a:br>
            <a:r>
              <a:rPr lang="en-IN" dirty="0"/>
              <a:t>2</a:t>
            </a:r>
            <a:br>
              <a:rPr lang="en-IN" dirty="0"/>
            </a:br>
            <a:r>
              <a:rPr lang="en-IN" dirty="0"/>
              <a:t>40</a:t>
            </a:r>
            <a:br>
              <a:rPr lang="en-IN" dirty="0"/>
            </a:br>
            <a:r>
              <a:rPr lang="en-IN" dirty="0"/>
              <a:t>78</a:t>
            </a:r>
            <a:br>
              <a:rPr lang="en-IN" dirty="0"/>
            </a:br>
            <a:r>
              <a:rPr lang="en-IN" dirty="0"/>
              <a:t>35</a:t>
            </a:r>
            <a:br>
              <a:rPr lang="en-IN" dirty="0"/>
            </a:br>
            <a:r>
              <a:rPr lang="en-IN" dirty="0"/>
              <a:t>256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3BB9F-D28F-11FB-0910-3E6D74CB0598}"/>
              </a:ext>
            </a:extLst>
          </p:cNvPr>
          <p:cNvSpPr txBox="1"/>
          <p:nvPr/>
        </p:nvSpPr>
        <p:spPr>
          <a:xfrm>
            <a:off x="3874578" y="4940255"/>
            <a:ext cx="303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random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not deterministic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9F1F5-24B8-863B-01B1-77361C4BB590}"/>
              </a:ext>
            </a:extLst>
          </p:cNvPr>
          <p:cNvSpPr txBox="1"/>
          <p:nvPr/>
        </p:nvSpPr>
        <p:spPr>
          <a:xfrm>
            <a:off x="7383873" y="4360613"/>
            <a:ext cx="1002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(1,2)</a:t>
            </a:r>
          </a:p>
          <a:p>
            <a:r>
              <a:rPr lang="en-IN" dirty="0"/>
              <a:t>(2,4)</a:t>
            </a:r>
          </a:p>
          <a:p>
            <a:r>
              <a:rPr lang="en-IN" dirty="0"/>
              <a:t>(3,6)</a:t>
            </a:r>
          </a:p>
          <a:p>
            <a:r>
              <a:rPr lang="en-IN" dirty="0"/>
              <a:t>(4,8)</a:t>
            </a:r>
          </a:p>
          <a:p>
            <a:r>
              <a:rPr lang="en-IN" dirty="0"/>
              <a:t>(5,10)</a:t>
            </a:r>
          </a:p>
          <a:p>
            <a:r>
              <a:rPr lang="en-IN" dirty="0"/>
              <a:t>(6,12)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F46D0-373B-ED2D-7EFA-A659DB9E346B}"/>
              </a:ext>
            </a:extLst>
          </p:cNvPr>
          <p:cNvSpPr txBox="1"/>
          <p:nvPr/>
        </p:nvSpPr>
        <p:spPr>
          <a:xfrm>
            <a:off x="8326128" y="4940255"/>
            <a:ext cx="303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random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deterministic</a:t>
            </a:r>
          </a:p>
        </p:txBody>
      </p:sp>
    </p:spTree>
    <p:extLst>
      <p:ext uri="{BB962C8B-B14F-4D97-AF65-F5344CB8AC3E}">
        <p14:creationId xmlns:p14="http://schemas.microsoft.com/office/powerpoint/2010/main" val="562748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8A327B-EE4B-1AE3-33D9-54F12682CEF5}"/>
              </a:ext>
            </a:extLst>
          </p:cNvPr>
          <p:cNvSpPr txBox="1"/>
          <p:nvPr/>
        </p:nvSpPr>
        <p:spPr>
          <a:xfrm>
            <a:off x="1862071" y="364515"/>
            <a:ext cx="8644533" cy="5577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Formula Used in PRNG Design</a:t>
            </a:r>
            <a:endParaRPr lang="en-US" sz="3600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F941730-BB3E-ABED-4EA1-4B61DA11F0E3}"/>
              </a:ext>
            </a:extLst>
          </p:cNvPr>
          <p:cNvSpPr txBox="1"/>
          <p:nvPr/>
        </p:nvSpPr>
        <p:spPr>
          <a:xfrm>
            <a:off x="228890" y="3965634"/>
            <a:ext cx="256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(hi + lo) % 256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(x + lo) % 256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22AFB-48A4-91B3-6B91-A1472FFFF1A4}"/>
              </a:ext>
            </a:extLst>
          </p:cNvPr>
          <p:cNvSpPr txBox="1"/>
          <p:nvPr/>
        </p:nvSpPr>
        <p:spPr>
          <a:xfrm>
            <a:off x="228890" y="2890109"/>
            <a:ext cx="2838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= floor(step/256)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= step%256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86CB8D-91EF-E93E-E56D-E484868D0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70090"/>
              </p:ext>
            </p:extLst>
          </p:nvPr>
        </p:nvGraphicFramePr>
        <p:xfrm>
          <a:off x="2973864" y="1305049"/>
          <a:ext cx="7857137" cy="3142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711">
                  <a:extLst>
                    <a:ext uri="{9D8B030D-6E8A-4147-A177-3AD203B41FA5}">
                      <a16:colId xmlns:a16="http://schemas.microsoft.com/office/drawing/2014/main" val="2081092132"/>
                    </a:ext>
                  </a:extLst>
                </a:gridCol>
                <a:gridCol w="2017727">
                  <a:extLst>
                    <a:ext uri="{9D8B030D-6E8A-4147-A177-3AD203B41FA5}">
                      <a16:colId xmlns:a16="http://schemas.microsoft.com/office/drawing/2014/main" val="214128100"/>
                    </a:ext>
                  </a:extLst>
                </a:gridCol>
                <a:gridCol w="1550219">
                  <a:extLst>
                    <a:ext uri="{9D8B030D-6E8A-4147-A177-3AD203B41FA5}">
                      <a16:colId xmlns:a16="http://schemas.microsoft.com/office/drawing/2014/main" val="3305452091"/>
                    </a:ext>
                  </a:extLst>
                </a:gridCol>
                <a:gridCol w="1603822">
                  <a:extLst>
                    <a:ext uri="{9D8B030D-6E8A-4147-A177-3AD203B41FA5}">
                      <a16:colId xmlns:a16="http://schemas.microsoft.com/office/drawing/2014/main" val="508575331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4276500245"/>
                    </a:ext>
                  </a:extLst>
                </a:gridCol>
              </a:tblGrid>
              <a:tr h="523734">
                <a:tc>
                  <a:txBody>
                    <a:bodyPr/>
                    <a:lstStyle/>
                    <a:p>
                      <a:r>
                        <a:rPr lang="en-IN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hi=floor(step/256)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lo=step%256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x=(hi+lo)%256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y=(x+lo)%256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588"/>
                  </a:ext>
                </a:extLst>
              </a:tr>
              <a:tr h="523734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f(0/256)=0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0%256=0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(0+0)%256=0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(0+0)%256=0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70728"/>
                  </a:ext>
                </a:extLst>
              </a:tr>
              <a:tr h="52373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f(1/256) = 0.003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1%256=1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(0+1)%256=1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(1+1)%256=2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95278"/>
                  </a:ext>
                </a:extLst>
              </a:tr>
              <a:tr h="52373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f(2/256)=0.007=0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2%256=2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(0+2)%256=2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(2+2)%256=4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216347"/>
                  </a:ext>
                </a:extLst>
              </a:tr>
              <a:tr h="52373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f(3/256)=0.011=0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3%256=3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(0+3)%256=3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(3+3)%256=6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982540"/>
                  </a:ext>
                </a:extLst>
              </a:tr>
              <a:tr h="523734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f(4/256)=0.01=0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4%256=4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(0+4)%256=4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(4+4)%256=8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3153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4E2C3FD-2FBC-5010-C073-F1A99A0D4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77078"/>
              </p:ext>
            </p:extLst>
          </p:nvPr>
        </p:nvGraphicFramePr>
        <p:xfrm>
          <a:off x="10831003" y="1304288"/>
          <a:ext cx="1082711" cy="3142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711">
                  <a:extLst>
                    <a:ext uri="{9D8B030D-6E8A-4147-A177-3AD203B41FA5}">
                      <a16:colId xmlns:a16="http://schemas.microsoft.com/office/drawing/2014/main" val="1063768021"/>
                    </a:ext>
                  </a:extLst>
                </a:gridCol>
              </a:tblGrid>
              <a:tr h="523734">
                <a:tc>
                  <a:txBody>
                    <a:bodyPr/>
                    <a:lstStyle/>
                    <a:p>
                      <a:r>
                        <a:rPr lang="en-IN" dirty="0"/>
                        <a:t>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043491"/>
                  </a:ext>
                </a:extLst>
              </a:tr>
              <a:tr h="523734">
                <a:tc>
                  <a:txBody>
                    <a:bodyPr/>
                    <a:lstStyle/>
                    <a:p>
                      <a:r>
                        <a:rPr lang="en-IN" dirty="0"/>
                        <a:t>(0,0)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96239"/>
                  </a:ext>
                </a:extLst>
              </a:tr>
              <a:tr h="523734">
                <a:tc>
                  <a:txBody>
                    <a:bodyPr/>
                    <a:lstStyle/>
                    <a:p>
                      <a:r>
                        <a:rPr lang="en-IN" dirty="0"/>
                        <a:t>(1,2)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10733"/>
                  </a:ext>
                </a:extLst>
              </a:tr>
              <a:tr h="523734">
                <a:tc>
                  <a:txBody>
                    <a:bodyPr/>
                    <a:lstStyle/>
                    <a:p>
                      <a:r>
                        <a:rPr lang="en-IN" dirty="0"/>
                        <a:t>(2,4)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22771"/>
                  </a:ext>
                </a:extLst>
              </a:tr>
              <a:tr h="523734">
                <a:tc>
                  <a:txBody>
                    <a:bodyPr/>
                    <a:lstStyle/>
                    <a:p>
                      <a:r>
                        <a:rPr lang="en-IN" dirty="0"/>
                        <a:t>(3,6)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02906"/>
                  </a:ext>
                </a:extLst>
              </a:tr>
              <a:tr h="523734">
                <a:tc>
                  <a:txBody>
                    <a:bodyPr/>
                    <a:lstStyle/>
                    <a:p>
                      <a:r>
                        <a:rPr lang="en-IN" dirty="0"/>
                        <a:t>(4,8)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1840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2E80392-B0F3-1C20-9281-9E39FEA3C57F}"/>
              </a:ext>
            </a:extLst>
          </p:cNvPr>
          <p:cNvSpPr txBox="1"/>
          <p:nvPr/>
        </p:nvSpPr>
        <p:spPr>
          <a:xfrm>
            <a:off x="2825327" y="4536799"/>
            <a:ext cx="893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same pattern will repeat only up-to step 127, because 128*2=256&gt;255 (0-255) 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2F3FF0E-57C0-768B-A83F-D5616CCCE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09466"/>
              </p:ext>
            </p:extLst>
          </p:nvPr>
        </p:nvGraphicFramePr>
        <p:xfrm>
          <a:off x="2973864" y="5051405"/>
          <a:ext cx="89398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884">
                  <a:extLst>
                    <a:ext uri="{9D8B030D-6E8A-4147-A177-3AD203B41FA5}">
                      <a16:colId xmlns:a16="http://schemas.microsoft.com/office/drawing/2014/main" val="4213789053"/>
                    </a:ext>
                  </a:extLst>
                </a:gridCol>
                <a:gridCol w="2005781">
                  <a:extLst>
                    <a:ext uri="{9D8B030D-6E8A-4147-A177-3AD203B41FA5}">
                      <a16:colId xmlns:a16="http://schemas.microsoft.com/office/drawing/2014/main" val="2495386794"/>
                    </a:ext>
                  </a:extLst>
                </a:gridCol>
                <a:gridCol w="1671484">
                  <a:extLst>
                    <a:ext uri="{9D8B030D-6E8A-4147-A177-3AD203B41FA5}">
                      <a16:colId xmlns:a16="http://schemas.microsoft.com/office/drawing/2014/main" val="976335967"/>
                    </a:ext>
                  </a:extLst>
                </a:gridCol>
                <a:gridCol w="1838632">
                  <a:extLst>
                    <a:ext uri="{9D8B030D-6E8A-4147-A177-3AD203B41FA5}">
                      <a16:colId xmlns:a16="http://schemas.microsoft.com/office/drawing/2014/main" val="4274953156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4191663314"/>
                    </a:ext>
                  </a:extLst>
                </a:gridCol>
                <a:gridCol w="862256">
                  <a:extLst>
                    <a:ext uri="{9D8B030D-6E8A-4147-A177-3AD203B41FA5}">
                      <a16:colId xmlns:a16="http://schemas.microsoft.com/office/drawing/2014/main" val="673643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f(256/256)=1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256%256=0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(1+0)%256=1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(1+0)%256=1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3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f(65536/256)=256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65536%256=0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(256+0)%256=0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(0+0)%256=0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46993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36F2474-F245-777B-832E-7404CD9913A8}"/>
              </a:ext>
            </a:extLst>
          </p:cNvPr>
          <p:cNvSpPr txBox="1"/>
          <p:nvPr/>
        </p:nvSpPr>
        <p:spPr>
          <a:xfrm>
            <a:off x="2825327" y="6028466"/>
            <a:ext cx="893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same pattern will repeat from step 65536 as repeated up-to 65535 (256x256=65535)</a:t>
            </a:r>
          </a:p>
        </p:txBody>
      </p:sp>
    </p:spTree>
    <p:extLst>
      <p:ext uri="{BB962C8B-B14F-4D97-AF65-F5344CB8AC3E}">
        <p14:creationId xmlns:p14="http://schemas.microsoft.com/office/powerpoint/2010/main" val="3408979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0306A-8A1F-644B-AD37-5135C14758D6}"/>
              </a:ext>
            </a:extLst>
          </p:cNvPr>
          <p:cNvSpPr txBox="1"/>
          <p:nvPr/>
        </p:nvSpPr>
        <p:spPr>
          <a:xfrm>
            <a:off x="1366575" y="364709"/>
            <a:ext cx="9817240" cy="1211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Can This Logic Be Realized as a Hardware Architecture?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44A592-76A1-74D6-F208-3E8304D8E6F2}"/>
              </a:ext>
            </a:extLst>
          </p:cNvPr>
          <p:cNvSpPr txBox="1"/>
          <p:nvPr/>
        </p:nvSpPr>
        <p:spPr>
          <a:xfrm>
            <a:off x="4992085" y="2615313"/>
            <a:ext cx="25662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= floor(step/256)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= step%256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BCFD7-604B-A030-D8AA-339CD581989A}"/>
              </a:ext>
            </a:extLst>
          </p:cNvPr>
          <p:cNvSpPr txBox="1"/>
          <p:nvPr/>
        </p:nvSpPr>
        <p:spPr>
          <a:xfrm>
            <a:off x="5087815" y="4191822"/>
            <a:ext cx="2020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(hi + lo) % 256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(x + lo) % 256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595C9C-7784-F609-E8C0-9B6B15DD26A2}"/>
              </a:ext>
            </a:extLst>
          </p:cNvPr>
          <p:cNvCxnSpPr>
            <a:cxnSpLocks/>
          </p:cNvCxnSpPr>
          <p:nvPr/>
        </p:nvCxnSpPr>
        <p:spPr>
          <a:xfrm flipV="1">
            <a:off x="5899356" y="3732915"/>
            <a:ext cx="0" cy="458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26BB23-AACC-E181-E749-AF799BC17303}"/>
              </a:ext>
            </a:extLst>
          </p:cNvPr>
          <p:cNvCxnSpPr>
            <a:cxnSpLocks/>
          </p:cNvCxnSpPr>
          <p:nvPr/>
        </p:nvCxnSpPr>
        <p:spPr>
          <a:xfrm>
            <a:off x="5889523" y="3734267"/>
            <a:ext cx="17403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0F4377-CF48-64A3-2733-CE3447F86906}"/>
              </a:ext>
            </a:extLst>
          </p:cNvPr>
          <p:cNvCxnSpPr>
            <a:cxnSpLocks/>
          </p:cNvCxnSpPr>
          <p:nvPr/>
        </p:nvCxnSpPr>
        <p:spPr>
          <a:xfrm flipV="1">
            <a:off x="5884608" y="4827891"/>
            <a:ext cx="0" cy="458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2699CB2-1D5A-C6BF-311E-35DB99C1E618}"/>
              </a:ext>
            </a:extLst>
          </p:cNvPr>
          <p:cNvCxnSpPr>
            <a:cxnSpLocks/>
          </p:cNvCxnSpPr>
          <p:nvPr/>
        </p:nvCxnSpPr>
        <p:spPr>
          <a:xfrm>
            <a:off x="5884608" y="5295456"/>
            <a:ext cx="17403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9A83F6-B9CA-D03E-9AB7-08AE75A8D81C}"/>
              </a:ext>
            </a:extLst>
          </p:cNvPr>
          <p:cNvSpPr txBox="1"/>
          <p:nvPr/>
        </p:nvSpPr>
        <p:spPr>
          <a:xfrm>
            <a:off x="7624917" y="3529781"/>
            <a:ext cx="12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adder1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34983E-51CD-2EB7-657F-DD858F60A323}"/>
              </a:ext>
            </a:extLst>
          </p:cNvPr>
          <p:cNvSpPr txBox="1"/>
          <p:nvPr/>
        </p:nvSpPr>
        <p:spPr>
          <a:xfrm>
            <a:off x="7624274" y="5117690"/>
            <a:ext cx="12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adder2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FF788FE-5CCF-370A-A4A3-5F18A008A932}"/>
              </a:ext>
            </a:extLst>
          </p:cNvPr>
          <p:cNvCxnSpPr>
            <a:cxnSpLocks/>
          </p:cNvCxnSpPr>
          <p:nvPr/>
        </p:nvCxnSpPr>
        <p:spPr>
          <a:xfrm flipV="1">
            <a:off x="6602363" y="2243328"/>
            <a:ext cx="0" cy="458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20CE47-F7E3-29F7-3A40-56B127C90CFA}"/>
              </a:ext>
            </a:extLst>
          </p:cNvPr>
          <p:cNvCxnSpPr>
            <a:cxnSpLocks/>
          </p:cNvCxnSpPr>
          <p:nvPr/>
        </p:nvCxnSpPr>
        <p:spPr>
          <a:xfrm>
            <a:off x="6602363" y="2243328"/>
            <a:ext cx="17403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C3972C-5DB4-2490-F8A8-60AC8DE791ED}"/>
              </a:ext>
            </a:extLst>
          </p:cNvPr>
          <p:cNvCxnSpPr>
            <a:cxnSpLocks/>
          </p:cNvCxnSpPr>
          <p:nvPr/>
        </p:nvCxnSpPr>
        <p:spPr>
          <a:xfrm flipV="1">
            <a:off x="5746956" y="2243328"/>
            <a:ext cx="0" cy="458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44F1DB-4474-7327-45F4-4B83450BB65E}"/>
              </a:ext>
            </a:extLst>
          </p:cNvPr>
          <p:cNvCxnSpPr>
            <a:cxnSpLocks/>
          </p:cNvCxnSpPr>
          <p:nvPr/>
        </p:nvCxnSpPr>
        <p:spPr>
          <a:xfrm flipH="1">
            <a:off x="4227720" y="2239874"/>
            <a:ext cx="1519084" cy="6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560A9B-1F78-5E56-70EE-0D2968AE1EEC}"/>
              </a:ext>
            </a:extLst>
          </p:cNvPr>
          <p:cNvSpPr txBox="1"/>
          <p:nvPr/>
        </p:nvSpPr>
        <p:spPr>
          <a:xfrm>
            <a:off x="8386767" y="1881997"/>
            <a:ext cx="1253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2910A3-2CB4-2558-5760-B4A5808E1642}"/>
              </a:ext>
            </a:extLst>
          </p:cNvPr>
          <p:cNvSpPr txBox="1"/>
          <p:nvPr/>
        </p:nvSpPr>
        <p:spPr>
          <a:xfrm>
            <a:off x="3600762" y="1903946"/>
            <a:ext cx="1253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62" name="Graphic 61" descr="Checkmark with solid fill">
            <a:extLst>
              <a:ext uri="{FF2B5EF4-FFF2-40B4-BE49-F238E27FC236}">
                <a16:creationId xmlns:a16="http://schemas.microsoft.com/office/drawing/2014/main" id="{C1A36704-B89B-9AF5-D6CB-720F764C4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0808" y="3426349"/>
            <a:ext cx="472764" cy="472764"/>
          </a:xfrm>
          <a:prstGeom prst="rect">
            <a:avLst/>
          </a:prstGeom>
        </p:spPr>
      </p:pic>
      <p:pic>
        <p:nvPicPr>
          <p:cNvPr id="63" name="Graphic 62" descr="Checkmark with solid fill">
            <a:extLst>
              <a:ext uri="{FF2B5EF4-FFF2-40B4-BE49-F238E27FC236}">
                <a16:creationId xmlns:a16="http://schemas.microsoft.com/office/drawing/2014/main" id="{457B11FA-9BB5-18F4-9ACB-1137EE055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0808" y="4965065"/>
            <a:ext cx="472764" cy="4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2" grpId="0"/>
      <p:bldP spid="53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456DC5-E606-4186-3666-7203FED6103E}"/>
              </a:ext>
            </a:extLst>
          </p:cNvPr>
          <p:cNvSpPr txBox="1"/>
          <p:nvPr/>
        </p:nvSpPr>
        <p:spPr>
          <a:xfrm>
            <a:off x="1043419" y="481180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Architecture of 8-bit PRNG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5" name="Picture 34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AB6630ED-D62F-77F3-1C78-3DE42C323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0" y="1877479"/>
            <a:ext cx="10934433" cy="4499341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05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A0568-2E2A-1864-9407-EC5DF09A8658}"/>
              </a:ext>
            </a:extLst>
          </p:cNvPr>
          <p:cNvSpPr txBox="1"/>
          <p:nvPr/>
        </p:nvSpPr>
        <p:spPr>
          <a:xfrm>
            <a:off x="1057354" y="266242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Verilog Code for PRNG Architecture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0C0E706-D61D-78F1-7B49-396CFD3D9680}"/>
              </a:ext>
            </a:extLst>
          </p:cNvPr>
          <p:cNvGrpSpPr>
            <a:grpSpLocks/>
          </p:cNvGrpSpPr>
          <p:nvPr/>
        </p:nvGrpSpPr>
        <p:grpSpPr>
          <a:xfrm>
            <a:off x="148108" y="1518240"/>
            <a:ext cx="5860125" cy="4816728"/>
            <a:chOff x="0" y="0"/>
            <a:chExt cx="5966459" cy="4816728"/>
          </a:xfrm>
        </p:grpSpPr>
        <p:pic>
          <p:nvPicPr>
            <p:cNvPr id="4" name="Image 12" descr="A screenshot of a computer code  AI-generated content may be incorrect.">
              <a:extLst>
                <a:ext uri="{FF2B5EF4-FFF2-40B4-BE49-F238E27FC236}">
                  <a16:creationId xmlns:a16="http://schemas.microsoft.com/office/drawing/2014/main" id="{D2B551DF-537E-FD0D-9CFB-D14EEBE0E0B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947536" cy="2959989"/>
            </a:xfrm>
            <a:prstGeom prst="rect">
              <a:avLst/>
            </a:prstGeom>
          </p:spPr>
        </p:pic>
        <p:pic>
          <p:nvPicPr>
            <p:cNvPr id="5" name="Image 13" descr="A close-up of a white background  AI-generated content may be incorrect.">
              <a:extLst>
                <a:ext uri="{FF2B5EF4-FFF2-40B4-BE49-F238E27FC236}">
                  <a16:creationId xmlns:a16="http://schemas.microsoft.com/office/drawing/2014/main" id="{7AD856D1-C839-E2FA-626F-3EA6B5F9277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959989"/>
              <a:ext cx="5966459" cy="1856739"/>
            </a:xfrm>
            <a:prstGeom prst="rect">
              <a:avLst/>
            </a:prstGeom>
          </p:spPr>
        </p:pic>
      </p:grpSp>
      <p:pic>
        <p:nvPicPr>
          <p:cNvPr id="7" name="Image 14" descr="A white screen with text and numbers  AI-generated content may be incorrect.">
            <a:extLst>
              <a:ext uri="{FF2B5EF4-FFF2-40B4-BE49-F238E27FC236}">
                <a16:creationId xmlns:a16="http://schemas.microsoft.com/office/drawing/2014/main" id="{439A2173-6854-5E10-7B21-6B50A6EDE1E9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5847" y="1518240"/>
            <a:ext cx="5948045" cy="1820545"/>
          </a:xfrm>
          <a:prstGeom prst="rect">
            <a:avLst/>
          </a:prstGeom>
        </p:spPr>
      </p:pic>
      <p:pic>
        <p:nvPicPr>
          <p:cNvPr id="8" name="Image 15" descr="A screenshot of a computer code  AI-generated content may be incorrect.">
            <a:extLst>
              <a:ext uri="{FF2B5EF4-FFF2-40B4-BE49-F238E27FC236}">
                <a16:creationId xmlns:a16="http://schemas.microsoft.com/office/drawing/2014/main" id="{B5EE9813-7D84-2762-0044-99459A844154}"/>
              </a:ext>
            </a:extLst>
          </p:cNvPr>
          <p:cNvPicPr>
            <a:picLocks/>
          </p:cNvPicPr>
          <p:nvPr/>
        </p:nvPicPr>
        <p:blipFill>
          <a:blip r:embed="rId5" cstate="print"/>
          <a:srcRect b="53646"/>
          <a:stretch>
            <a:fillRect/>
          </a:stretch>
        </p:blipFill>
        <p:spPr>
          <a:xfrm>
            <a:off x="6118321" y="3391759"/>
            <a:ext cx="5963285" cy="30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 15" descr="A screenshot of a computer code  AI-generated content may be incorrect.">
            <a:extLst>
              <a:ext uri="{FF2B5EF4-FFF2-40B4-BE49-F238E27FC236}">
                <a16:creationId xmlns:a16="http://schemas.microsoft.com/office/drawing/2014/main" id="{2286CE49-458B-EB3F-731E-622AC1F2A81E}"/>
              </a:ext>
            </a:extLst>
          </p:cNvPr>
          <p:cNvPicPr>
            <a:picLocks/>
          </p:cNvPicPr>
          <p:nvPr/>
        </p:nvPicPr>
        <p:blipFill>
          <a:blip r:embed="rId2" cstate="print"/>
          <a:srcRect t="46450"/>
          <a:stretch>
            <a:fillRect/>
          </a:stretch>
        </p:blipFill>
        <p:spPr>
          <a:xfrm>
            <a:off x="250578" y="881364"/>
            <a:ext cx="5845422" cy="3419507"/>
          </a:xfrm>
          <a:prstGeom prst="rect">
            <a:avLst/>
          </a:prstGeom>
        </p:spPr>
      </p:pic>
      <p:pic>
        <p:nvPicPr>
          <p:cNvPr id="4" name="Image 16" descr="A screenshot of a computer  AI-generated content may be incorrect.">
            <a:extLst>
              <a:ext uri="{FF2B5EF4-FFF2-40B4-BE49-F238E27FC236}">
                <a16:creationId xmlns:a16="http://schemas.microsoft.com/office/drawing/2014/main" id="{CD65FF93-47CA-1F71-52B2-CFE4CE8D23C9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107" y="4300871"/>
            <a:ext cx="6119031" cy="1795531"/>
          </a:xfrm>
          <a:prstGeom prst="rect">
            <a:avLst/>
          </a:prstGeom>
        </p:spPr>
      </p:pic>
      <p:pic>
        <p:nvPicPr>
          <p:cNvPr id="5" name="Image 17">
            <a:extLst>
              <a:ext uri="{FF2B5EF4-FFF2-40B4-BE49-F238E27FC236}">
                <a16:creationId xmlns:a16="http://schemas.microsoft.com/office/drawing/2014/main" id="{5C0B3410-400E-4D40-D20D-44582E49FB81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1688" y="761598"/>
            <a:ext cx="5958205" cy="53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9444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845BC-38F3-E9FF-2AE1-F556E4AEBF48}"/>
              </a:ext>
            </a:extLst>
          </p:cNvPr>
          <p:cNvSpPr txBox="1"/>
          <p:nvPr/>
        </p:nvSpPr>
        <p:spPr>
          <a:xfrm>
            <a:off x="2294199" y="482321"/>
            <a:ext cx="8125941" cy="622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Architecture of 8-bit PRNG in Xilinx Vivado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Image 19" descr="A diagram of a computer circuit  AI-generated content may be incorrect.">
            <a:extLst>
              <a:ext uri="{FF2B5EF4-FFF2-40B4-BE49-F238E27FC236}">
                <a16:creationId xmlns:a16="http://schemas.microsoft.com/office/drawing/2014/main" id="{E4D449EE-E287-C39D-E3A2-B4E53E3A805D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229" y="2016263"/>
            <a:ext cx="11063235" cy="42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4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687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potnuru karthik</dc:creator>
  <cp:lastModifiedBy>potnuru karthik</cp:lastModifiedBy>
  <cp:revision>8</cp:revision>
  <dcterms:created xsi:type="dcterms:W3CDTF">2025-07-14T13:11:14Z</dcterms:created>
  <dcterms:modified xsi:type="dcterms:W3CDTF">2025-07-15T15:13:54Z</dcterms:modified>
</cp:coreProperties>
</file>