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tamaran" panose="020B0604020202020204" charset="0"/>
      <p:regular r:id="rId26"/>
      <p:bold r:id="rId27"/>
    </p:embeddedFont>
    <p:embeddedFont>
      <p:font typeface="Catamaran Thin" panose="020B0604020202020204" charset="0"/>
      <p:regular r:id="rId28"/>
      <p:bold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48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4d7b6ff156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g34d7b6ff156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d7b6ff156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2" name="Google Shape;272;g34d7b6ff156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d7b6ff156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0" name="Google Shape;280;g34d7b6ff156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d7b6ff156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88" name="Google Shape;288;g34d7b6ff156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4d7b6ff156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34d7b6ff156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d7b6ff156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4" name="Google Shape;304;g34d7b6ff156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4d7b6ff156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2" name="Google Shape;312;g34d7b6ff156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4d7b6ff156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9" name="Google Shape;319;g34d7b6ff156_0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d7b6ff1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6" name="Google Shape;326;g34d7b6ff1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3" name="Google Shape;33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8" name="Google Shape;20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5" name="Google Shape;21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2" name="Google Shape;22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d7b6ff15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9" name="Google Shape;229;g34d7b6ff15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d7b6ff156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6" name="Google Shape;236;g34d7b6ff156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d7b6ff156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g34d7b6ff156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d7b6ff156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0" name="Google Shape;250;g34d7b6ff156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d7b6ff156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7" name="Google Shape;257;g34d7b6ff156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1" name="Google Shape;11;p2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2"/>
          <p:cNvSpPr txBox="1">
            <a:spLocks noGrp="1"/>
          </p:cNvSpPr>
          <p:nvPr>
            <p:ph type="ctrTitle"/>
          </p:nvPr>
        </p:nvSpPr>
        <p:spPr>
          <a:xfrm>
            <a:off x="702900" y="3250075"/>
            <a:ext cx="49551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183" name="Google Shape;183;p11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1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1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1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1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1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1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1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1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1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" name="Google Shape;195;p11"/>
          <p:cNvSpPr txBox="1">
            <a:spLocks noGrp="1"/>
          </p:cNvSpPr>
          <p:nvPr>
            <p:ph type="body" idx="1"/>
          </p:nvPr>
        </p:nvSpPr>
        <p:spPr>
          <a:xfrm>
            <a:off x="855300" y="4330100"/>
            <a:ext cx="7433400" cy="2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196" name="Google Shape;196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11"/>
          <p:cNvSpPr/>
          <p:nvPr/>
        </p:nvSpPr>
        <p:spPr>
          <a:xfrm>
            <a:off x="4259988" y="4686556"/>
            <a:ext cx="624024" cy="456891"/>
          </a:xfrm>
          <a:custGeom>
            <a:avLst/>
            <a:gdLst/>
            <a:ahLst/>
            <a:cxnLst/>
            <a:rect l="l" t="t" r="r" b="b"/>
            <a:pathLst>
              <a:path w="21600" h="21385" extrusionOk="0">
                <a:moveTo>
                  <a:pt x="21600" y="21385"/>
                </a:moveTo>
                <a:lnTo>
                  <a:pt x="21600" y="10472"/>
                </a:lnTo>
                <a:cubicBezTo>
                  <a:pt x="21600" y="8748"/>
                  <a:pt x="20920" y="7155"/>
                  <a:pt x="19816" y="6292"/>
                </a:cubicBezTo>
                <a:lnTo>
                  <a:pt x="12585" y="647"/>
                </a:lnTo>
                <a:cubicBezTo>
                  <a:pt x="11480" y="-215"/>
                  <a:pt x="10120" y="-215"/>
                  <a:pt x="9015" y="647"/>
                </a:cubicBezTo>
                <a:lnTo>
                  <a:pt x="1785" y="6292"/>
                </a:lnTo>
                <a:cubicBezTo>
                  <a:pt x="680" y="7154"/>
                  <a:pt x="0" y="8748"/>
                  <a:pt x="0" y="10472"/>
                </a:cubicBezTo>
                <a:lnTo>
                  <a:pt x="0" y="2138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oogle Shape;32;p3"/>
          <p:cNvGrpSpPr/>
          <p:nvPr/>
        </p:nvGrpSpPr>
        <p:grpSpPr>
          <a:xfrm>
            <a:off x="-981075" y="-3"/>
            <a:ext cx="11516344" cy="5143455"/>
            <a:chOff x="-981075" y="-3"/>
            <a:chExt cx="11516344" cy="5143455"/>
          </a:xfrm>
        </p:grpSpPr>
        <p:sp>
          <p:nvSpPr>
            <p:cNvPr id="33" name="Google Shape;33;p3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3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4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48" name="Google Shape;48;p4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4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4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4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4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4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4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" name="Google Shape;67;p4"/>
          <p:cNvSpPr txBox="1">
            <a:spLocks noGrp="1"/>
          </p:cNvSpPr>
          <p:nvPr>
            <p:ph type="ctrTitle"/>
          </p:nvPr>
        </p:nvSpPr>
        <p:spPr>
          <a:xfrm>
            <a:off x="2305150" y="2884378"/>
            <a:ext cx="58110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8" name="Google Shape;68;p4"/>
          <p:cNvSpPr txBox="1">
            <a:spLocks noGrp="1"/>
          </p:cNvSpPr>
          <p:nvPr>
            <p:ph type="subTitle" idx="1"/>
          </p:nvPr>
        </p:nvSpPr>
        <p:spPr>
          <a:xfrm>
            <a:off x="2305150" y="3385436"/>
            <a:ext cx="5811000" cy="41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lvl="1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"/>
          <p:cNvSpPr/>
          <p:nvPr/>
        </p:nvSpPr>
        <p:spPr>
          <a:xfrm>
            <a:off x="2500800" y="285475"/>
            <a:ext cx="4142388" cy="457254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dk1">
              <a:alpha val="14901"/>
            </a:scheme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"/>
          <p:cNvSpPr/>
          <p:nvPr/>
        </p:nvSpPr>
        <p:spPr>
          <a:xfrm>
            <a:off x="4239143" y="104898"/>
            <a:ext cx="665704" cy="734888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5"/>
          <p:cNvSpPr txBox="1">
            <a:spLocks noGrp="1"/>
          </p:cNvSpPr>
          <p:nvPr>
            <p:ph type="body" idx="1"/>
          </p:nvPr>
        </p:nvSpPr>
        <p:spPr>
          <a:xfrm>
            <a:off x="2753950" y="839775"/>
            <a:ext cx="3636000" cy="36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⬢"/>
              <a:defRPr i="1">
                <a:solidFill>
                  <a:schemeClr val="lt1"/>
                </a:solidFill>
              </a:defRPr>
            </a:lvl1pPr>
            <a:lvl2pPr marL="914400" lvl="1" indent="-3302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2pPr>
            <a:lvl3pPr marL="1371600" lvl="2" indent="-3302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600"/>
              <a:buChar char="⬡"/>
              <a:defRPr i="1">
                <a:solidFill>
                  <a:schemeClr val="lt1"/>
                </a:solidFill>
              </a:defRPr>
            </a:lvl3pPr>
            <a:lvl4pPr marL="1828800" lvl="3" indent="-381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4pPr>
            <a:lvl5pPr marL="2286000" lvl="4" indent="-381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5pPr>
            <a:lvl6pPr marL="2743200" lvl="5" indent="-381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6pPr>
            <a:lvl7pPr marL="3200400" lvl="6" indent="-381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 i="1">
                <a:solidFill>
                  <a:schemeClr val="lt1"/>
                </a:solidFill>
              </a:defRPr>
            </a:lvl7pPr>
            <a:lvl8pPr marL="3657600" lvl="7" indent="-38100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 i="1">
                <a:solidFill>
                  <a:schemeClr val="lt1"/>
                </a:solidFill>
              </a:defRPr>
            </a:lvl8pPr>
            <a:lvl9pPr marL="4114800" lvl="8" indent="-381000" algn="ctr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■"/>
              <a:defRPr i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5"/>
          <p:cNvSpPr txBox="1"/>
          <p:nvPr/>
        </p:nvSpPr>
        <p:spPr>
          <a:xfrm>
            <a:off x="3593400" y="19735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lang="en" sz="9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rPr>
              <a:t>“</a:t>
            </a:r>
            <a:endParaRPr sz="9600" b="0" i="0" u="none" strike="noStrike" cap="none">
              <a:solidFill>
                <a:schemeClr val="accen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74" name="Google Shape;74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" name="Google Shape;75;p5"/>
          <p:cNvSpPr/>
          <p:nvPr/>
        </p:nvSpPr>
        <p:spPr>
          <a:xfrm rot="10800000">
            <a:off x="6914577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"/>
          <p:cNvSpPr/>
          <p:nvPr/>
        </p:nvSpPr>
        <p:spPr>
          <a:xfrm rot="10800000">
            <a:off x="2189989" y="-3"/>
            <a:ext cx="2002536" cy="734878"/>
          </a:xfrm>
          <a:custGeom>
            <a:avLst/>
            <a:gdLst/>
            <a:ahLst/>
            <a:cxnLst/>
            <a:rect l="l" t="t" r="r" b="b"/>
            <a:pathLst>
              <a:path w="21600" h="21175" extrusionOk="0">
                <a:moveTo>
                  <a:pt x="21600" y="21175"/>
                </a:moveTo>
                <a:lnTo>
                  <a:pt x="21600" y="20652"/>
                </a:lnTo>
                <a:cubicBezTo>
                  <a:pt x="21600" y="17251"/>
                  <a:pt x="20920" y="14109"/>
                  <a:pt x="19815" y="12409"/>
                </a:cubicBezTo>
                <a:lnTo>
                  <a:pt x="12585" y="1274"/>
                </a:lnTo>
                <a:cubicBezTo>
                  <a:pt x="11480" y="-425"/>
                  <a:pt x="10120" y="-425"/>
                  <a:pt x="9015" y="1274"/>
                </a:cubicBezTo>
                <a:lnTo>
                  <a:pt x="1785" y="12409"/>
                </a:lnTo>
                <a:cubicBezTo>
                  <a:pt x="680" y="14108"/>
                  <a:pt x="0" y="17251"/>
                  <a:pt x="0" y="20652"/>
                </a:cubicBezTo>
                <a:lnTo>
                  <a:pt x="0" y="2117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"/>
          <p:cNvSpPr/>
          <p:nvPr/>
        </p:nvSpPr>
        <p:spPr>
          <a:xfrm>
            <a:off x="1609650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5"/>
          <p:cNvSpPr/>
          <p:nvPr/>
        </p:nvSpPr>
        <p:spPr>
          <a:xfrm>
            <a:off x="7591188" y="4039228"/>
            <a:ext cx="2001186" cy="1104224"/>
          </a:xfrm>
          <a:custGeom>
            <a:avLst/>
            <a:gdLst/>
            <a:ahLst/>
            <a:cxnLst/>
            <a:rect l="l" t="t" r="r" b="b"/>
            <a:pathLst>
              <a:path w="21600" h="21315" extrusionOk="0">
                <a:moveTo>
                  <a:pt x="21600" y="21315"/>
                </a:moveTo>
                <a:lnTo>
                  <a:pt x="21600" y="13849"/>
                </a:lnTo>
                <a:cubicBezTo>
                  <a:pt x="21600" y="11569"/>
                  <a:pt x="20920" y="9461"/>
                  <a:pt x="19816" y="8321"/>
                </a:cubicBezTo>
                <a:lnTo>
                  <a:pt x="12585" y="855"/>
                </a:lnTo>
                <a:cubicBezTo>
                  <a:pt x="11480" y="-285"/>
                  <a:pt x="10120" y="-285"/>
                  <a:pt x="9015" y="855"/>
                </a:cubicBezTo>
                <a:lnTo>
                  <a:pt x="1785" y="8321"/>
                </a:lnTo>
                <a:cubicBezTo>
                  <a:pt x="680" y="9461"/>
                  <a:pt x="0" y="11569"/>
                  <a:pt x="0" y="13849"/>
                </a:cubicBezTo>
                <a:lnTo>
                  <a:pt x="0" y="21315"/>
                </a:ln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5"/>
          <p:cNvSpPr/>
          <p:nvPr/>
        </p:nvSpPr>
        <p:spPr>
          <a:xfrm>
            <a:off x="875251" y="3108746"/>
            <a:ext cx="1238537" cy="1367251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"/>
          <p:cNvSpPr/>
          <p:nvPr/>
        </p:nvSpPr>
        <p:spPr>
          <a:xfrm>
            <a:off x="6750099" y="2565690"/>
            <a:ext cx="1670713" cy="184417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8078502" y="1646297"/>
            <a:ext cx="1238537" cy="1367197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-276225" y="372088"/>
            <a:ext cx="2001163" cy="2208980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5"/>
          <p:cNvSpPr/>
          <p:nvPr/>
        </p:nvSpPr>
        <p:spPr>
          <a:xfrm>
            <a:off x="6750100" y="9939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-211075" y="4039231"/>
            <a:ext cx="874503" cy="965303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rgbClr val="FFFFFF">
              <a:alpha val="9803"/>
            </a:srgbClr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" name="Google Shape;87;p6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88" name="Google Shape;88;p6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6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6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6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Char char="⬢"/>
              <a:defRPr/>
            </a:lvl1pPr>
            <a:lvl2pPr marL="914400" lvl="1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2pPr>
            <a:lvl3pPr marL="1371600" lvl="2" indent="-3302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600"/>
              <a:buChar char="⬡"/>
              <a:defRPr/>
            </a:lvl3pPr>
            <a:lvl4pPr marL="1828800" lvl="3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2" name="Google Shape;102;p6" descr="Logo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4070" y="4462161"/>
            <a:ext cx="548700" cy="48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lor background">
  <p:cSld name="BLANK_1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5" name="Google Shape;105;p7"/>
          <p:cNvGrpSpPr/>
          <p:nvPr/>
        </p:nvGrpSpPr>
        <p:grpSpPr>
          <a:xfrm>
            <a:off x="-981075" y="-78100"/>
            <a:ext cx="11516344" cy="5221552"/>
            <a:chOff x="-981075" y="-78100"/>
            <a:chExt cx="11516344" cy="5221552"/>
          </a:xfrm>
        </p:grpSpPr>
        <p:sp>
          <p:nvSpPr>
            <p:cNvPr id="106" name="Google Shape;106;p7"/>
            <p:cNvSpPr/>
            <p:nvPr/>
          </p:nvSpPr>
          <p:spPr>
            <a:xfrm rot="10800000">
              <a:off x="4304464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7"/>
            <p:cNvSpPr/>
            <p:nvPr/>
          </p:nvSpPr>
          <p:spPr>
            <a:xfrm rot="10800000">
              <a:off x="6419277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7"/>
            <p:cNvSpPr/>
            <p:nvPr/>
          </p:nvSpPr>
          <p:spPr>
            <a:xfrm rot="10800000">
              <a:off x="2189989" y="-3"/>
              <a:ext cx="2002536" cy="734878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7"/>
            <p:cNvSpPr/>
            <p:nvPr/>
          </p:nvSpPr>
          <p:spPr>
            <a:xfrm>
              <a:off x="1133400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7"/>
            <p:cNvSpPr/>
            <p:nvPr/>
          </p:nvSpPr>
          <p:spPr>
            <a:xfrm>
              <a:off x="3247913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7"/>
            <p:cNvSpPr/>
            <p:nvPr/>
          </p:nvSpPr>
          <p:spPr>
            <a:xfrm>
              <a:off x="7476888" y="4039228"/>
              <a:ext cx="2001186" cy="1104224"/>
            </a:xfrm>
            <a:custGeom>
              <a:avLst/>
              <a:gdLst/>
              <a:ahLst/>
              <a:cxnLst/>
              <a:rect l="l" t="t" r="r" b="b"/>
              <a:pathLst>
                <a:path w="21600" h="21315" extrusionOk="0">
                  <a:moveTo>
                    <a:pt x="21600" y="21315"/>
                  </a:moveTo>
                  <a:lnTo>
                    <a:pt x="21600" y="13849"/>
                  </a:lnTo>
                  <a:cubicBezTo>
                    <a:pt x="21600" y="11569"/>
                    <a:pt x="20920" y="9461"/>
                    <a:pt x="19816" y="8321"/>
                  </a:cubicBezTo>
                  <a:lnTo>
                    <a:pt x="12585" y="855"/>
                  </a:lnTo>
                  <a:cubicBezTo>
                    <a:pt x="11480" y="-285"/>
                    <a:pt x="10120" y="-285"/>
                    <a:pt x="9015" y="855"/>
                  </a:cubicBezTo>
                  <a:lnTo>
                    <a:pt x="1785" y="8321"/>
                  </a:lnTo>
                  <a:cubicBezTo>
                    <a:pt x="680" y="9461"/>
                    <a:pt x="0" y="11569"/>
                    <a:pt x="0" y="13849"/>
                  </a:cubicBezTo>
                  <a:lnTo>
                    <a:pt x="0" y="21315"/>
                  </a:ln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7620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2190677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6419630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8534106" y="22008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-98107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3247878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5362355" y="372088"/>
              <a:ext cx="2001163" cy="220898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rgbClr val="FFFFFF">
                <a:alpha val="9803"/>
              </a:srgb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848601" y="18269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1448201" y="-7810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-581024" y="3340950"/>
              <a:ext cx="1371581" cy="15140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7"/>
            <p:cNvSpPr/>
            <p:nvPr/>
          </p:nvSpPr>
          <p:spPr>
            <a:xfrm>
              <a:off x="1152450" y="131360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7496375" y="3161451"/>
              <a:ext cx="723479" cy="79862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7"/>
            <p:cNvSpPr/>
            <p:nvPr/>
          </p:nvSpPr>
          <p:spPr>
            <a:xfrm rot="10800000">
              <a:off x="7744475" y="-9"/>
              <a:ext cx="1027674" cy="752485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6" name="Google Shape;126;p8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27" name="Google Shape;127;p8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8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8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8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8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8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8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8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8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8" name="Google Shape;138;p8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8"/>
          <p:cNvSpPr txBox="1">
            <a:spLocks noGrp="1"/>
          </p:cNvSpPr>
          <p:nvPr>
            <p:ph type="title"/>
          </p:nvPr>
        </p:nvSpPr>
        <p:spPr>
          <a:xfrm>
            <a:off x="779100" y="894825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body" idx="1"/>
          </p:nvPr>
        </p:nvSpPr>
        <p:spPr>
          <a:xfrm>
            <a:off x="779075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2"/>
          </p:nvPr>
        </p:nvSpPr>
        <p:spPr>
          <a:xfrm>
            <a:off x="3981304" y="1503550"/>
            <a:ext cx="28083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2000"/>
            </a:lvl1pPr>
            <a:lvl2pPr marL="914400" lvl="1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2pPr>
            <a:lvl3pPr marL="1371600" lvl="2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2000"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p8" descr="Logo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4070" y="4462161"/>
            <a:ext cx="548700" cy="48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46" name="Google Shape;146;p9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9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9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9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9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9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9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9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9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9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9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9"/>
          <p:cNvSpPr txBox="1">
            <a:spLocks noGrp="1"/>
          </p:cNvSpPr>
          <p:nvPr>
            <p:ph type="title"/>
          </p:nvPr>
        </p:nvSpPr>
        <p:spPr>
          <a:xfrm>
            <a:off x="779100" y="873838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60" name="Google Shape;160;p9"/>
          <p:cNvSpPr txBox="1">
            <a:spLocks noGrp="1"/>
          </p:cNvSpPr>
          <p:nvPr>
            <p:ph type="body" idx="2"/>
          </p:nvPr>
        </p:nvSpPr>
        <p:spPr>
          <a:xfrm>
            <a:off x="3077669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body" idx="3"/>
          </p:nvPr>
        </p:nvSpPr>
        <p:spPr>
          <a:xfrm>
            <a:off x="5376238" y="1503550"/>
            <a:ext cx="2079900" cy="326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⬢"/>
              <a:defRPr sz="1800"/>
            </a:lvl1pPr>
            <a:lvl2pPr marL="914400" lvl="1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2pPr>
            <a:lvl3pPr marL="1371600" lvl="2" indent="-3175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400"/>
              <a:buChar char="⬡"/>
              <a:defRPr sz="1800"/>
            </a:lvl3pPr>
            <a:lvl4pPr marL="1828800" lvl="3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3" name="Google Shape;163;p9" descr="Logo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4070" y="4462161"/>
            <a:ext cx="548700" cy="48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/>
          <p:nvPr/>
        </p:nvSpPr>
        <p:spPr>
          <a:xfrm>
            <a:off x="-45517" y="689752"/>
            <a:ext cx="624020" cy="688794"/>
          </a:xfrm>
          <a:custGeom>
            <a:avLst/>
            <a:gdLst/>
            <a:ahLst/>
            <a:cxnLst/>
            <a:rect l="l" t="t" r="r" b="b"/>
            <a:pathLst>
              <a:path w="21598" h="21315" extrusionOk="0">
                <a:moveTo>
                  <a:pt x="21599" y="14389"/>
                </a:moveTo>
                <a:lnTo>
                  <a:pt x="21599" y="6924"/>
                </a:lnTo>
                <a:cubicBezTo>
                  <a:pt x="21599" y="5784"/>
                  <a:pt x="20918" y="4730"/>
                  <a:pt x="19814" y="4161"/>
                </a:cubicBezTo>
                <a:lnTo>
                  <a:pt x="12583" y="428"/>
                </a:lnTo>
                <a:cubicBezTo>
                  <a:pt x="11478" y="-142"/>
                  <a:pt x="10118" y="-142"/>
                  <a:pt x="9013" y="428"/>
                </a:cubicBezTo>
                <a:lnTo>
                  <a:pt x="1783" y="4161"/>
                </a:lnTo>
                <a:cubicBezTo>
                  <a:pt x="679" y="4731"/>
                  <a:pt x="0" y="5784"/>
                  <a:pt x="0" y="6924"/>
                </a:cubicBezTo>
                <a:lnTo>
                  <a:pt x="0" y="14392"/>
                </a:lnTo>
                <a:cubicBezTo>
                  <a:pt x="1" y="15532"/>
                  <a:pt x="681" y="16585"/>
                  <a:pt x="1785" y="17155"/>
                </a:cubicBezTo>
                <a:lnTo>
                  <a:pt x="9016" y="20888"/>
                </a:lnTo>
                <a:cubicBezTo>
                  <a:pt x="10120" y="21458"/>
                  <a:pt x="11481" y="21458"/>
                  <a:pt x="12585" y="20888"/>
                </a:cubicBezTo>
                <a:lnTo>
                  <a:pt x="19816" y="17155"/>
                </a:lnTo>
                <a:cubicBezTo>
                  <a:pt x="20920" y="16584"/>
                  <a:pt x="21600" y="15530"/>
                  <a:pt x="21599" y="14389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00" tIns="45700" rIns="45700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" name="Google Shape;166;p10"/>
          <p:cNvGrpSpPr/>
          <p:nvPr/>
        </p:nvGrpSpPr>
        <p:grpSpPr>
          <a:xfrm>
            <a:off x="6320991" y="-7"/>
            <a:ext cx="3630819" cy="5143499"/>
            <a:chOff x="6320991" y="-7"/>
            <a:chExt cx="3630819" cy="5143499"/>
          </a:xfrm>
        </p:grpSpPr>
        <p:sp>
          <p:nvSpPr>
            <p:cNvPr id="167" name="Google Shape;167;p10"/>
            <p:cNvSpPr/>
            <p:nvPr/>
          </p:nvSpPr>
          <p:spPr>
            <a:xfrm>
              <a:off x="6320991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7806636" y="4115782"/>
              <a:ext cx="1403568" cy="1027710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/>
            <p:nvPr/>
          </p:nvSpPr>
          <p:spPr>
            <a:xfrm>
              <a:off x="8548210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 rot="10800000">
              <a:off x="7806422" y="30"/>
              <a:ext cx="1404540" cy="515400"/>
            </a:xfrm>
            <a:custGeom>
              <a:avLst/>
              <a:gdLst/>
              <a:ahLst/>
              <a:cxnLst/>
              <a:rect l="l" t="t" r="r" b="b"/>
              <a:pathLst>
                <a:path w="21600" h="21175" extrusionOk="0">
                  <a:moveTo>
                    <a:pt x="21600" y="21175"/>
                  </a:moveTo>
                  <a:lnTo>
                    <a:pt x="21600" y="20652"/>
                  </a:lnTo>
                  <a:cubicBezTo>
                    <a:pt x="21600" y="17251"/>
                    <a:pt x="20920" y="14109"/>
                    <a:pt x="19815" y="12409"/>
                  </a:cubicBezTo>
                  <a:lnTo>
                    <a:pt x="12585" y="1274"/>
                  </a:lnTo>
                  <a:cubicBezTo>
                    <a:pt x="11480" y="-425"/>
                    <a:pt x="10120" y="-425"/>
                    <a:pt x="9015" y="1274"/>
                  </a:cubicBezTo>
                  <a:lnTo>
                    <a:pt x="1785" y="12409"/>
                  </a:lnTo>
                  <a:cubicBezTo>
                    <a:pt x="680" y="14108"/>
                    <a:pt x="0" y="17251"/>
                    <a:pt x="0" y="20652"/>
                  </a:cubicBezTo>
                  <a:lnTo>
                    <a:pt x="0" y="2117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/>
            <p:nvPr/>
          </p:nvSpPr>
          <p:spPr>
            <a:xfrm>
              <a:off x="7806643" y="1543679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7065077" y="260974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8745616" y="1335143"/>
              <a:ext cx="835681" cy="922460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7133773" y="3941724"/>
              <a:ext cx="507445" cy="560158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/>
            <p:nvPr/>
          </p:nvSpPr>
          <p:spPr>
            <a:xfrm rot="10800000">
              <a:off x="7406482" y="-7"/>
              <a:ext cx="720792" cy="527782"/>
            </a:xfrm>
            <a:custGeom>
              <a:avLst/>
              <a:gdLst/>
              <a:ahLst/>
              <a:cxnLst/>
              <a:rect l="l" t="t" r="r" b="b"/>
              <a:pathLst>
                <a:path w="21600" h="21385" extrusionOk="0">
                  <a:moveTo>
                    <a:pt x="21600" y="21385"/>
                  </a:moveTo>
                  <a:lnTo>
                    <a:pt x="21600" y="10472"/>
                  </a:lnTo>
                  <a:cubicBezTo>
                    <a:pt x="21600" y="8748"/>
                    <a:pt x="20920" y="7155"/>
                    <a:pt x="19816" y="6292"/>
                  </a:cubicBezTo>
                  <a:lnTo>
                    <a:pt x="12585" y="647"/>
                  </a:lnTo>
                  <a:cubicBezTo>
                    <a:pt x="11480" y="-215"/>
                    <a:pt x="10120" y="-215"/>
                    <a:pt x="9015" y="647"/>
                  </a:cubicBezTo>
                  <a:lnTo>
                    <a:pt x="1785" y="6292"/>
                  </a:lnTo>
                  <a:cubicBezTo>
                    <a:pt x="680" y="7154"/>
                    <a:pt x="0" y="8748"/>
                    <a:pt x="0" y="10472"/>
                  </a:cubicBezTo>
                  <a:lnTo>
                    <a:pt x="0" y="21385"/>
                  </a:ln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7331887" y="2181982"/>
              <a:ext cx="962029" cy="106196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accent2">
                <a:alpha val="14901"/>
              </a:schemeClr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8548210" y="2833077"/>
              <a:ext cx="1403600" cy="1549387"/>
            </a:xfrm>
            <a:custGeom>
              <a:avLst/>
              <a:gdLst/>
              <a:ahLst/>
              <a:cxnLst/>
              <a:rect l="l" t="t" r="r" b="b"/>
              <a:pathLst>
                <a:path w="21598" h="21315" extrusionOk="0">
                  <a:moveTo>
                    <a:pt x="21599" y="14389"/>
                  </a:moveTo>
                  <a:lnTo>
                    <a:pt x="21599" y="6924"/>
                  </a:lnTo>
                  <a:cubicBezTo>
                    <a:pt x="21599" y="5784"/>
                    <a:pt x="20918" y="4730"/>
                    <a:pt x="19814" y="4161"/>
                  </a:cubicBezTo>
                  <a:lnTo>
                    <a:pt x="12583" y="428"/>
                  </a:lnTo>
                  <a:cubicBezTo>
                    <a:pt x="11478" y="-142"/>
                    <a:pt x="10118" y="-142"/>
                    <a:pt x="9013" y="428"/>
                  </a:cubicBezTo>
                  <a:lnTo>
                    <a:pt x="1783" y="4161"/>
                  </a:lnTo>
                  <a:cubicBezTo>
                    <a:pt x="679" y="4731"/>
                    <a:pt x="0" y="5784"/>
                    <a:pt x="0" y="6924"/>
                  </a:cubicBezTo>
                  <a:lnTo>
                    <a:pt x="0" y="14392"/>
                  </a:lnTo>
                  <a:cubicBezTo>
                    <a:pt x="1" y="15532"/>
                    <a:pt x="681" y="16585"/>
                    <a:pt x="1785" y="17155"/>
                  </a:cubicBezTo>
                  <a:lnTo>
                    <a:pt x="9016" y="20888"/>
                  </a:lnTo>
                  <a:cubicBezTo>
                    <a:pt x="10120" y="21458"/>
                    <a:pt x="11481" y="21458"/>
                    <a:pt x="12585" y="20888"/>
                  </a:cubicBezTo>
                  <a:lnTo>
                    <a:pt x="19816" y="17155"/>
                  </a:lnTo>
                  <a:cubicBezTo>
                    <a:pt x="20920" y="16584"/>
                    <a:pt x="21600" y="15530"/>
                    <a:pt x="21599" y="143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45700" tIns="45700" rIns="45700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" name="Google Shape;178;p10"/>
          <p:cNvSpPr txBox="1">
            <a:spLocks noGrp="1"/>
          </p:cNvSpPr>
          <p:nvPr>
            <p:ph type="title"/>
          </p:nvPr>
        </p:nvSpPr>
        <p:spPr>
          <a:xfrm>
            <a:off x="816540" y="865142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0" descr="Logo&#10;&#10;Description automatically generated with medium confidenc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34070" y="4462161"/>
            <a:ext cx="548700" cy="484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  <a:defRPr sz="3200" b="1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⬢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tamaran Thin"/>
              <a:buChar char="⬡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●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tamaran Thin"/>
              <a:buChar char="○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400"/>
              <a:buFont typeface="Catamaran Thin"/>
              <a:buChar char="■"/>
              <a:defRPr sz="2400" b="0" i="0" u="none" strike="noStrike" cap="none">
                <a:solidFill>
                  <a:schemeClr val="dk1"/>
                </a:solidFill>
                <a:latin typeface="Catamaran Thin"/>
                <a:ea typeface="Catamaran Thin"/>
                <a:cs typeface="Catamaran Thin"/>
                <a:sym typeface="Catamaran Thi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9001" y="-290734"/>
            <a:ext cx="4044927" cy="4465423"/>
          </a:xfrm>
          <a:custGeom>
            <a:avLst/>
            <a:gdLst/>
            <a:ahLst/>
            <a:cxnLst/>
            <a:rect l="l" t="t" r="r" b="b"/>
            <a:pathLst>
              <a:path w="21598" h="21456" extrusionOk="0">
                <a:moveTo>
                  <a:pt x="10800" y="0"/>
                </a:moveTo>
                <a:cubicBezTo>
                  <a:pt x="10183" y="0"/>
                  <a:pt x="9567" y="144"/>
                  <a:pt x="9014" y="430"/>
                </a:cubicBezTo>
                <a:lnTo>
                  <a:pt x="1782" y="4189"/>
                </a:lnTo>
                <a:cubicBezTo>
                  <a:pt x="678" y="4763"/>
                  <a:pt x="0" y="5821"/>
                  <a:pt x="0" y="6968"/>
                </a:cubicBezTo>
                <a:lnTo>
                  <a:pt x="0" y="14485"/>
                </a:lnTo>
                <a:cubicBezTo>
                  <a:pt x="1" y="15633"/>
                  <a:pt x="681" y="16694"/>
                  <a:pt x="1786" y="17268"/>
                </a:cubicBezTo>
                <a:lnTo>
                  <a:pt x="9018" y="21026"/>
                </a:lnTo>
                <a:cubicBezTo>
                  <a:pt x="10122" y="21600"/>
                  <a:pt x="11480" y="21600"/>
                  <a:pt x="12585" y="21026"/>
                </a:cubicBezTo>
                <a:lnTo>
                  <a:pt x="19817" y="17268"/>
                </a:lnTo>
                <a:cubicBezTo>
                  <a:pt x="20922" y="16693"/>
                  <a:pt x="21600" y="15633"/>
                  <a:pt x="21599" y="14485"/>
                </a:cubicBezTo>
                <a:lnTo>
                  <a:pt x="21599" y="6968"/>
                </a:lnTo>
                <a:cubicBezTo>
                  <a:pt x="21599" y="5820"/>
                  <a:pt x="20922" y="4762"/>
                  <a:pt x="19817" y="4189"/>
                </a:cubicBezTo>
                <a:lnTo>
                  <a:pt x="12585" y="430"/>
                </a:lnTo>
                <a:cubicBezTo>
                  <a:pt x="12033" y="144"/>
                  <a:pt x="11416" y="0"/>
                  <a:pt x="10800" y="0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3" name="Google Shape;203;p12"/>
          <p:cNvSpPr txBox="1">
            <a:spLocks noGrp="1"/>
          </p:cNvSpPr>
          <p:nvPr>
            <p:ph type="ctrTitle"/>
          </p:nvPr>
        </p:nvSpPr>
        <p:spPr>
          <a:xfrm>
            <a:off x="194875" y="1115250"/>
            <a:ext cx="49215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Drug Sensitivity Prediction Using Multi-Modal Data (GDSC Dataset)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12" descr="Text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6536" y="406799"/>
            <a:ext cx="1596912" cy="523643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12"/>
          <p:cNvSpPr txBox="1"/>
          <p:nvPr/>
        </p:nvSpPr>
        <p:spPr>
          <a:xfrm>
            <a:off x="194875" y="3007925"/>
            <a:ext cx="4335600" cy="18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Course: CS581/481A Multi-modal ML in Biomedicine</a:t>
            </a:r>
            <a:endParaRPr sz="1800"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 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Balaji GV, 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Bharath Kumar, 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Karthik Maganahalli Prakash</a:t>
            </a:r>
            <a:endParaRPr b="1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1"/>
          <p:cNvSpPr txBox="1">
            <a:spLocks noGrp="1"/>
          </p:cNvSpPr>
          <p:nvPr>
            <p:ph type="title"/>
          </p:nvPr>
        </p:nvSpPr>
        <p:spPr>
          <a:xfrm>
            <a:off x="779100" y="727882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Visualizations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268" name="Google Shape;268;p21" title="correlation 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2025" y="1124175"/>
            <a:ext cx="4451200" cy="3946625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21"/>
          <p:cNvSpPr txBox="1"/>
          <p:nvPr/>
        </p:nvSpPr>
        <p:spPr>
          <a:xfrm>
            <a:off x="218100" y="1599400"/>
            <a:ext cx="1744800" cy="5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Heatmap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2"/>
          <p:cNvSpPr txBox="1">
            <a:spLocks noGrp="1"/>
          </p:cNvSpPr>
          <p:nvPr>
            <p:ph type="title"/>
          </p:nvPr>
        </p:nvSpPr>
        <p:spPr>
          <a:xfrm>
            <a:off x="779100" y="727882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Visualizations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76" name="Google Shape;276;p22"/>
          <p:cNvSpPr txBox="1"/>
          <p:nvPr/>
        </p:nvSpPr>
        <p:spPr>
          <a:xfrm>
            <a:off x="218100" y="1599400"/>
            <a:ext cx="1744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 Importance Plot (XGBoost)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7" name="Google Shape;277;p22" title="XGBoo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3798" y="1124175"/>
            <a:ext cx="4861125" cy="3883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>
            <a:spLocks noGrp="1"/>
          </p:cNvSpPr>
          <p:nvPr>
            <p:ph type="title"/>
          </p:nvPr>
        </p:nvSpPr>
        <p:spPr>
          <a:xfrm>
            <a:off x="779100" y="727882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Visualizations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3" name="Google Shape;283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84" name="Google Shape;284;p23"/>
          <p:cNvSpPr txBox="1"/>
          <p:nvPr/>
        </p:nvSpPr>
        <p:spPr>
          <a:xfrm>
            <a:off x="218100" y="1599400"/>
            <a:ext cx="1744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SHAP Summary Bar 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5" name="Google Shape;285;p23" title="shap ba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150" y="1294757"/>
            <a:ext cx="3965498" cy="37145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4"/>
          <p:cNvSpPr txBox="1">
            <a:spLocks noGrp="1"/>
          </p:cNvSpPr>
          <p:nvPr>
            <p:ph type="title"/>
          </p:nvPr>
        </p:nvSpPr>
        <p:spPr>
          <a:xfrm>
            <a:off x="779100" y="727882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Visualizations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92" name="Google Shape;292;p24"/>
          <p:cNvSpPr txBox="1"/>
          <p:nvPr/>
        </p:nvSpPr>
        <p:spPr>
          <a:xfrm>
            <a:off x="218100" y="1599400"/>
            <a:ext cx="1744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Beeswarm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3" name="Google Shape;293;p24" title="beeswar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13000" y="1172275"/>
            <a:ext cx="3571575" cy="38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"/>
          <p:cNvSpPr txBox="1">
            <a:spLocks noGrp="1"/>
          </p:cNvSpPr>
          <p:nvPr>
            <p:ph type="title"/>
          </p:nvPr>
        </p:nvSpPr>
        <p:spPr>
          <a:xfrm>
            <a:off x="779100" y="727882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Visualizations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9" name="Google Shape;299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300" name="Google Shape;300;p25"/>
          <p:cNvSpPr txBox="1"/>
          <p:nvPr/>
        </p:nvSpPr>
        <p:spPr>
          <a:xfrm>
            <a:off x="218100" y="1599400"/>
            <a:ext cx="1744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AUC vs LN_IC50 colored by Z-Score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25" title="newplot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2775" y="1381300"/>
            <a:ext cx="5438799" cy="362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6"/>
          <p:cNvSpPr txBox="1">
            <a:spLocks noGrp="1"/>
          </p:cNvSpPr>
          <p:nvPr>
            <p:ph type="title"/>
          </p:nvPr>
        </p:nvSpPr>
        <p:spPr>
          <a:xfrm>
            <a:off x="779100" y="727882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Visualizations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sp>
        <p:nvSpPr>
          <p:cNvPr id="308" name="Google Shape;308;p26"/>
          <p:cNvSpPr txBox="1"/>
          <p:nvPr/>
        </p:nvSpPr>
        <p:spPr>
          <a:xfrm>
            <a:off x="218100" y="1599400"/>
            <a:ext cx="1744800" cy="5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Donut Chart of Top Tissue Types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9" name="Google Shape;309;p26" title="newplot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8375" y="1459925"/>
            <a:ext cx="6206724" cy="335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 txBox="1">
            <a:spLocks noGrp="1"/>
          </p:cNvSpPr>
          <p:nvPr>
            <p:ph type="title"/>
          </p:nvPr>
        </p:nvSpPr>
        <p:spPr>
          <a:xfrm>
            <a:off x="779100" y="882382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5" name="Google Shape;315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sp>
        <p:nvSpPr>
          <p:cNvPr id="316" name="Google Shape;316;p2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Performance of Final Model (after tuning):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R² Score: 0.8543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RMSE: 1.0541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MAE: 0.7832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Key Features Identified: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TARGET, Gene Expression, CNA, DRUG_NAME, Tissue Descriptor 1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8"/>
          <p:cNvSpPr txBox="1">
            <a:spLocks noGrp="1"/>
          </p:cNvSpPr>
          <p:nvPr>
            <p:ph type="title"/>
          </p:nvPr>
        </p:nvSpPr>
        <p:spPr>
          <a:xfrm>
            <a:off x="779100" y="882375"/>
            <a:ext cx="7701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Limitations &amp; Future 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sp>
        <p:nvSpPr>
          <p:cNvPr id="323" name="Google Shape;323;p28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Many drugs lacked full TARGET annotation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Only regression on LN_IC50 was performed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800"/>
              </a:spcBef>
              <a:spcAft>
                <a:spcPts val="0"/>
              </a:spcAft>
              <a:buSzPts val="12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Future Enhancements: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29210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Times New Roman"/>
              <a:buChar char="⬡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Incorporate more data modalities (e.g., proteomics)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29210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Times New Roman"/>
              <a:buChar char="⬡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Try LightGBM, ensemble stacking, AutoML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292100" algn="l" rtl="0"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Times New Roman"/>
              <a:buChar char="⬡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Build drug sensitivity classification labels (responder vs. non-responder)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9"/>
          <p:cNvSpPr txBox="1">
            <a:spLocks noGrp="1"/>
          </p:cNvSpPr>
          <p:nvPr>
            <p:ph type="title"/>
          </p:nvPr>
        </p:nvSpPr>
        <p:spPr>
          <a:xfrm>
            <a:off x="779100" y="882375"/>
            <a:ext cx="77016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Concluding Remarks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9" name="Google Shape;329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30" name="Google Shape;330;p2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Built an interpretable ML pipeline for drug response prediction using GDSC.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Demonstrated strong predictive performance (R² &gt; 0.85).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Identified biologically relevant predictors.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Model can support precision oncology research and future clinical tools.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0"/>
          <p:cNvSpPr txBox="1">
            <a:spLocks noGrp="1"/>
          </p:cNvSpPr>
          <p:nvPr>
            <p:ph type="ctrTitle" idx="4294967295"/>
          </p:nvPr>
        </p:nvSpPr>
        <p:spPr>
          <a:xfrm>
            <a:off x="3381175" y="1054175"/>
            <a:ext cx="44223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tamaran"/>
              <a:buNone/>
            </a:pPr>
            <a:r>
              <a:rPr lang="en" sz="5400" b="1" i="0" u="none" strike="noStrike" cap="none">
                <a:solidFill>
                  <a:schemeClr val="lt1"/>
                </a:solidFill>
                <a:latin typeface="Catamaran"/>
                <a:ea typeface="Catamaran"/>
                <a:cs typeface="Catamaran"/>
                <a:sym typeface="Catamaran"/>
              </a:rPr>
              <a:t>THANK YOU!</a:t>
            </a:r>
            <a:endParaRPr sz="5400" b="1" i="0" u="none" strike="noStrike" cap="none">
              <a:solidFill>
                <a:schemeClr val="lt1"/>
              </a:solidFill>
              <a:latin typeface="Catamaran"/>
              <a:ea typeface="Catamaran"/>
              <a:cs typeface="Catamaran"/>
              <a:sym typeface="Catamaran"/>
            </a:endParaRPr>
          </a:p>
        </p:txBody>
      </p:sp>
      <p:sp>
        <p:nvSpPr>
          <p:cNvPr id="336" name="Google Shape;336;p30"/>
          <p:cNvSpPr txBox="1">
            <a:spLocks noGrp="1"/>
          </p:cNvSpPr>
          <p:nvPr>
            <p:ph type="subTitle" idx="4294967295"/>
          </p:nvPr>
        </p:nvSpPr>
        <p:spPr>
          <a:xfrm>
            <a:off x="3381175" y="2253798"/>
            <a:ext cx="4422300" cy="16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Catamaran Thin"/>
              <a:buNone/>
            </a:pPr>
            <a:r>
              <a:rPr lang="en" sz="2400" b="1" i="0" u="none" strike="noStrike" cap="none">
                <a:solidFill>
                  <a:schemeClr val="lt1"/>
                </a:solidFill>
                <a:latin typeface="Catamaran Thin"/>
                <a:ea typeface="Catamaran Thin"/>
                <a:cs typeface="Catamaran Thin"/>
                <a:sym typeface="Catamaran Thin"/>
              </a:rPr>
              <a:t>Any questions?</a:t>
            </a:r>
            <a:endParaRPr sz="2400" b="1" i="0" u="none" strike="noStrike" cap="none">
              <a:solidFill>
                <a:schemeClr val="lt1"/>
              </a:solidFill>
              <a:latin typeface="Catamaran Thin"/>
              <a:ea typeface="Catamaran Thin"/>
              <a:cs typeface="Catamaran Thin"/>
              <a:sym typeface="Catamaran Thin"/>
            </a:endParaRPr>
          </a:p>
        </p:txBody>
      </p:sp>
      <p:sp>
        <p:nvSpPr>
          <p:cNvPr id="337" name="Google Shape;337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19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3"/>
          <p:cNvSpPr txBox="1">
            <a:spLocks noGrp="1"/>
          </p:cNvSpPr>
          <p:nvPr>
            <p:ph type="title"/>
          </p:nvPr>
        </p:nvSpPr>
        <p:spPr>
          <a:xfrm>
            <a:off x="779100" y="83600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3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Objective: Predict drug response (LN_IC50) using multi-modal data (genomic + transcriptomic) across cancer cell lines.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Relevance: Tailors personalized cancer treatment by understanding which drugs are most effective for each cancer subtype.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>
            <a:spLocks noGrp="1"/>
          </p:cNvSpPr>
          <p:nvPr>
            <p:ph type="title"/>
          </p:nvPr>
        </p:nvSpPr>
        <p:spPr>
          <a:xfrm>
            <a:off x="779100" y="869130"/>
            <a:ext cx="60105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Significance of the Problem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19" name="Google Shape;219;p14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Drug response in cancer varies significantly between patients.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Leveraging large-scale datasets with genomics/transcriptomics can improve therapeutic decision-making.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Enables identification of biomarkers and drug repurposing opportunities.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5"/>
          <p:cNvSpPr txBox="1">
            <a:spLocks noGrp="1"/>
          </p:cNvSpPr>
          <p:nvPr>
            <p:ph type="title"/>
          </p:nvPr>
        </p:nvSpPr>
        <p:spPr>
          <a:xfrm>
            <a:off x="779100" y="882382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Dataset Description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226" name="Google Shape;226;p15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Dataset: GDSC (Genomics of Drug Sensitivity in Cancer)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⬢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Sample Size: ~240,000 rows, 19 key features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⬡"/>
            </a:pPr>
            <a:r>
              <a:rPr lang="en" sz="2000" dirty="0">
                <a:latin typeface="Times New Roman"/>
                <a:ea typeface="Times New Roman"/>
                <a:cs typeface="Times New Roman"/>
                <a:sym typeface="Times New Roman"/>
              </a:rPr>
              <a:t>Key Modalities: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Char char="⬡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Genomics: CNA, Methylation, Mutations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Char char="⬡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Transcriptomics: Gene Expression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Char char="⬡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Drug Sensitivity: LN_IC50, AUC, Z_SCORE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04800" algn="l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Times New Roman"/>
              <a:buChar char="⬡"/>
            </a:pP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Metadata: Tissue, MSI status, Cancer type, Target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"/>
          <p:cNvSpPr txBox="1">
            <a:spLocks noGrp="1"/>
          </p:cNvSpPr>
          <p:nvPr>
            <p:ph type="title"/>
          </p:nvPr>
        </p:nvSpPr>
        <p:spPr>
          <a:xfrm>
            <a:off x="779100" y="882382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Experimental Plan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233" name="Google Shape;233;p16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Data Preprocessing &amp; Imputation: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Per-drug mode-based imputation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KNN &amp; Random Forest-based methods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Feature Encoding: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One-hot encoding for low-cardinality fields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Target encoding for high-cardinality features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Label encoding for IDs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7"/>
          <p:cNvSpPr txBox="1">
            <a:spLocks noGrp="1"/>
          </p:cNvSpPr>
          <p:nvPr>
            <p:ph type="title"/>
          </p:nvPr>
        </p:nvSpPr>
        <p:spPr>
          <a:xfrm>
            <a:off x="779100" y="882382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Experimental Plan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240" name="Google Shape;240;p17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Model Training: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Base Model: XGBoost Regressor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04800" algn="l" rtl="0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Hyperparameter Tuning: RandomizedSearchCV (20 combinations)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Model Evaluation: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RMSE, R², MAE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Feature Importance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17500" algn="l" rtl="0">
              <a:spcBef>
                <a:spcPts val="800"/>
              </a:spcBef>
              <a:spcAft>
                <a:spcPts val="0"/>
              </a:spcAft>
              <a:buSzPts val="1400"/>
              <a:buFont typeface="Times New Roman"/>
              <a:buChar char="⬡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SHAP Explanation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>
            <a:spLocks noGrp="1"/>
          </p:cNvSpPr>
          <p:nvPr>
            <p:ph type="title"/>
          </p:nvPr>
        </p:nvSpPr>
        <p:spPr>
          <a:xfrm>
            <a:off x="779100" y="882382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Algorithms Used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47" name="Google Shape;247;p18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XGBoost Regressor: for high-accuracy regression on tabular data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RandomizedSearchCV: to tune XGBoost hyperparameters efficiently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KNN Imputer &amp; RandomForestRegressor: for feature imputation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SHAP (SHapley Additive exPlanations): for model interpretability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9"/>
          <p:cNvSpPr txBox="1">
            <a:spLocks noGrp="1"/>
          </p:cNvSpPr>
          <p:nvPr>
            <p:ph type="title"/>
          </p:nvPr>
        </p:nvSpPr>
        <p:spPr>
          <a:xfrm>
            <a:off x="779100" y="882382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Justification for Model Choices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54" name="Google Shape;254;p19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CNNs &amp; RNNs were not applicable due to lack of image/sequence data.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Classification models (like SVM/RandomForest Classifier) not suitable since target is continuous.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Focused on regression-based models for numerical LN_IC50 prediction.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0"/>
          <p:cNvSpPr txBox="1">
            <a:spLocks noGrp="1"/>
          </p:cNvSpPr>
          <p:nvPr>
            <p:ph type="title"/>
          </p:nvPr>
        </p:nvSpPr>
        <p:spPr>
          <a:xfrm>
            <a:off x="779100" y="882382"/>
            <a:ext cx="6677100" cy="39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Implementation Details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61" name="Google Shape;261;p20"/>
          <p:cNvSpPr txBox="1">
            <a:spLocks noGrp="1"/>
          </p:cNvSpPr>
          <p:nvPr>
            <p:ph type="body" idx="1"/>
          </p:nvPr>
        </p:nvSpPr>
        <p:spPr>
          <a:xfrm>
            <a:off x="779100" y="1503550"/>
            <a:ext cx="6010500" cy="28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Language: Python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Libraries: pandas, numpy, sklearn, xgboost, shap, matplotlib, seaborn, plotly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⬢"/>
            </a:pPr>
            <a:r>
              <a:rPr lang="en" sz="2000">
                <a:latin typeface="Times New Roman"/>
                <a:ea typeface="Times New Roman"/>
                <a:cs typeface="Times New Roman"/>
                <a:sym typeface="Times New Roman"/>
              </a:rPr>
              <a:t>Environment: Jupyter Notebook (Anaconda)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6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uphin template">
  <a:themeElements>
    <a:clrScheme name="Custom 15">
      <a:dk1>
        <a:srgbClr val="210635"/>
      </a:dk1>
      <a:lt1>
        <a:srgbClr val="FFFFFF"/>
      </a:lt1>
      <a:dk2>
        <a:srgbClr val="89828F"/>
      </a:dk2>
      <a:lt2>
        <a:srgbClr val="F4F3F8"/>
      </a:lt2>
      <a:accent1>
        <a:srgbClr val="005943"/>
      </a:accent1>
      <a:accent2>
        <a:srgbClr val="6CC249"/>
      </a:accent2>
      <a:accent3>
        <a:srgbClr val="F07249"/>
      </a:accent3>
      <a:accent4>
        <a:srgbClr val="FFB200"/>
      </a:accent4>
      <a:accent5>
        <a:srgbClr val="509F49"/>
      </a:accent5>
      <a:accent6>
        <a:srgbClr val="3691E0"/>
      </a:accent6>
      <a:hlink>
        <a:srgbClr val="6A5DC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522</Words>
  <Application>Microsoft Office PowerPoint</Application>
  <PresentationFormat>On-screen Show (16:9)</PresentationFormat>
  <Paragraphs>113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Calibri</vt:lpstr>
      <vt:lpstr>Times New Roman</vt:lpstr>
      <vt:lpstr>Catamaran</vt:lpstr>
      <vt:lpstr>Catamaran Thin</vt:lpstr>
      <vt:lpstr>Arial</vt:lpstr>
      <vt:lpstr>Dauphin template</vt:lpstr>
      <vt:lpstr>Drug Sensitivity Prediction Using Multi-Modal Data (GDSC Dataset)</vt:lpstr>
      <vt:lpstr>Problem Statement</vt:lpstr>
      <vt:lpstr>Significance of the Problem</vt:lpstr>
      <vt:lpstr>Dataset Description</vt:lpstr>
      <vt:lpstr>Experimental Plan</vt:lpstr>
      <vt:lpstr>Experimental Plan</vt:lpstr>
      <vt:lpstr>Algorithms Used</vt:lpstr>
      <vt:lpstr>Justification for Model Choices</vt:lpstr>
      <vt:lpstr>Implementation Details</vt:lpstr>
      <vt:lpstr>Visualizations</vt:lpstr>
      <vt:lpstr>Visualizations</vt:lpstr>
      <vt:lpstr>Visualizations</vt:lpstr>
      <vt:lpstr>Visualizations</vt:lpstr>
      <vt:lpstr>Visualizations</vt:lpstr>
      <vt:lpstr>Visualizations</vt:lpstr>
      <vt:lpstr>Results</vt:lpstr>
      <vt:lpstr>Limitations &amp; Future Work</vt:lpstr>
      <vt:lpstr>Concluding Remarks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Drug Sensitivity Prediction Using Multi-Modal Data (GDSC Dataset)</dc:title>
  <cp:lastModifiedBy>Karthik M P</cp:lastModifiedBy>
  <cp:revision>1</cp:revision>
  <dcterms:modified xsi:type="dcterms:W3CDTF">2025-04-22T17:33:47Z</dcterms:modified>
</cp:coreProperties>
</file>