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  <p:sldMasterId id="2147483666" r:id="rId3"/>
    <p:sldMasterId id="2147483668" r:id="rId4"/>
    <p:sldMasterId id="2147483670" r:id="rId5"/>
    <p:sldMasterId id="2147483702" r:id="rId6"/>
  </p:sldMasterIdLst>
  <p:notesMasterIdLst>
    <p:notesMasterId r:id="rId32"/>
  </p:notesMasterIdLst>
  <p:sldIdLst>
    <p:sldId id="256" r:id="rId7"/>
    <p:sldId id="257" r:id="rId8"/>
    <p:sldId id="258" r:id="rId9"/>
    <p:sldId id="259" r:id="rId10"/>
    <p:sldId id="273" r:id="rId11"/>
    <p:sldId id="274" r:id="rId12"/>
    <p:sldId id="275" r:id="rId13"/>
    <p:sldId id="276" r:id="rId14"/>
    <p:sldId id="260" r:id="rId15"/>
    <p:sldId id="261" r:id="rId16"/>
    <p:sldId id="277" r:id="rId17"/>
    <p:sldId id="281" r:id="rId18"/>
    <p:sldId id="279" r:id="rId19"/>
    <p:sldId id="280" r:id="rId20"/>
    <p:sldId id="278" r:id="rId21"/>
    <p:sldId id="262" r:id="rId22"/>
    <p:sldId id="263" r:id="rId23"/>
    <p:sldId id="264" r:id="rId24"/>
    <p:sldId id="265" r:id="rId25"/>
    <p:sldId id="269" r:id="rId26"/>
    <p:sldId id="270" r:id="rId27"/>
    <p:sldId id="271" r:id="rId28"/>
    <p:sldId id="272" r:id="rId29"/>
    <p:sldId id="266" r:id="rId30"/>
    <p:sldId id="268" r:id="rId3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30" autoAdjust="0"/>
    <p:restoredTop sz="86400" autoAdjust="0"/>
  </p:normalViewPr>
  <p:slideViewPr>
    <p:cSldViewPr snapToGrid="0">
      <p:cViewPr varScale="1">
        <p:scale>
          <a:sx n="78" d="100"/>
          <a:sy n="78" d="100"/>
        </p:scale>
        <p:origin x="1086" y="132"/>
      </p:cViewPr>
      <p:guideLst/>
    </p:cSldViewPr>
  </p:slideViewPr>
  <p:outlineViewPr>
    <p:cViewPr>
      <p:scale>
        <a:sx n="33" d="100"/>
        <a:sy n="33" d="100"/>
      </p:scale>
      <p:origin x="0" y="-179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F8683-B802-40C7-A1DF-7E220472787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FA4397-5236-4D60-92E9-D86B39D7D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21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13160" y="732960"/>
            <a:ext cx="4799520" cy="84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9;p2"/>
          <p:cNvGrpSpPr/>
          <p:nvPr/>
        </p:nvGrpSpPr>
        <p:grpSpPr>
          <a:xfrm>
            <a:off x="-272160" y="2128680"/>
            <a:ext cx="3744720" cy="3771000"/>
            <a:chOff x="-272160" y="2128680"/>
            <a:chExt cx="3744720" cy="3771000"/>
          </a:xfrm>
        </p:grpSpPr>
        <p:grpSp>
          <p:nvGrpSpPr>
            <p:cNvPr id="20" name="Google Shape;10;p2"/>
            <p:cNvGrpSpPr/>
            <p:nvPr/>
          </p:nvGrpSpPr>
          <p:grpSpPr>
            <a:xfrm>
              <a:off x="-272160" y="2128680"/>
              <a:ext cx="555120" cy="1666080"/>
              <a:chOff x="-272160" y="2128680"/>
              <a:chExt cx="555120" cy="1666080"/>
            </a:xfrm>
          </p:grpSpPr>
          <p:sp>
            <p:nvSpPr>
              <p:cNvPr id="2" name="Google Shape;11;p2"/>
              <p:cNvSpPr/>
              <p:nvPr/>
            </p:nvSpPr>
            <p:spPr>
              <a:xfrm>
                <a:off x="-272160" y="2128680"/>
                <a:ext cx="555120" cy="555120"/>
              </a:xfrm>
              <a:prstGeom prst="ellipse">
                <a:avLst/>
              </a:prstGeom>
              <a:noFill/>
              <a:ln w="38100">
                <a:solidFill>
                  <a:srgbClr val="99D5F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" name="Google Shape;12;p2"/>
              <p:cNvSpPr/>
              <p:nvPr/>
            </p:nvSpPr>
            <p:spPr>
              <a:xfrm>
                <a:off x="-272160" y="2684160"/>
                <a:ext cx="555120" cy="555120"/>
              </a:xfrm>
              <a:prstGeom prst="ellipse">
                <a:avLst/>
              </a:prstGeom>
              <a:noFill/>
              <a:ln w="38100">
                <a:solidFill>
                  <a:srgbClr val="99D5F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" name="Google Shape;13;p2"/>
              <p:cNvSpPr/>
              <p:nvPr/>
            </p:nvSpPr>
            <p:spPr>
              <a:xfrm>
                <a:off x="-272160" y="3239640"/>
                <a:ext cx="555120" cy="555120"/>
              </a:xfrm>
              <a:prstGeom prst="ellipse">
                <a:avLst/>
              </a:prstGeom>
              <a:noFill/>
              <a:ln w="38100">
                <a:solidFill>
                  <a:srgbClr val="99D5F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" name="Google Shape;14;p2"/>
            <p:cNvGrpSpPr/>
            <p:nvPr/>
          </p:nvGrpSpPr>
          <p:grpSpPr>
            <a:xfrm>
              <a:off x="2202480" y="4629600"/>
              <a:ext cx="1270080" cy="1270080"/>
              <a:chOff x="2202480" y="4629600"/>
              <a:chExt cx="1270080" cy="1270080"/>
            </a:xfrm>
          </p:grpSpPr>
          <p:sp>
            <p:nvSpPr>
              <p:cNvPr id="6" name="Google Shape;15;p2"/>
              <p:cNvSpPr/>
              <p:nvPr/>
            </p:nvSpPr>
            <p:spPr>
              <a:xfrm>
                <a:off x="2202480" y="4629600"/>
                <a:ext cx="1270080" cy="1270080"/>
              </a:xfrm>
              <a:prstGeom prst="ellipse">
                <a:avLst/>
              </a:prstGeom>
              <a:noFill/>
              <a:ln w="9525">
                <a:solidFill>
                  <a:srgbClr val="1C365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" name="Google Shape;16;p2"/>
              <p:cNvSpPr/>
              <p:nvPr/>
            </p:nvSpPr>
            <p:spPr>
              <a:xfrm>
                <a:off x="2517480" y="4944600"/>
                <a:ext cx="640080" cy="640080"/>
              </a:xfrm>
              <a:prstGeom prst="ellipse">
                <a:avLst/>
              </a:prstGeom>
              <a:noFill/>
              <a:ln w="9525">
                <a:solidFill>
                  <a:srgbClr val="1C365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8" name="Google Shape;17;p2"/>
          <p:cNvGrpSpPr/>
          <p:nvPr/>
        </p:nvGrpSpPr>
        <p:grpSpPr>
          <a:xfrm>
            <a:off x="-700560" y="-639000"/>
            <a:ext cx="10639080" cy="4904280"/>
            <a:chOff x="-700560" y="-639000"/>
            <a:chExt cx="10639080" cy="4904280"/>
          </a:xfrm>
        </p:grpSpPr>
        <p:grpSp>
          <p:nvGrpSpPr>
            <p:cNvPr id="9" name="Google Shape;18;p2"/>
            <p:cNvGrpSpPr/>
            <p:nvPr/>
          </p:nvGrpSpPr>
          <p:grpSpPr>
            <a:xfrm>
              <a:off x="3492360" y="444240"/>
              <a:ext cx="884520" cy="138240"/>
              <a:chOff x="3492360" y="444240"/>
              <a:chExt cx="884520" cy="138240"/>
            </a:xfrm>
          </p:grpSpPr>
          <p:sp>
            <p:nvSpPr>
              <p:cNvPr id="10" name="Google Shape;19;p2"/>
              <p:cNvSpPr/>
              <p:nvPr/>
            </p:nvSpPr>
            <p:spPr>
              <a:xfrm rot="8137200" flipV="1">
                <a:off x="3512160" y="46404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" name="Google Shape;20;p2"/>
              <p:cNvSpPr/>
              <p:nvPr/>
            </p:nvSpPr>
            <p:spPr>
              <a:xfrm rot="8137200" flipV="1">
                <a:off x="3760920" y="46404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" name="Google Shape;21;p2"/>
              <p:cNvSpPr/>
              <p:nvPr/>
            </p:nvSpPr>
            <p:spPr>
              <a:xfrm rot="8137200" flipV="1">
                <a:off x="4009320" y="46404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" name="Google Shape;22;p2"/>
              <p:cNvSpPr/>
              <p:nvPr/>
            </p:nvSpPr>
            <p:spPr>
              <a:xfrm rot="8137200" flipV="1">
                <a:off x="4258080" y="46404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" name="Google Shape;23;p2"/>
            <p:cNvGrpSpPr/>
            <p:nvPr/>
          </p:nvGrpSpPr>
          <p:grpSpPr>
            <a:xfrm>
              <a:off x="-700560" y="-639000"/>
              <a:ext cx="10639080" cy="4904280"/>
              <a:chOff x="-700560" y="-639000"/>
              <a:chExt cx="10639080" cy="4904280"/>
            </a:xfrm>
          </p:grpSpPr>
          <p:sp>
            <p:nvSpPr>
              <p:cNvPr id="15" name="Google Shape;24;p2"/>
              <p:cNvSpPr/>
              <p:nvPr/>
            </p:nvSpPr>
            <p:spPr>
              <a:xfrm>
                <a:off x="8668440" y="2995200"/>
                <a:ext cx="1270080" cy="127008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" name="Google Shape;25;p2"/>
              <p:cNvSpPr/>
              <p:nvPr/>
            </p:nvSpPr>
            <p:spPr>
              <a:xfrm flipH="1">
                <a:off x="-700560" y="-639000"/>
                <a:ext cx="1270080" cy="127008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7" name="PlaceHolder 1"/>
          <p:cNvSpPr>
            <a:spLocks noGrp="1"/>
          </p:cNvSpPr>
          <p:nvPr>
            <p:ph type="body"/>
          </p:nvPr>
        </p:nvSpPr>
        <p:spPr>
          <a:xfrm>
            <a:off x="5546520" y="583560"/>
            <a:ext cx="2884320" cy="397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43333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title"/>
          </p:nvPr>
        </p:nvSpPr>
        <p:spPr>
          <a:xfrm>
            <a:off x="739440" y="1170000"/>
            <a:ext cx="4806720" cy="211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20000" y="865440"/>
            <a:ext cx="3439800" cy="2295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836600" y="690480"/>
            <a:ext cx="3593520" cy="3762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3333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28" name="Google Shape;318;p17"/>
          <p:cNvGrpSpPr/>
          <p:nvPr/>
        </p:nvGrpSpPr>
        <p:grpSpPr>
          <a:xfrm>
            <a:off x="-1605240" y="-156240"/>
            <a:ext cx="11053080" cy="6030360"/>
            <a:chOff x="-1605240" y="-156240"/>
            <a:chExt cx="11053080" cy="6030360"/>
          </a:xfrm>
        </p:grpSpPr>
        <p:grpSp>
          <p:nvGrpSpPr>
            <p:cNvPr id="129" name="Google Shape;319;p17"/>
            <p:cNvGrpSpPr/>
            <p:nvPr/>
          </p:nvGrpSpPr>
          <p:grpSpPr>
            <a:xfrm>
              <a:off x="0" y="271800"/>
              <a:ext cx="9447840" cy="4871520"/>
              <a:chOff x="0" y="271800"/>
              <a:chExt cx="9447840" cy="4871520"/>
            </a:xfrm>
          </p:grpSpPr>
          <p:grpSp>
            <p:nvGrpSpPr>
              <p:cNvPr id="130" name="Google Shape;320;p17"/>
              <p:cNvGrpSpPr/>
              <p:nvPr/>
            </p:nvGrpSpPr>
            <p:grpSpPr>
              <a:xfrm>
                <a:off x="0" y="4757760"/>
                <a:ext cx="640440" cy="385560"/>
                <a:chOff x="0" y="4757760"/>
                <a:chExt cx="640440" cy="385560"/>
              </a:xfrm>
            </p:grpSpPr>
            <p:cxnSp>
              <p:nvCxnSpPr>
                <p:cNvPr id="131" name="Google Shape;321;p17"/>
                <p:cNvCxnSpPr/>
                <p:nvPr/>
              </p:nvCxnSpPr>
              <p:spPr>
                <a:xfrm>
                  <a:off x="0" y="4757760"/>
                  <a:ext cx="640800" cy="360"/>
                </a:xfrm>
                <a:prstGeom prst="straightConnector1">
                  <a:avLst/>
                </a:prstGeom>
                <a:ln w="38100">
                  <a:solidFill>
                    <a:srgbClr val="669CD3"/>
                  </a:solidFill>
                  <a:round/>
                </a:ln>
              </p:spPr>
            </p:cxnSp>
            <p:cxnSp>
              <p:nvCxnSpPr>
                <p:cNvPr id="132" name="Google Shape;322;p17"/>
                <p:cNvCxnSpPr/>
                <p:nvPr/>
              </p:nvCxnSpPr>
              <p:spPr>
                <a:xfrm>
                  <a:off x="316800" y="4757760"/>
                  <a:ext cx="323640" cy="385920"/>
                </a:xfrm>
                <a:prstGeom prst="straightConnector1">
                  <a:avLst/>
                </a:prstGeom>
                <a:ln w="38100">
                  <a:solidFill>
                    <a:srgbClr val="669CD3"/>
                  </a:solidFill>
                  <a:round/>
                </a:ln>
              </p:spPr>
            </p:cxnSp>
            <p:cxnSp>
              <p:nvCxnSpPr>
                <p:cNvPr id="133" name="Google Shape;323;p17"/>
                <p:cNvCxnSpPr/>
                <p:nvPr/>
              </p:nvCxnSpPr>
              <p:spPr>
                <a:xfrm flipH="1">
                  <a:off x="0" y="4757760"/>
                  <a:ext cx="323640" cy="385920"/>
                </a:xfrm>
                <a:prstGeom prst="straightConnector1">
                  <a:avLst/>
                </a:prstGeom>
                <a:ln w="38100">
                  <a:solidFill>
                    <a:srgbClr val="669CD3"/>
                  </a:solidFill>
                  <a:round/>
                </a:ln>
              </p:spPr>
            </p:cxnSp>
            <p:cxnSp>
              <p:nvCxnSpPr>
                <p:cNvPr id="134" name="Google Shape;324;p17"/>
                <p:cNvCxnSpPr/>
                <p:nvPr/>
              </p:nvCxnSpPr>
              <p:spPr>
                <a:xfrm>
                  <a:off x="321120" y="4761360"/>
                  <a:ext cx="360" cy="381960"/>
                </a:xfrm>
                <a:prstGeom prst="straightConnector1">
                  <a:avLst/>
                </a:prstGeom>
                <a:ln w="38100">
                  <a:solidFill>
                    <a:srgbClr val="669CD3"/>
                  </a:solidFill>
                  <a:round/>
                </a:ln>
              </p:spPr>
            </p:cxnSp>
          </p:grpSp>
          <p:grpSp>
            <p:nvGrpSpPr>
              <p:cNvPr id="135" name="Google Shape;325;p17"/>
              <p:cNvGrpSpPr/>
              <p:nvPr/>
            </p:nvGrpSpPr>
            <p:grpSpPr>
              <a:xfrm>
                <a:off x="8892720" y="1691280"/>
                <a:ext cx="555120" cy="1665720"/>
                <a:chOff x="8892720" y="1691280"/>
                <a:chExt cx="555120" cy="1665720"/>
              </a:xfrm>
            </p:grpSpPr>
            <p:sp>
              <p:nvSpPr>
                <p:cNvPr id="136" name="Google Shape;326;p17"/>
                <p:cNvSpPr/>
                <p:nvPr/>
              </p:nvSpPr>
              <p:spPr>
                <a:xfrm rot="10800000">
                  <a:off x="8892720" y="2801880"/>
                  <a:ext cx="555120" cy="555120"/>
                </a:xfrm>
                <a:prstGeom prst="ellipse">
                  <a:avLst/>
                </a:prstGeom>
                <a:noFill/>
                <a:ln w="38100">
                  <a:solidFill>
                    <a:srgbClr val="99D5F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7" name="Google Shape;327;p17"/>
                <p:cNvSpPr/>
                <p:nvPr/>
              </p:nvSpPr>
              <p:spPr>
                <a:xfrm rot="10800000">
                  <a:off x="8892720" y="2246400"/>
                  <a:ext cx="555120" cy="555120"/>
                </a:xfrm>
                <a:prstGeom prst="ellipse">
                  <a:avLst/>
                </a:prstGeom>
                <a:noFill/>
                <a:ln w="38100">
                  <a:solidFill>
                    <a:srgbClr val="99D5F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38" name="Google Shape;328;p17"/>
                <p:cNvSpPr/>
                <p:nvPr/>
              </p:nvSpPr>
              <p:spPr>
                <a:xfrm rot="10800000">
                  <a:off x="8892720" y="1691280"/>
                  <a:ext cx="555120" cy="555120"/>
                </a:xfrm>
                <a:prstGeom prst="ellipse">
                  <a:avLst/>
                </a:prstGeom>
                <a:noFill/>
                <a:ln w="38100">
                  <a:solidFill>
                    <a:srgbClr val="99D5F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39" name="Google Shape;329;p17"/>
              <p:cNvGrpSpPr/>
              <p:nvPr/>
            </p:nvGrpSpPr>
            <p:grpSpPr>
              <a:xfrm>
                <a:off x="3866040" y="271800"/>
                <a:ext cx="385560" cy="640440"/>
                <a:chOff x="3866040" y="271800"/>
                <a:chExt cx="385560" cy="640440"/>
              </a:xfrm>
            </p:grpSpPr>
            <p:cxnSp>
              <p:nvCxnSpPr>
                <p:cNvPr id="140" name="Google Shape;330;p17"/>
                <p:cNvCxnSpPr/>
                <p:nvPr/>
              </p:nvCxnSpPr>
              <p:spPr>
                <a:xfrm flipV="1">
                  <a:off x="3866040" y="271800"/>
                  <a:ext cx="360" cy="640800"/>
                </a:xfrm>
                <a:prstGeom prst="straightConnector1">
                  <a:avLst/>
                </a:prstGeom>
                <a:ln w="38100">
                  <a:solidFill>
                    <a:srgbClr val="99D5F0"/>
                  </a:solidFill>
                  <a:round/>
                </a:ln>
              </p:spPr>
            </p:cxnSp>
            <p:cxnSp>
              <p:nvCxnSpPr>
                <p:cNvPr id="141" name="Google Shape;331;p17"/>
                <p:cNvCxnSpPr/>
                <p:nvPr/>
              </p:nvCxnSpPr>
              <p:spPr>
                <a:xfrm flipV="1">
                  <a:off x="3866040" y="271800"/>
                  <a:ext cx="385920" cy="324000"/>
                </a:xfrm>
                <a:prstGeom prst="straightConnector1">
                  <a:avLst/>
                </a:prstGeom>
                <a:ln w="38100">
                  <a:solidFill>
                    <a:srgbClr val="99D5F0"/>
                  </a:solidFill>
                  <a:round/>
                </a:ln>
              </p:spPr>
            </p:cxnSp>
            <p:cxnSp>
              <p:nvCxnSpPr>
                <p:cNvPr id="142" name="Google Shape;332;p17"/>
                <p:cNvCxnSpPr/>
                <p:nvPr/>
              </p:nvCxnSpPr>
              <p:spPr>
                <a:xfrm>
                  <a:off x="3866040" y="588600"/>
                  <a:ext cx="385920" cy="324000"/>
                </a:xfrm>
                <a:prstGeom prst="straightConnector1">
                  <a:avLst/>
                </a:prstGeom>
                <a:ln w="38100">
                  <a:solidFill>
                    <a:srgbClr val="99D5F0"/>
                  </a:solidFill>
                  <a:round/>
                </a:ln>
              </p:spPr>
            </p:cxnSp>
            <p:cxnSp>
              <p:nvCxnSpPr>
                <p:cNvPr id="143" name="Google Shape;333;p17"/>
                <p:cNvCxnSpPr/>
                <p:nvPr/>
              </p:nvCxnSpPr>
              <p:spPr>
                <a:xfrm>
                  <a:off x="3869640" y="590760"/>
                  <a:ext cx="382320" cy="360"/>
                </a:xfrm>
                <a:prstGeom prst="straightConnector1">
                  <a:avLst/>
                </a:prstGeom>
                <a:ln w="38100">
                  <a:solidFill>
                    <a:srgbClr val="99D5F0"/>
                  </a:solidFill>
                  <a:round/>
                </a:ln>
              </p:spPr>
            </p:cxnSp>
          </p:grpSp>
        </p:grpSp>
        <p:grpSp>
          <p:nvGrpSpPr>
            <p:cNvPr id="144" name="Google Shape;334;p17"/>
            <p:cNvGrpSpPr/>
            <p:nvPr/>
          </p:nvGrpSpPr>
          <p:grpSpPr>
            <a:xfrm>
              <a:off x="-1605240" y="-156240"/>
              <a:ext cx="5978880" cy="6030360"/>
              <a:chOff x="-1605240" y="-156240"/>
              <a:chExt cx="5978880" cy="6030360"/>
            </a:xfrm>
          </p:grpSpPr>
          <p:grpSp>
            <p:nvGrpSpPr>
              <p:cNvPr id="145" name="Google Shape;335;p17"/>
              <p:cNvGrpSpPr/>
              <p:nvPr/>
            </p:nvGrpSpPr>
            <p:grpSpPr>
              <a:xfrm>
                <a:off x="-1605240" y="-156240"/>
                <a:ext cx="2020320" cy="1017720"/>
                <a:chOff x="-1605240" y="-156240"/>
                <a:chExt cx="2020320" cy="1017720"/>
              </a:xfrm>
            </p:grpSpPr>
            <p:sp>
              <p:nvSpPr>
                <p:cNvPr id="146" name="Google Shape;336;p17"/>
                <p:cNvSpPr/>
                <p:nvPr/>
              </p:nvSpPr>
              <p:spPr>
                <a:xfrm rot="16200000" flipH="1">
                  <a:off x="-915120" y="-846000"/>
                  <a:ext cx="640080" cy="2020320"/>
                </a:xfrm>
                <a:prstGeom prst="roundRect">
                  <a:avLst>
                    <a:gd name="adj" fmla="val 50000"/>
                  </a:avLst>
                </a:prstGeom>
                <a:noFill/>
                <a:ln w="9525">
                  <a:solidFill>
                    <a:srgbClr val="1C365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47" name="Google Shape;337;p17"/>
                <p:cNvSpPr/>
                <p:nvPr/>
              </p:nvSpPr>
              <p:spPr>
                <a:xfrm rot="16200000" flipH="1">
                  <a:off x="-915120" y="-468360"/>
                  <a:ext cx="640080" cy="2020320"/>
                </a:xfrm>
                <a:prstGeom prst="roundRect">
                  <a:avLst>
                    <a:gd name="adj" fmla="val 50000"/>
                  </a:avLst>
                </a:prstGeom>
                <a:noFill/>
                <a:ln w="9525">
                  <a:solidFill>
                    <a:srgbClr val="1C365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48" name="Google Shape;338;p17"/>
              <p:cNvGrpSpPr/>
              <p:nvPr/>
            </p:nvGrpSpPr>
            <p:grpSpPr>
              <a:xfrm>
                <a:off x="3103560" y="4604040"/>
                <a:ext cx="1270080" cy="1270080"/>
                <a:chOff x="3103560" y="4604040"/>
                <a:chExt cx="1270080" cy="1270080"/>
              </a:xfrm>
            </p:grpSpPr>
            <p:sp>
              <p:nvSpPr>
                <p:cNvPr id="149" name="Google Shape;339;p17"/>
                <p:cNvSpPr/>
                <p:nvPr/>
              </p:nvSpPr>
              <p:spPr>
                <a:xfrm>
                  <a:off x="3103560" y="4604040"/>
                  <a:ext cx="1270080" cy="1270080"/>
                </a:xfrm>
                <a:prstGeom prst="ellipse">
                  <a:avLst/>
                </a:prstGeom>
                <a:noFill/>
                <a:ln w="9525">
                  <a:solidFill>
                    <a:srgbClr val="1C365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50" name="Google Shape;340;p17"/>
                <p:cNvSpPr/>
                <p:nvPr/>
              </p:nvSpPr>
              <p:spPr>
                <a:xfrm>
                  <a:off x="3418560" y="4919040"/>
                  <a:ext cx="640080" cy="640080"/>
                </a:xfrm>
                <a:prstGeom prst="ellipse">
                  <a:avLst/>
                </a:prstGeom>
                <a:noFill/>
                <a:ln w="9525">
                  <a:solidFill>
                    <a:srgbClr val="1C365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553720" y="1598760"/>
            <a:ext cx="2630160" cy="1080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78" name="Google Shape;372;p19"/>
          <p:cNvGrpSpPr/>
          <p:nvPr/>
        </p:nvGrpSpPr>
        <p:grpSpPr>
          <a:xfrm>
            <a:off x="-687600" y="-708840"/>
            <a:ext cx="10460160" cy="5386320"/>
            <a:chOff x="-687600" y="-708840"/>
            <a:chExt cx="10460160" cy="5386320"/>
          </a:xfrm>
        </p:grpSpPr>
        <p:sp>
          <p:nvSpPr>
            <p:cNvPr id="179" name="Google Shape;373;p19"/>
            <p:cNvSpPr/>
            <p:nvPr/>
          </p:nvSpPr>
          <p:spPr>
            <a:xfrm>
              <a:off x="8502480" y="3407400"/>
              <a:ext cx="1270080" cy="127008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0" name="Google Shape;374;p19"/>
            <p:cNvSpPr/>
            <p:nvPr/>
          </p:nvSpPr>
          <p:spPr>
            <a:xfrm>
              <a:off x="-687600" y="-708840"/>
              <a:ext cx="1270080" cy="127008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81" name="Google Shape;375;p19"/>
          <p:cNvGrpSpPr/>
          <p:nvPr/>
        </p:nvGrpSpPr>
        <p:grpSpPr>
          <a:xfrm>
            <a:off x="-303840" y="-637920"/>
            <a:ext cx="10076400" cy="7262280"/>
            <a:chOff x="-303840" y="-637920"/>
            <a:chExt cx="10076400" cy="7262280"/>
          </a:xfrm>
        </p:grpSpPr>
        <p:grpSp>
          <p:nvGrpSpPr>
            <p:cNvPr id="182" name="Google Shape;376;p19"/>
            <p:cNvGrpSpPr/>
            <p:nvPr/>
          </p:nvGrpSpPr>
          <p:grpSpPr>
            <a:xfrm>
              <a:off x="-303840" y="3046680"/>
              <a:ext cx="9094680" cy="1723320"/>
              <a:chOff x="-303840" y="3046680"/>
              <a:chExt cx="9094680" cy="1723320"/>
            </a:xfrm>
          </p:grpSpPr>
          <p:grpSp>
            <p:nvGrpSpPr>
              <p:cNvPr id="183" name="Google Shape;377;p19"/>
              <p:cNvGrpSpPr/>
              <p:nvPr/>
            </p:nvGrpSpPr>
            <p:grpSpPr>
              <a:xfrm>
                <a:off x="-303840" y="3046680"/>
                <a:ext cx="555120" cy="1666080"/>
                <a:chOff x="-303840" y="3046680"/>
                <a:chExt cx="555120" cy="1666080"/>
              </a:xfrm>
            </p:grpSpPr>
            <p:sp>
              <p:nvSpPr>
                <p:cNvPr id="184" name="Google Shape;378;p19"/>
                <p:cNvSpPr/>
                <p:nvPr/>
              </p:nvSpPr>
              <p:spPr>
                <a:xfrm>
                  <a:off x="-303840" y="3046680"/>
                  <a:ext cx="555120" cy="555120"/>
                </a:xfrm>
                <a:prstGeom prst="ellipse">
                  <a:avLst/>
                </a:prstGeom>
                <a:noFill/>
                <a:ln w="38100">
                  <a:solidFill>
                    <a:srgbClr val="99D5F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5" name="Google Shape;379;p19"/>
                <p:cNvSpPr/>
                <p:nvPr/>
              </p:nvSpPr>
              <p:spPr>
                <a:xfrm>
                  <a:off x="-303840" y="3602160"/>
                  <a:ext cx="555120" cy="555120"/>
                </a:xfrm>
                <a:prstGeom prst="ellipse">
                  <a:avLst/>
                </a:prstGeom>
                <a:noFill/>
                <a:ln w="38100">
                  <a:solidFill>
                    <a:srgbClr val="99D5F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86" name="Google Shape;380;p19"/>
                <p:cNvSpPr/>
                <p:nvPr/>
              </p:nvSpPr>
              <p:spPr>
                <a:xfrm>
                  <a:off x="-303840" y="4157640"/>
                  <a:ext cx="555120" cy="555120"/>
                </a:xfrm>
                <a:prstGeom prst="ellipse">
                  <a:avLst/>
                </a:prstGeom>
                <a:noFill/>
                <a:ln w="38100">
                  <a:solidFill>
                    <a:srgbClr val="99D5F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87" name="Google Shape;381;p19"/>
              <p:cNvGrpSpPr/>
              <p:nvPr/>
            </p:nvGrpSpPr>
            <p:grpSpPr>
              <a:xfrm>
                <a:off x="8405280" y="4129200"/>
                <a:ext cx="385560" cy="640800"/>
                <a:chOff x="8405280" y="4129200"/>
                <a:chExt cx="385560" cy="640800"/>
              </a:xfrm>
            </p:grpSpPr>
            <p:cxnSp>
              <p:nvCxnSpPr>
                <p:cNvPr id="188" name="Google Shape;382;p19"/>
                <p:cNvCxnSpPr/>
                <p:nvPr/>
              </p:nvCxnSpPr>
              <p:spPr>
                <a:xfrm>
                  <a:off x="8405280" y="4129200"/>
                  <a:ext cx="360" cy="641160"/>
                </a:xfrm>
                <a:prstGeom prst="straightConnector1">
                  <a:avLst/>
                </a:prstGeom>
                <a:ln w="38100">
                  <a:solidFill>
                    <a:srgbClr val="99D5F0"/>
                  </a:solidFill>
                  <a:round/>
                </a:ln>
              </p:spPr>
            </p:cxnSp>
            <p:cxnSp>
              <p:nvCxnSpPr>
                <p:cNvPr id="189" name="Google Shape;383;p19"/>
                <p:cNvCxnSpPr/>
                <p:nvPr/>
              </p:nvCxnSpPr>
              <p:spPr>
                <a:xfrm>
                  <a:off x="8405280" y="4446360"/>
                  <a:ext cx="385920" cy="323640"/>
                </a:xfrm>
                <a:prstGeom prst="straightConnector1">
                  <a:avLst/>
                </a:prstGeom>
                <a:ln w="38100">
                  <a:solidFill>
                    <a:srgbClr val="99D5F0"/>
                  </a:solidFill>
                  <a:round/>
                </a:ln>
              </p:spPr>
            </p:cxnSp>
            <p:cxnSp>
              <p:nvCxnSpPr>
                <p:cNvPr id="190" name="Google Shape;384;p19"/>
                <p:cNvCxnSpPr/>
                <p:nvPr/>
              </p:nvCxnSpPr>
              <p:spPr>
                <a:xfrm flipV="1">
                  <a:off x="8405280" y="4129560"/>
                  <a:ext cx="385920" cy="323640"/>
                </a:xfrm>
                <a:prstGeom prst="straightConnector1">
                  <a:avLst/>
                </a:prstGeom>
                <a:ln w="38100">
                  <a:solidFill>
                    <a:srgbClr val="99D5F0"/>
                  </a:solidFill>
                  <a:round/>
                </a:ln>
              </p:spPr>
            </p:cxnSp>
            <p:cxnSp>
              <p:nvCxnSpPr>
                <p:cNvPr id="191" name="Google Shape;385;p19"/>
                <p:cNvCxnSpPr/>
                <p:nvPr/>
              </p:nvCxnSpPr>
              <p:spPr>
                <a:xfrm>
                  <a:off x="8408880" y="4450680"/>
                  <a:ext cx="382320" cy="360"/>
                </a:xfrm>
                <a:prstGeom prst="straightConnector1">
                  <a:avLst/>
                </a:prstGeom>
                <a:ln w="38100">
                  <a:solidFill>
                    <a:srgbClr val="99D5F0"/>
                  </a:solidFill>
                  <a:round/>
                </a:ln>
              </p:spPr>
            </p:cxnSp>
          </p:grpSp>
        </p:grpSp>
        <p:grpSp>
          <p:nvGrpSpPr>
            <p:cNvPr id="192" name="Google Shape;386;p19"/>
            <p:cNvGrpSpPr/>
            <p:nvPr/>
          </p:nvGrpSpPr>
          <p:grpSpPr>
            <a:xfrm>
              <a:off x="2409120" y="-637920"/>
              <a:ext cx="7363440" cy="7262280"/>
              <a:chOff x="2409120" y="-637920"/>
              <a:chExt cx="7363440" cy="7262280"/>
            </a:xfrm>
          </p:grpSpPr>
          <p:grpSp>
            <p:nvGrpSpPr>
              <p:cNvPr id="193" name="Google Shape;387;p19"/>
              <p:cNvGrpSpPr/>
              <p:nvPr/>
            </p:nvGrpSpPr>
            <p:grpSpPr>
              <a:xfrm>
                <a:off x="8502480" y="-637920"/>
                <a:ext cx="1270080" cy="1270080"/>
                <a:chOff x="8502480" y="-637920"/>
                <a:chExt cx="1270080" cy="1270080"/>
              </a:xfrm>
            </p:grpSpPr>
            <p:sp>
              <p:nvSpPr>
                <p:cNvPr id="194" name="Google Shape;388;p19"/>
                <p:cNvSpPr/>
                <p:nvPr/>
              </p:nvSpPr>
              <p:spPr>
                <a:xfrm>
                  <a:off x="8502480" y="-637920"/>
                  <a:ext cx="1270080" cy="1270080"/>
                </a:xfrm>
                <a:prstGeom prst="ellipse">
                  <a:avLst/>
                </a:prstGeom>
                <a:noFill/>
                <a:ln w="9525">
                  <a:solidFill>
                    <a:srgbClr val="1C365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5" name="Google Shape;389;p19"/>
                <p:cNvSpPr/>
                <p:nvPr/>
              </p:nvSpPr>
              <p:spPr>
                <a:xfrm>
                  <a:off x="8817480" y="-322920"/>
                  <a:ext cx="640080" cy="640080"/>
                </a:xfrm>
                <a:prstGeom prst="ellipse">
                  <a:avLst/>
                </a:prstGeom>
                <a:noFill/>
                <a:ln w="9525">
                  <a:solidFill>
                    <a:srgbClr val="1C365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96" name="Google Shape;390;p19"/>
              <p:cNvGrpSpPr/>
              <p:nvPr/>
            </p:nvGrpSpPr>
            <p:grpSpPr>
              <a:xfrm>
                <a:off x="2409120" y="4604040"/>
                <a:ext cx="1017720" cy="2020320"/>
                <a:chOff x="2409120" y="4604040"/>
                <a:chExt cx="1017720" cy="2020320"/>
              </a:xfrm>
            </p:grpSpPr>
            <p:sp>
              <p:nvSpPr>
                <p:cNvPr id="197" name="Google Shape;391;p19"/>
                <p:cNvSpPr/>
                <p:nvPr/>
              </p:nvSpPr>
              <p:spPr>
                <a:xfrm flipH="1">
                  <a:off x="2786760" y="4604040"/>
                  <a:ext cx="640080" cy="2020320"/>
                </a:xfrm>
                <a:prstGeom prst="roundRect">
                  <a:avLst>
                    <a:gd name="adj" fmla="val 50000"/>
                  </a:avLst>
                </a:prstGeom>
                <a:noFill/>
                <a:ln w="9525">
                  <a:solidFill>
                    <a:srgbClr val="1C365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8" name="Google Shape;392;p19"/>
                <p:cNvSpPr/>
                <p:nvPr/>
              </p:nvSpPr>
              <p:spPr>
                <a:xfrm flipH="1">
                  <a:off x="2409120" y="4604040"/>
                  <a:ext cx="640080" cy="2020320"/>
                </a:xfrm>
                <a:prstGeom prst="roundRect">
                  <a:avLst>
                    <a:gd name="adj" fmla="val 50000"/>
                  </a:avLst>
                </a:prstGeom>
                <a:noFill/>
                <a:ln w="9525">
                  <a:solidFill>
                    <a:srgbClr val="1C365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394;p20"/>
          <p:cNvGrpSpPr/>
          <p:nvPr/>
        </p:nvGrpSpPr>
        <p:grpSpPr>
          <a:xfrm>
            <a:off x="-700560" y="-639000"/>
            <a:ext cx="10473120" cy="6362640"/>
            <a:chOff x="-700560" y="-639000"/>
            <a:chExt cx="10473120" cy="6362640"/>
          </a:xfrm>
        </p:grpSpPr>
        <p:sp>
          <p:nvSpPr>
            <p:cNvPr id="201" name="Google Shape;395;p20"/>
            <p:cNvSpPr/>
            <p:nvPr/>
          </p:nvSpPr>
          <p:spPr>
            <a:xfrm>
              <a:off x="8502480" y="4453560"/>
              <a:ext cx="1270080" cy="127008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2" name="Google Shape;396;p20"/>
            <p:cNvSpPr/>
            <p:nvPr/>
          </p:nvSpPr>
          <p:spPr>
            <a:xfrm flipH="1">
              <a:off x="-700560" y="-639000"/>
              <a:ext cx="1270080" cy="127008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03" name="Google Shape;397;p20"/>
          <p:cNvGrpSpPr/>
          <p:nvPr/>
        </p:nvGrpSpPr>
        <p:grpSpPr>
          <a:xfrm>
            <a:off x="-303840" y="-25200"/>
            <a:ext cx="10864080" cy="6081480"/>
            <a:chOff x="-303840" y="-25200"/>
            <a:chExt cx="10864080" cy="6081480"/>
          </a:xfrm>
        </p:grpSpPr>
        <p:grpSp>
          <p:nvGrpSpPr>
            <p:cNvPr id="204" name="Google Shape;398;p20"/>
            <p:cNvGrpSpPr/>
            <p:nvPr/>
          </p:nvGrpSpPr>
          <p:grpSpPr>
            <a:xfrm>
              <a:off x="-303840" y="1738800"/>
              <a:ext cx="555120" cy="1665720"/>
              <a:chOff x="-303840" y="1738800"/>
              <a:chExt cx="555120" cy="1665720"/>
            </a:xfrm>
          </p:grpSpPr>
          <p:sp>
            <p:nvSpPr>
              <p:cNvPr id="205" name="Google Shape;399;p20"/>
              <p:cNvSpPr/>
              <p:nvPr/>
            </p:nvSpPr>
            <p:spPr>
              <a:xfrm>
                <a:off x="-303840" y="1738800"/>
                <a:ext cx="555120" cy="555120"/>
              </a:xfrm>
              <a:prstGeom prst="ellipse">
                <a:avLst/>
              </a:prstGeom>
              <a:noFill/>
              <a:ln w="38100">
                <a:solidFill>
                  <a:srgbClr val="99D5F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6" name="Google Shape;400;p20"/>
              <p:cNvSpPr/>
              <p:nvPr/>
            </p:nvSpPr>
            <p:spPr>
              <a:xfrm>
                <a:off x="-303840" y="2293920"/>
                <a:ext cx="555120" cy="555120"/>
              </a:xfrm>
              <a:prstGeom prst="ellipse">
                <a:avLst/>
              </a:prstGeom>
              <a:noFill/>
              <a:ln w="38100">
                <a:solidFill>
                  <a:srgbClr val="99D5F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7" name="Google Shape;401;p20"/>
              <p:cNvSpPr/>
              <p:nvPr/>
            </p:nvSpPr>
            <p:spPr>
              <a:xfrm>
                <a:off x="-303840" y="2849400"/>
                <a:ext cx="555120" cy="555120"/>
              </a:xfrm>
              <a:prstGeom prst="ellipse">
                <a:avLst/>
              </a:prstGeom>
              <a:noFill/>
              <a:ln w="38100">
                <a:solidFill>
                  <a:srgbClr val="99D5F0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08" name="Google Shape;402;p20"/>
            <p:cNvGrpSpPr/>
            <p:nvPr/>
          </p:nvGrpSpPr>
          <p:grpSpPr>
            <a:xfrm>
              <a:off x="8167680" y="4757760"/>
              <a:ext cx="640440" cy="385560"/>
              <a:chOff x="8167680" y="4757760"/>
              <a:chExt cx="640440" cy="385560"/>
            </a:xfrm>
          </p:grpSpPr>
          <p:cxnSp>
            <p:nvCxnSpPr>
              <p:cNvPr id="209" name="Google Shape;403;p20"/>
              <p:cNvCxnSpPr/>
              <p:nvPr/>
            </p:nvCxnSpPr>
            <p:spPr>
              <a:xfrm flipH="1">
                <a:off x="8167680" y="4757760"/>
                <a:ext cx="640800" cy="360"/>
              </a:xfrm>
              <a:prstGeom prst="straightConnector1">
                <a:avLst/>
              </a:prstGeom>
              <a:ln w="38100">
                <a:solidFill>
                  <a:srgbClr val="99D5F0"/>
                </a:solidFill>
                <a:round/>
              </a:ln>
            </p:spPr>
          </p:cxnSp>
          <p:cxnSp>
            <p:nvCxnSpPr>
              <p:cNvPr id="210" name="Google Shape;404;p20"/>
              <p:cNvCxnSpPr/>
              <p:nvPr/>
            </p:nvCxnSpPr>
            <p:spPr>
              <a:xfrm flipH="1">
                <a:off x="8168040" y="4757760"/>
                <a:ext cx="323640" cy="385920"/>
              </a:xfrm>
              <a:prstGeom prst="straightConnector1">
                <a:avLst/>
              </a:prstGeom>
              <a:ln w="38100">
                <a:solidFill>
                  <a:srgbClr val="99D5F0"/>
                </a:solidFill>
                <a:round/>
              </a:ln>
            </p:spPr>
          </p:cxnSp>
          <p:cxnSp>
            <p:nvCxnSpPr>
              <p:cNvPr id="211" name="Google Shape;405;p20"/>
              <p:cNvCxnSpPr/>
              <p:nvPr/>
            </p:nvCxnSpPr>
            <p:spPr>
              <a:xfrm>
                <a:off x="8484840" y="4757760"/>
                <a:ext cx="323640" cy="385920"/>
              </a:xfrm>
              <a:prstGeom prst="straightConnector1">
                <a:avLst/>
              </a:prstGeom>
              <a:ln w="38100">
                <a:solidFill>
                  <a:srgbClr val="99D5F0"/>
                </a:solidFill>
                <a:round/>
              </a:ln>
            </p:spPr>
          </p:cxnSp>
          <p:cxnSp>
            <p:nvCxnSpPr>
              <p:cNvPr id="212" name="Google Shape;406;p20"/>
              <p:cNvCxnSpPr/>
              <p:nvPr/>
            </p:nvCxnSpPr>
            <p:spPr>
              <a:xfrm>
                <a:off x="8486640" y="4761360"/>
                <a:ext cx="360" cy="381960"/>
              </a:xfrm>
              <a:prstGeom prst="straightConnector1">
                <a:avLst/>
              </a:prstGeom>
              <a:ln w="38100">
                <a:solidFill>
                  <a:srgbClr val="99D5F0"/>
                </a:solidFill>
                <a:round/>
              </a:ln>
            </p:spPr>
          </p:cxnSp>
        </p:grpSp>
        <p:grpSp>
          <p:nvGrpSpPr>
            <p:cNvPr id="213" name="Google Shape;407;p20"/>
            <p:cNvGrpSpPr/>
            <p:nvPr/>
          </p:nvGrpSpPr>
          <p:grpSpPr>
            <a:xfrm>
              <a:off x="4027320" y="-25200"/>
              <a:ext cx="6532920" cy="6081480"/>
              <a:chOff x="4027320" y="-25200"/>
              <a:chExt cx="6532920" cy="6081480"/>
            </a:xfrm>
          </p:grpSpPr>
          <p:sp>
            <p:nvSpPr>
              <p:cNvPr id="214" name="Google Shape;408;p20"/>
              <p:cNvSpPr/>
              <p:nvPr/>
            </p:nvSpPr>
            <p:spPr>
              <a:xfrm rot="5400000">
                <a:off x="9230040" y="-715320"/>
                <a:ext cx="640080" cy="2020320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rgbClr val="1C365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5" name="Google Shape;409;p20"/>
              <p:cNvSpPr/>
              <p:nvPr/>
            </p:nvSpPr>
            <p:spPr>
              <a:xfrm rot="5400000">
                <a:off x="9230040" y="-337320"/>
                <a:ext cx="640080" cy="2020320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rgbClr val="1C365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grpSp>
            <p:nvGrpSpPr>
              <p:cNvPr id="216" name="Google Shape;410;p20"/>
              <p:cNvGrpSpPr/>
              <p:nvPr/>
            </p:nvGrpSpPr>
            <p:grpSpPr>
              <a:xfrm>
                <a:off x="4027320" y="4786200"/>
                <a:ext cx="1270080" cy="1270080"/>
                <a:chOff x="4027320" y="4786200"/>
                <a:chExt cx="1270080" cy="1270080"/>
              </a:xfrm>
            </p:grpSpPr>
            <p:sp>
              <p:nvSpPr>
                <p:cNvPr id="217" name="Google Shape;411;p20"/>
                <p:cNvSpPr/>
                <p:nvPr/>
              </p:nvSpPr>
              <p:spPr>
                <a:xfrm>
                  <a:off x="4027320" y="4786200"/>
                  <a:ext cx="1270080" cy="1270080"/>
                </a:xfrm>
                <a:prstGeom prst="ellipse">
                  <a:avLst/>
                </a:prstGeom>
                <a:noFill/>
                <a:ln w="9525">
                  <a:solidFill>
                    <a:srgbClr val="1C365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8" name="Google Shape;412;p20"/>
                <p:cNvSpPr/>
                <p:nvPr/>
              </p:nvSpPr>
              <p:spPr>
                <a:xfrm>
                  <a:off x="4342320" y="5101200"/>
                  <a:ext cx="640080" cy="640080"/>
                </a:xfrm>
                <a:prstGeom prst="ellipse">
                  <a:avLst/>
                </a:prstGeom>
                <a:noFill/>
                <a:ln w="9525">
                  <a:solidFill>
                    <a:srgbClr val="1C365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13160" y="1067400"/>
            <a:ext cx="3241080" cy="1230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004280" y="523080"/>
            <a:ext cx="4370400" cy="1845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21" name="PlaceHolder 3"/>
          <p:cNvSpPr>
            <a:spLocks noGrp="1"/>
          </p:cNvSpPr>
          <p:nvPr>
            <p:ph type="body"/>
          </p:nvPr>
        </p:nvSpPr>
        <p:spPr>
          <a:xfrm>
            <a:off x="4004280" y="2635920"/>
            <a:ext cx="4370400" cy="1845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5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30;p3"/>
          <p:cNvGrpSpPr/>
          <p:nvPr/>
        </p:nvGrpSpPr>
        <p:grpSpPr>
          <a:xfrm>
            <a:off x="-664560" y="-639000"/>
            <a:ext cx="10472760" cy="6362640"/>
            <a:chOff x="-664560" y="-639000"/>
            <a:chExt cx="10472760" cy="6362640"/>
          </a:xfrm>
        </p:grpSpPr>
        <p:sp>
          <p:nvSpPr>
            <p:cNvPr id="223" name="Google Shape;31;p3"/>
            <p:cNvSpPr/>
            <p:nvPr/>
          </p:nvSpPr>
          <p:spPr>
            <a:xfrm flipH="1">
              <a:off x="-664560" y="4453560"/>
              <a:ext cx="1270080" cy="127008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4" name="Google Shape;32;p3"/>
            <p:cNvSpPr/>
            <p:nvPr/>
          </p:nvSpPr>
          <p:spPr>
            <a:xfrm>
              <a:off x="8538120" y="-639000"/>
              <a:ext cx="1270080" cy="1270080"/>
            </a:xfrm>
            <a:prstGeom prst="ellipse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25" name="Google Shape;33;p3"/>
          <p:cNvGrpSpPr/>
          <p:nvPr/>
        </p:nvGrpSpPr>
        <p:grpSpPr>
          <a:xfrm>
            <a:off x="153720" y="-637920"/>
            <a:ext cx="9222480" cy="7182720"/>
            <a:chOff x="153720" y="-637920"/>
            <a:chExt cx="9222480" cy="7182720"/>
          </a:xfrm>
        </p:grpSpPr>
        <p:grpSp>
          <p:nvGrpSpPr>
            <p:cNvPr id="226" name="Google Shape;34;p3"/>
            <p:cNvGrpSpPr/>
            <p:nvPr/>
          </p:nvGrpSpPr>
          <p:grpSpPr>
            <a:xfrm>
              <a:off x="153720" y="3046680"/>
              <a:ext cx="9222480" cy="1792440"/>
              <a:chOff x="153720" y="3046680"/>
              <a:chExt cx="9222480" cy="1792440"/>
            </a:xfrm>
          </p:grpSpPr>
          <p:grpSp>
            <p:nvGrpSpPr>
              <p:cNvPr id="227" name="Google Shape;35;p3"/>
              <p:cNvGrpSpPr/>
              <p:nvPr/>
            </p:nvGrpSpPr>
            <p:grpSpPr>
              <a:xfrm>
                <a:off x="8821080" y="3046680"/>
                <a:ext cx="555120" cy="1666080"/>
                <a:chOff x="8821080" y="3046680"/>
                <a:chExt cx="555120" cy="1666080"/>
              </a:xfrm>
            </p:grpSpPr>
            <p:sp>
              <p:nvSpPr>
                <p:cNvPr id="228" name="Google Shape;36;p3"/>
                <p:cNvSpPr/>
                <p:nvPr/>
              </p:nvSpPr>
              <p:spPr>
                <a:xfrm flipH="1">
                  <a:off x="8821080" y="3046680"/>
                  <a:ext cx="555120" cy="555120"/>
                </a:xfrm>
                <a:prstGeom prst="ellipse">
                  <a:avLst/>
                </a:prstGeom>
                <a:noFill/>
                <a:ln w="38100">
                  <a:solidFill>
                    <a:srgbClr val="99D5F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9" name="Google Shape;37;p3"/>
                <p:cNvSpPr/>
                <p:nvPr/>
              </p:nvSpPr>
              <p:spPr>
                <a:xfrm flipH="1">
                  <a:off x="8821080" y="3602160"/>
                  <a:ext cx="555120" cy="555120"/>
                </a:xfrm>
                <a:prstGeom prst="ellipse">
                  <a:avLst/>
                </a:prstGeom>
                <a:noFill/>
                <a:ln w="38100">
                  <a:solidFill>
                    <a:srgbClr val="99D5F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0" name="Google Shape;38;p3"/>
                <p:cNvSpPr/>
                <p:nvPr/>
              </p:nvSpPr>
              <p:spPr>
                <a:xfrm flipH="1">
                  <a:off x="8821080" y="4157640"/>
                  <a:ext cx="555120" cy="555120"/>
                </a:xfrm>
                <a:prstGeom prst="ellipse">
                  <a:avLst/>
                </a:prstGeom>
                <a:noFill/>
                <a:ln w="38100">
                  <a:solidFill>
                    <a:srgbClr val="99D5F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31" name="Google Shape;39;p3"/>
              <p:cNvGrpSpPr/>
              <p:nvPr/>
            </p:nvGrpSpPr>
            <p:grpSpPr>
              <a:xfrm>
                <a:off x="153720" y="4453560"/>
                <a:ext cx="640440" cy="385560"/>
                <a:chOff x="153720" y="4453560"/>
                <a:chExt cx="640440" cy="385560"/>
              </a:xfrm>
            </p:grpSpPr>
            <p:cxnSp>
              <p:nvCxnSpPr>
                <p:cNvPr id="232" name="Google Shape;40;p3"/>
                <p:cNvCxnSpPr/>
                <p:nvPr/>
              </p:nvCxnSpPr>
              <p:spPr>
                <a:xfrm>
                  <a:off x="153720" y="4453560"/>
                  <a:ext cx="640800" cy="360"/>
                </a:xfrm>
                <a:prstGeom prst="straightConnector1">
                  <a:avLst/>
                </a:prstGeom>
                <a:ln w="38100">
                  <a:solidFill>
                    <a:srgbClr val="99D5F0"/>
                  </a:solidFill>
                  <a:round/>
                </a:ln>
              </p:spPr>
            </p:cxnSp>
            <p:cxnSp>
              <p:nvCxnSpPr>
                <p:cNvPr id="233" name="Google Shape;41;p3"/>
                <p:cNvCxnSpPr/>
                <p:nvPr/>
              </p:nvCxnSpPr>
              <p:spPr>
                <a:xfrm>
                  <a:off x="470880" y="4453560"/>
                  <a:ext cx="323640" cy="385920"/>
                </a:xfrm>
                <a:prstGeom prst="straightConnector1">
                  <a:avLst/>
                </a:prstGeom>
                <a:ln w="38100">
                  <a:solidFill>
                    <a:srgbClr val="99D5F0"/>
                  </a:solidFill>
                  <a:round/>
                </a:ln>
              </p:spPr>
            </p:cxnSp>
            <p:cxnSp>
              <p:nvCxnSpPr>
                <p:cNvPr id="234" name="Google Shape;42;p3"/>
                <p:cNvCxnSpPr/>
                <p:nvPr/>
              </p:nvCxnSpPr>
              <p:spPr>
                <a:xfrm flipH="1">
                  <a:off x="154080" y="4453560"/>
                  <a:ext cx="323640" cy="385920"/>
                </a:xfrm>
                <a:prstGeom prst="straightConnector1">
                  <a:avLst/>
                </a:prstGeom>
                <a:ln w="38100">
                  <a:solidFill>
                    <a:srgbClr val="99D5F0"/>
                  </a:solidFill>
                  <a:round/>
                </a:ln>
              </p:spPr>
            </p:cxnSp>
            <p:cxnSp>
              <p:nvCxnSpPr>
                <p:cNvPr id="235" name="Google Shape;43;p3"/>
                <p:cNvCxnSpPr/>
                <p:nvPr/>
              </p:nvCxnSpPr>
              <p:spPr>
                <a:xfrm>
                  <a:off x="475200" y="4456800"/>
                  <a:ext cx="360" cy="382320"/>
                </a:xfrm>
                <a:prstGeom prst="straightConnector1">
                  <a:avLst/>
                </a:prstGeom>
                <a:ln w="38100">
                  <a:solidFill>
                    <a:srgbClr val="99D5F0"/>
                  </a:solidFill>
                  <a:round/>
                </a:ln>
              </p:spPr>
            </p:cxnSp>
          </p:grpSp>
        </p:grpSp>
        <p:grpSp>
          <p:nvGrpSpPr>
            <p:cNvPr id="236" name="Google Shape;44;p3"/>
            <p:cNvGrpSpPr/>
            <p:nvPr/>
          </p:nvGrpSpPr>
          <p:grpSpPr>
            <a:xfrm>
              <a:off x="2742480" y="-637920"/>
              <a:ext cx="4085640" cy="7182720"/>
              <a:chOff x="2742480" y="-637920"/>
              <a:chExt cx="4085640" cy="7182720"/>
            </a:xfrm>
          </p:grpSpPr>
          <p:sp>
            <p:nvSpPr>
              <p:cNvPr id="237" name="Google Shape;45;p3"/>
              <p:cNvSpPr/>
              <p:nvPr/>
            </p:nvSpPr>
            <p:spPr>
              <a:xfrm flipH="1">
                <a:off x="6188040" y="4524480"/>
                <a:ext cx="640080" cy="2020320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rgbClr val="1C365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8" name="Google Shape;46;p3"/>
              <p:cNvSpPr/>
              <p:nvPr/>
            </p:nvSpPr>
            <p:spPr>
              <a:xfrm flipH="1">
                <a:off x="5810400" y="4524480"/>
                <a:ext cx="640080" cy="2020320"/>
              </a:xfrm>
              <a:prstGeom prst="roundRect">
                <a:avLst>
                  <a:gd name="adj" fmla="val 50000"/>
                </a:avLst>
              </a:prstGeom>
              <a:noFill/>
              <a:ln w="9525">
                <a:solidFill>
                  <a:srgbClr val="1C365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grpSp>
            <p:nvGrpSpPr>
              <p:cNvPr id="239" name="Google Shape;47;p3"/>
              <p:cNvGrpSpPr/>
              <p:nvPr/>
            </p:nvGrpSpPr>
            <p:grpSpPr>
              <a:xfrm>
                <a:off x="2742480" y="-637920"/>
                <a:ext cx="1270080" cy="1270080"/>
                <a:chOff x="2742480" y="-637920"/>
                <a:chExt cx="1270080" cy="1270080"/>
              </a:xfrm>
            </p:grpSpPr>
            <p:sp>
              <p:nvSpPr>
                <p:cNvPr id="240" name="Google Shape;48;p3"/>
                <p:cNvSpPr/>
                <p:nvPr/>
              </p:nvSpPr>
              <p:spPr>
                <a:xfrm flipH="1">
                  <a:off x="2742480" y="-637920"/>
                  <a:ext cx="1270080" cy="1270080"/>
                </a:xfrm>
                <a:prstGeom prst="ellipse">
                  <a:avLst/>
                </a:prstGeom>
                <a:noFill/>
                <a:ln w="9525">
                  <a:solidFill>
                    <a:srgbClr val="1C365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1" name="Google Shape;49;p3"/>
                <p:cNvSpPr/>
                <p:nvPr/>
              </p:nvSpPr>
              <p:spPr>
                <a:xfrm flipH="1">
                  <a:off x="3057480" y="-322920"/>
                  <a:ext cx="640080" cy="640080"/>
                </a:xfrm>
                <a:prstGeom prst="ellipse">
                  <a:avLst/>
                </a:prstGeom>
                <a:noFill/>
                <a:ln w="9525">
                  <a:solidFill>
                    <a:srgbClr val="1C365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644840" y="2616120"/>
            <a:ext cx="585432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3" name="PlaceHolder 2"/>
          <p:cNvSpPr>
            <a:spLocks noGrp="1"/>
          </p:cNvSpPr>
          <p:nvPr>
            <p:ph type="title"/>
          </p:nvPr>
        </p:nvSpPr>
        <p:spPr>
          <a:xfrm>
            <a:off x="3517920" y="1310760"/>
            <a:ext cx="2107440" cy="1104480"/>
          </a:xfrm>
          <a:prstGeom prst="rect">
            <a:avLst/>
          </a:prstGeom>
          <a:solidFill>
            <a:srgbClr val="99D5F0">
              <a:alpha val="37000"/>
            </a:srgbClr>
          </a:solidFill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Poppins"/>
                <a:ea typeface="Poppins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37200" y="583560"/>
            <a:ext cx="4523400" cy="2038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5236920" y="583560"/>
            <a:ext cx="3193560" cy="3975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553" name="Google Shape;167;p9"/>
          <p:cNvSpPr/>
          <p:nvPr/>
        </p:nvSpPr>
        <p:spPr>
          <a:xfrm flipH="1">
            <a:off x="-700560" y="-639000"/>
            <a:ext cx="1270080" cy="1270080"/>
          </a:xfrm>
          <a:prstGeom prst="ellipse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554" name="Google Shape;168;p9"/>
          <p:cNvGrpSpPr/>
          <p:nvPr/>
        </p:nvGrpSpPr>
        <p:grpSpPr>
          <a:xfrm>
            <a:off x="-315720" y="-626040"/>
            <a:ext cx="10082160" cy="6982200"/>
            <a:chOff x="-315720" y="-626040"/>
            <a:chExt cx="10082160" cy="6982200"/>
          </a:xfrm>
        </p:grpSpPr>
        <p:grpSp>
          <p:nvGrpSpPr>
            <p:cNvPr id="555" name="Google Shape;169;p9"/>
            <p:cNvGrpSpPr/>
            <p:nvPr/>
          </p:nvGrpSpPr>
          <p:grpSpPr>
            <a:xfrm>
              <a:off x="3498120" y="-626040"/>
              <a:ext cx="6268320" cy="6982200"/>
              <a:chOff x="3498120" y="-626040"/>
              <a:chExt cx="6268320" cy="6982200"/>
            </a:xfrm>
          </p:grpSpPr>
          <p:grpSp>
            <p:nvGrpSpPr>
              <p:cNvPr id="556" name="Google Shape;170;p9"/>
              <p:cNvGrpSpPr/>
              <p:nvPr/>
            </p:nvGrpSpPr>
            <p:grpSpPr>
              <a:xfrm>
                <a:off x="3498120" y="4335840"/>
                <a:ext cx="1017720" cy="2020320"/>
                <a:chOff x="3498120" y="4335840"/>
                <a:chExt cx="1017720" cy="2020320"/>
              </a:xfrm>
            </p:grpSpPr>
            <p:sp>
              <p:nvSpPr>
                <p:cNvPr id="557" name="Google Shape;171;p9"/>
                <p:cNvSpPr/>
                <p:nvPr/>
              </p:nvSpPr>
              <p:spPr>
                <a:xfrm rot="10800000" flipV="1">
                  <a:off x="3875760" y="4335840"/>
                  <a:ext cx="640080" cy="2020320"/>
                </a:xfrm>
                <a:prstGeom prst="roundRect">
                  <a:avLst>
                    <a:gd name="adj" fmla="val 50000"/>
                  </a:avLst>
                </a:prstGeom>
                <a:noFill/>
                <a:ln w="9525">
                  <a:solidFill>
                    <a:srgbClr val="1C365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58" name="Google Shape;172;p9"/>
                <p:cNvSpPr/>
                <p:nvPr/>
              </p:nvSpPr>
              <p:spPr>
                <a:xfrm rot="10800000" flipV="1">
                  <a:off x="3498120" y="4335840"/>
                  <a:ext cx="640080" cy="2020320"/>
                </a:xfrm>
                <a:prstGeom prst="roundRect">
                  <a:avLst>
                    <a:gd name="adj" fmla="val 50000"/>
                  </a:avLst>
                </a:prstGeom>
                <a:noFill/>
                <a:ln w="9525">
                  <a:solidFill>
                    <a:srgbClr val="1C365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59" name="Google Shape;173;p9"/>
              <p:cNvGrpSpPr/>
              <p:nvPr/>
            </p:nvGrpSpPr>
            <p:grpSpPr>
              <a:xfrm>
                <a:off x="8496360" y="-626040"/>
                <a:ext cx="1270080" cy="1270080"/>
                <a:chOff x="8496360" y="-626040"/>
                <a:chExt cx="1270080" cy="1270080"/>
              </a:xfrm>
            </p:grpSpPr>
            <p:sp>
              <p:nvSpPr>
                <p:cNvPr id="560" name="Google Shape;174;p9"/>
                <p:cNvSpPr/>
                <p:nvPr/>
              </p:nvSpPr>
              <p:spPr>
                <a:xfrm>
                  <a:off x="8496360" y="-626040"/>
                  <a:ext cx="1270080" cy="1270080"/>
                </a:xfrm>
                <a:prstGeom prst="ellipse">
                  <a:avLst/>
                </a:prstGeom>
                <a:noFill/>
                <a:ln w="9525">
                  <a:solidFill>
                    <a:srgbClr val="1C365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61" name="Google Shape;175;p9"/>
                <p:cNvSpPr/>
                <p:nvPr/>
              </p:nvSpPr>
              <p:spPr>
                <a:xfrm>
                  <a:off x="8811360" y="-311040"/>
                  <a:ext cx="640080" cy="640080"/>
                </a:xfrm>
                <a:prstGeom prst="ellipse">
                  <a:avLst/>
                </a:prstGeom>
                <a:noFill/>
                <a:ln w="9525">
                  <a:solidFill>
                    <a:srgbClr val="1C365F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562" name="Google Shape;176;p9"/>
            <p:cNvGrpSpPr/>
            <p:nvPr/>
          </p:nvGrpSpPr>
          <p:grpSpPr>
            <a:xfrm>
              <a:off x="-315720" y="3393000"/>
              <a:ext cx="9459720" cy="2050560"/>
              <a:chOff x="-315720" y="3393000"/>
              <a:chExt cx="9459720" cy="2050560"/>
            </a:xfrm>
          </p:grpSpPr>
          <p:grpSp>
            <p:nvGrpSpPr>
              <p:cNvPr id="563" name="Google Shape;177;p9"/>
              <p:cNvGrpSpPr/>
              <p:nvPr/>
            </p:nvGrpSpPr>
            <p:grpSpPr>
              <a:xfrm>
                <a:off x="-315720" y="4888440"/>
                <a:ext cx="1665720" cy="555120"/>
                <a:chOff x="-315720" y="4888440"/>
                <a:chExt cx="1665720" cy="555120"/>
              </a:xfrm>
            </p:grpSpPr>
            <p:sp>
              <p:nvSpPr>
                <p:cNvPr id="564" name="Google Shape;178;p9"/>
                <p:cNvSpPr/>
                <p:nvPr/>
              </p:nvSpPr>
              <p:spPr>
                <a:xfrm rot="5400000">
                  <a:off x="794880" y="4888440"/>
                  <a:ext cx="555120" cy="555120"/>
                </a:xfrm>
                <a:prstGeom prst="ellipse">
                  <a:avLst/>
                </a:prstGeom>
                <a:noFill/>
                <a:ln w="38100">
                  <a:solidFill>
                    <a:srgbClr val="99D5F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65" name="Google Shape;179;p9"/>
                <p:cNvSpPr/>
                <p:nvPr/>
              </p:nvSpPr>
              <p:spPr>
                <a:xfrm rot="5400000">
                  <a:off x="239400" y="4888440"/>
                  <a:ext cx="555120" cy="555120"/>
                </a:xfrm>
                <a:prstGeom prst="ellipse">
                  <a:avLst/>
                </a:prstGeom>
                <a:noFill/>
                <a:ln w="38100">
                  <a:solidFill>
                    <a:srgbClr val="99D5F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66" name="Google Shape;180;p9"/>
                <p:cNvSpPr/>
                <p:nvPr/>
              </p:nvSpPr>
              <p:spPr>
                <a:xfrm rot="5400000">
                  <a:off x="-315720" y="4888440"/>
                  <a:ext cx="555120" cy="555120"/>
                </a:xfrm>
                <a:prstGeom prst="ellipse">
                  <a:avLst/>
                </a:prstGeom>
                <a:noFill/>
                <a:ln w="38100">
                  <a:solidFill>
                    <a:srgbClr val="99D5F0"/>
                  </a:solidFill>
                  <a:round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91440" bIns="91440" anchor="ctr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67" name="Google Shape;181;p9"/>
              <p:cNvGrpSpPr/>
              <p:nvPr/>
            </p:nvGrpSpPr>
            <p:grpSpPr>
              <a:xfrm>
                <a:off x="8758080" y="3393000"/>
                <a:ext cx="385920" cy="640440"/>
                <a:chOff x="8758080" y="3393000"/>
                <a:chExt cx="385920" cy="640440"/>
              </a:xfrm>
            </p:grpSpPr>
            <p:cxnSp>
              <p:nvCxnSpPr>
                <p:cNvPr id="568" name="Google Shape;182;p9"/>
                <p:cNvCxnSpPr/>
                <p:nvPr/>
              </p:nvCxnSpPr>
              <p:spPr>
                <a:xfrm flipV="1">
                  <a:off x="8758080" y="3393000"/>
                  <a:ext cx="360" cy="640800"/>
                </a:xfrm>
                <a:prstGeom prst="straightConnector1">
                  <a:avLst/>
                </a:prstGeom>
                <a:ln w="38100">
                  <a:solidFill>
                    <a:srgbClr val="99D5F0"/>
                  </a:solidFill>
                  <a:round/>
                </a:ln>
              </p:spPr>
            </p:cxnSp>
            <p:cxnSp>
              <p:nvCxnSpPr>
                <p:cNvPr id="569" name="Google Shape;183;p9"/>
                <p:cNvCxnSpPr/>
                <p:nvPr/>
              </p:nvCxnSpPr>
              <p:spPr>
                <a:xfrm flipV="1">
                  <a:off x="8758080" y="3393000"/>
                  <a:ext cx="385920" cy="324000"/>
                </a:xfrm>
                <a:prstGeom prst="straightConnector1">
                  <a:avLst/>
                </a:prstGeom>
                <a:ln w="38100">
                  <a:solidFill>
                    <a:srgbClr val="99D5F0"/>
                  </a:solidFill>
                  <a:round/>
                </a:ln>
              </p:spPr>
            </p:cxnSp>
            <p:cxnSp>
              <p:nvCxnSpPr>
                <p:cNvPr id="570" name="Google Shape;184;p9"/>
                <p:cNvCxnSpPr/>
                <p:nvPr/>
              </p:nvCxnSpPr>
              <p:spPr>
                <a:xfrm>
                  <a:off x="8758080" y="3709800"/>
                  <a:ext cx="386280" cy="324000"/>
                </a:xfrm>
                <a:prstGeom prst="straightConnector1">
                  <a:avLst/>
                </a:prstGeom>
                <a:ln w="38100">
                  <a:solidFill>
                    <a:srgbClr val="99D5F0"/>
                  </a:solidFill>
                  <a:round/>
                </a:ln>
              </p:spPr>
            </p:cxnSp>
            <p:cxnSp>
              <p:nvCxnSpPr>
                <p:cNvPr id="571" name="Google Shape;185;p9"/>
                <p:cNvCxnSpPr/>
                <p:nvPr/>
              </p:nvCxnSpPr>
              <p:spPr>
                <a:xfrm>
                  <a:off x="8761680" y="3711960"/>
                  <a:ext cx="382320" cy="360"/>
                </a:xfrm>
                <a:prstGeom prst="straightConnector1">
                  <a:avLst/>
                </a:prstGeom>
                <a:ln w="38100">
                  <a:solidFill>
                    <a:srgbClr val="99D5F0"/>
                  </a:solidFill>
                  <a:round/>
                </a:ln>
              </p:spPr>
            </p:cxn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89360802300669X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743040" y="1171440"/>
            <a:ext cx="4809600" cy="2114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0" strike="noStrike" spc="-1" dirty="0">
                <a:solidFill>
                  <a:schemeClr val="dk1"/>
                </a:solidFill>
                <a:latin typeface="Poppins"/>
                <a:ea typeface="Poppins"/>
              </a:rPr>
              <a:t>Principal Component Analysis</a:t>
            </a:r>
            <a:endParaRPr lang="fr-FR" sz="5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 type="subTitle"/>
          </p:nvPr>
        </p:nvSpPr>
        <p:spPr>
          <a:xfrm>
            <a:off x="743040" y="3286080"/>
            <a:ext cx="4809600" cy="68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An Overview of Feature Extraction Techniques</a:t>
            </a:r>
            <a:endParaRPr lang="en-US" sz="16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578" name="Google Shape;676;p34"/>
          <p:cNvGrpSpPr/>
          <p:nvPr/>
        </p:nvGrpSpPr>
        <p:grpSpPr>
          <a:xfrm>
            <a:off x="5566680" y="4225320"/>
            <a:ext cx="385560" cy="640440"/>
            <a:chOff x="5566680" y="4225320"/>
            <a:chExt cx="385560" cy="640440"/>
          </a:xfrm>
        </p:grpSpPr>
        <p:cxnSp>
          <p:nvCxnSpPr>
            <p:cNvPr id="579" name="Google Shape;677;p34"/>
            <p:cNvCxnSpPr/>
            <p:nvPr/>
          </p:nvCxnSpPr>
          <p:spPr>
            <a:xfrm flipV="1">
              <a:off x="5566680" y="4225320"/>
              <a:ext cx="360" cy="640800"/>
            </a:xfrm>
            <a:prstGeom prst="straightConnector1">
              <a:avLst/>
            </a:prstGeom>
            <a:ln w="38100">
              <a:solidFill>
                <a:srgbClr val="669CD3"/>
              </a:solidFill>
              <a:round/>
            </a:ln>
          </p:spPr>
        </p:cxnSp>
        <p:cxnSp>
          <p:nvCxnSpPr>
            <p:cNvPr id="580" name="Google Shape;678;p34"/>
            <p:cNvCxnSpPr/>
            <p:nvPr/>
          </p:nvCxnSpPr>
          <p:spPr>
            <a:xfrm flipV="1">
              <a:off x="5566680" y="4225680"/>
              <a:ext cx="385920" cy="323640"/>
            </a:xfrm>
            <a:prstGeom prst="straightConnector1">
              <a:avLst/>
            </a:prstGeom>
            <a:ln w="38100">
              <a:solidFill>
                <a:srgbClr val="669CD3"/>
              </a:solidFill>
              <a:round/>
            </a:ln>
          </p:spPr>
        </p:cxnSp>
        <p:cxnSp>
          <p:nvCxnSpPr>
            <p:cNvPr id="581" name="Google Shape;679;p34"/>
            <p:cNvCxnSpPr/>
            <p:nvPr/>
          </p:nvCxnSpPr>
          <p:spPr>
            <a:xfrm>
              <a:off x="5566680" y="4542480"/>
              <a:ext cx="385920" cy="323640"/>
            </a:xfrm>
            <a:prstGeom prst="straightConnector1">
              <a:avLst/>
            </a:prstGeom>
            <a:ln w="38100">
              <a:solidFill>
                <a:srgbClr val="669CD3"/>
              </a:solidFill>
              <a:round/>
            </a:ln>
          </p:spPr>
        </p:cxnSp>
        <p:cxnSp>
          <p:nvCxnSpPr>
            <p:cNvPr id="582" name="Google Shape;680;p34"/>
            <p:cNvCxnSpPr/>
            <p:nvPr/>
          </p:nvCxnSpPr>
          <p:spPr>
            <a:xfrm>
              <a:off x="5570280" y="4544640"/>
              <a:ext cx="382320" cy="360"/>
            </a:xfrm>
            <a:prstGeom prst="straightConnector1">
              <a:avLst/>
            </a:prstGeom>
            <a:ln w="38100">
              <a:solidFill>
                <a:srgbClr val="669CD3"/>
              </a:solidFill>
              <a:round/>
            </a:ln>
          </p:spPr>
        </p:cxnSp>
      </p:grpSp>
      <p:grpSp>
        <p:nvGrpSpPr>
          <p:cNvPr id="583" name="Google Shape;681;p34"/>
          <p:cNvGrpSpPr/>
          <p:nvPr/>
        </p:nvGrpSpPr>
        <p:grpSpPr>
          <a:xfrm>
            <a:off x="6479640" y="-1252440"/>
            <a:ext cx="1017720" cy="2020320"/>
            <a:chOff x="6479640" y="-1252440"/>
            <a:chExt cx="1017720" cy="2020320"/>
          </a:xfrm>
        </p:grpSpPr>
        <p:sp>
          <p:nvSpPr>
            <p:cNvPr id="584" name="Google Shape;682;p34"/>
            <p:cNvSpPr/>
            <p:nvPr/>
          </p:nvSpPr>
          <p:spPr>
            <a:xfrm>
              <a:off x="6479640" y="-1252440"/>
              <a:ext cx="640080" cy="202032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1C365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5" name="Google Shape;683;p34"/>
            <p:cNvSpPr/>
            <p:nvPr/>
          </p:nvSpPr>
          <p:spPr>
            <a:xfrm>
              <a:off x="6857280" y="-1252440"/>
              <a:ext cx="640080" cy="202032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1C365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pic>
        <p:nvPicPr>
          <p:cNvPr id="1026" name="Picture 2" descr="Principal Component Analysis (PCA) Explained Visually with Zero Math |  Towards Data Science">
            <a:extLst>
              <a:ext uri="{FF2B5EF4-FFF2-40B4-BE49-F238E27FC236}">
                <a16:creationId xmlns:a16="http://schemas.microsoft.com/office/drawing/2014/main" id="{4DDEDC4E-212B-31FD-928A-917DD6BA6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4795" y="1084680"/>
            <a:ext cx="3504970" cy="261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1770466" y="656470"/>
            <a:ext cx="5163132" cy="78918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Illustrative Example</a:t>
            </a:r>
            <a:endParaRPr lang="fr-FR" sz="36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 type="subTitle"/>
          </p:nvPr>
        </p:nvSpPr>
        <p:spPr>
          <a:xfrm>
            <a:off x="287079" y="1599979"/>
            <a:ext cx="5305309" cy="57969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514350" indent="-285750">
              <a:lnSpc>
                <a:spcPct val="100000"/>
              </a:lnSpc>
              <a:spcAft>
                <a:spcPts val="1599"/>
              </a:spcAft>
              <a:tabLst>
                <a:tab pos="0" algn="l"/>
              </a:tabLst>
            </a:pPr>
            <a:r>
              <a:rPr lang="en-US" sz="1600" b="0" strike="noStrike" spc="-1" dirty="0">
                <a:solidFill>
                  <a:schemeClr val="tx1">
                    <a:lumMod val="75000"/>
                  </a:schemeClr>
                </a:solidFill>
                <a:latin typeface="Golos Text"/>
              </a:rPr>
              <a:t>Let’s break down PCA using 4 students with 3 variables: Age (years), Height (cm), Weight (kg)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81A666-8DF8-8195-726B-982AE936F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02832"/>
              </p:ext>
            </p:extLst>
          </p:nvPr>
        </p:nvGraphicFramePr>
        <p:xfrm>
          <a:off x="5704053" y="1385775"/>
          <a:ext cx="333896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486">
                  <a:extLst>
                    <a:ext uri="{9D8B030D-6E8A-4147-A177-3AD203B41FA5}">
                      <a16:colId xmlns:a16="http://schemas.microsoft.com/office/drawing/2014/main" val="3337676089"/>
                    </a:ext>
                  </a:extLst>
                </a:gridCol>
                <a:gridCol w="817492">
                  <a:extLst>
                    <a:ext uri="{9D8B030D-6E8A-4147-A177-3AD203B41FA5}">
                      <a16:colId xmlns:a16="http://schemas.microsoft.com/office/drawing/2014/main" val="545429606"/>
                    </a:ext>
                  </a:extLst>
                </a:gridCol>
                <a:gridCol w="817492">
                  <a:extLst>
                    <a:ext uri="{9D8B030D-6E8A-4147-A177-3AD203B41FA5}">
                      <a16:colId xmlns:a16="http://schemas.microsoft.com/office/drawing/2014/main" val="578637823"/>
                    </a:ext>
                  </a:extLst>
                </a:gridCol>
                <a:gridCol w="817492">
                  <a:extLst>
                    <a:ext uri="{9D8B030D-6E8A-4147-A177-3AD203B41FA5}">
                      <a16:colId xmlns:a16="http://schemas.microsoft.com/office/drawing/2014/main" val="3568580097"/>
                    </a:ext>
                  </a:extLst>
                </a:gridCol>
              </a:tblGrid>
              <a:tr h="2846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35654"/>
                  </a:ext>
                </a:extLst>
              </a:tr>
              <a:tr h="2846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848092"/>
                  </a:ext>
                </a:extLst>
              </a:tr>
              <a:tr h="2846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469005"/>
                  </a:ext>
                </a:extLst>
              </a:tr>
              <a:tr h="2846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029291"/>
                  </a:ext>
                </a:extLst>
              </a:tr>
              <a:tr h="28467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39272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83E981A-BFB6-5879-81FA-86BE0EEFBBFF}"/>
              </a:ext>
            </a:extLst>
          </p:cNvPr>
          <p:cNvSpPr txBox="1"/>
          <p:nvPr/>
        </p:nvSpPr>
        <p:spPr>
          <a:xfrm>
            <a:off x="297607" y="1889826"/>
            <a:ext cx="5103628" cy="2667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>
              <a:lnSpc>
                <a:spcPct val="100000"/>
              </a:lnSpc>
              <a:spcAft>
                <a:spcPts val="1599"/>
              </a:spcAft>
              <a:tabLst>
                <a:tab pos="0" algn="l"/>
              </a:tabLst>
            </a:pPr>
            <a:endParaRPr lang="en-US" sz="1600" b="0" strike="noStrike" spc="-1" dirty="0">
              <a:solidFill>
                <a:schemeClr val="tx1">
                  <a:lumMod val="75000"/>
                </a:schemeClr>
              </a:solidFill>
              <a:latin typeface="Golos Text"/>
            </a:endParaRPr>
          </a:p>
          <a:p>
            <a:pPr marL="514350" indent="-285750">
              <a:lnSpc>
                <a:spcPct val="100000"/>
              </a:lnSpc>
              <a:spcAft>
                <a:spcPts val="1599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b="1" strike="noStrike" spc="-1" dirty="0">
                <a:solidFill>
                  <a:schemeClr val="tx1">
                    <a:lumMod val="75000"/>
                  </a:schemeClr>
                </a:solidFill>
                <a:latin typeface="Golos Text"/>
              </a:rPr>
              <a:t>Step 1: Center the Data</a:t>
            </a:r>
          </a:p>
          <a:p>
            <a:pPr marL="971550" lvl="1" indent="-285750">
              <a:spcAft>
                <a:spcPts val="1599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b="0" strike="noStrike" spc="-1" dirty="0">
                <a:solidFill>
                  <a:schemeClr val="tx1">
                    <a:lumMod val="75000"/>
                  </a:schemeClr>
                </a:solidFill>
                <a:latin typeface="Golos Text"/>
              </a:rPr>
              <a:t>Subtract the mean of each column to shift data to the origin.</a:t>
            </a:r>
          </a:p>
          <a:p>
            <a:pPr marL="971550" lvl="1" indent="-285750">
              <a:spcAft>
                <a:spcPts val="1599"/>
              </a:spcAft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1600" b="0" strike="noStrike" spc="-1" dirty="0">
                <a:solidFill>
                  <a:schemeClr val="tx1">
                    <a:lumMod val="75000"/>
                  </a:schemeClr>
                </a:solidFill>
                <a:latin typeface="Golos Text"/>
              </a:rPr>
              <a:t>Means: Age = 20.5, Height = 172.5, Weight = 67.5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006A7C5-2E66-E467-2B95-6C04A7B53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795979"/>
              </p:ext>
            </p:extLst>
          </p:nvPr>
        </p:nvGraphicFramePr>
        <p:xfrm>
          <a:off x="5704052" y="3268635"/>
          <a:ext cx="33389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741">
                  <a:extLst>
                    <a:ext uri="{9D8B030D-6E8A-4147-A177-3AD203B41FA5}">
                      <a16:colId xmlns:a16="http://schemas.microsoft.com/office/drawing/2014/main" val="3052070504"/>
                    </a:ext>
                  </a:extLst>
                </a:gridCol>
                <a:gridCol w="834741">
                  <a:extLst>
                    <a:ext uri="{9D8B030D-6E8A-4147-A177-3AD203B41FA5}">
                      <a16:colId xmlns:a16="http://schemas.microsoft.com/office/drawing/2014/main" val="3380030888"/>
                    </a:ext>
                  </a:extLst>
                </a:gridCol>
                <a:gridCol w="834741">
                  <a:extLst>
                    <a:ext uri="{9D8B030D-6E8A-4147-A177-3AD203B41FA5}">
                      <a16:colId xmlns:a16="http://schemas.microsoft.com/office/drawing/2014/main" val="1043617742"/>
                    </a:ext>
                  </a:extLst>
                </a:gridCol>
                <a:gridCol w="834741">
                  <a:extLst>
                    <a:ext uri="{9D8B030D-6E8A-4147-A177-3AD203B41FA5}">
                      <a16:colId xmlns:a16="http://schemas.microsoft.com/office/drawing/2014/main" val="1935663358"/>
                    </a:ext>
                  </a:extLst>
                </a:gridCol>
              </a:tblGrid>
              <a:tr h="353888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5F5F5"/>
                          </a:solidFill>
                          <a:effectLst/>
                        </a:rPr>
                        <a:t>Student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5F5F5"/>
                          </a:solidFill>
                          <a:effectLst/>
                        </a:rPr>
                        <a:t>Age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5F5F5"/>
                          </a:solidFill>
                          <a:effectLst/>
                        </a:rPr>
                        <a:t>Height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5F5F5"/>
                          </a:solidFill>
                          <a:effectLst/>
                        </a:rPr>
                        <a:t>Weight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982382309"/>
                  </a:ext>
                </a:extLst>
              </a:tr>
              <a:tr h="35388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-0.5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-2.5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-2.5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66121359"/>
                  </a:ext>
                </a:extLst>
              </a:tr>
              <a:tr h="35388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1.5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7.5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12.5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845493131"/>
                  </a:ext>
                </a:extLst>
              </a:tr>
              <a:tr h="3538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-1.5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-7.5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-12.5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360620483"/>
                  </a:ext>
                </a:extLst>
              </a:tr>
              <a:tr h="35388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0.5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2.5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2.5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280133889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7F77CF-EC0B-9F9F-7AEA-985AFD654854}"/>
              </a:ext>
            </a:extLst>
          </p:cNvPr>
          <p:cNvSpPr txBox="1"/>
          <p:nvPr/>
        </p:nvSpPr>
        <p:spPr>
          <a:xfrm>
            <a:off x="5613654" y="2956314"/>
            <a:ext cx="1461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</a:rPr>
              <a:t>Centered Data: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Golos Tex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8F51C8-1B39-0A27-7312-48AE2B89183B}"/>
              </a:ext>
            </a:extLst>
          </p:cNvPr>
          <p:cNvSpPr txBox="1"/>
          <p:nvPr/>
        </p:nvSpPr>
        <p:spPr>
          <a:xfrm>
            <a:off x="117805" y="677285"/>
            <a:ext cx="63222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Golos Text"/>
              </a:rPr>
              <a:t>Step 2: Calculate Covariance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olos Text"/>
              </a:rPr>
              <a:t>Measure how variables change together. For example:</a:t>
            </a:r>
          </a:p>
          <a:p>
            <a:pPr lvl="1"/>
            <a:r>
              <a:rPr lang="en-US" sz="1600" dirty="0">
                <a:latin typeface="Golos Text"/>
              </a:rPr>
              <a:t>	- </a:t>
            </a:r>
            <a:r>
              <a:rPr lang="en-US" sz="1600" dirty="0" err="1">
                <a:latin typeface="Golos Text"/>
              </a:rPr>
              <a:t>Cov</a:t>
            </a:r>
            <a:r>
              <a:rPr lang="en-US" sz="1600" dirty="0">
                <a:latin typeface="Golos Text"/>
              </a:rPr>
              <a:t>(Age, Height) = Σ[(Ageᵢ − mean) × (Heightᵢ − mean)] / (n−1)</a:t>
            </a:r>
          </a:p>
          <a:p>
            <a:pPr lvl="1"/>
            <a:r>
              <a:rPr lang="en-US" sz="1600" dirty="0">
                <a:latin typeface="Golos Text"/>
              </a:rPr>
              <a:t>	- Diagonal (Age, Age): Variance of Age.	</a:t>
            </a:r>
            <a:endParaRPr lang="en-US" sz="1400" dirty="0">
              <a:latin typeface="Golos Text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E1B4768-2DE2-858B-5E37-1498B06E1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978571"/>
              </p:ext>
            </p:extLst>
          </p:nvPr>
        </p:nvGraphicFramePr>
        <p:xfrm>
          <a:off x="5713844" y="3383395"/>
          <a:ext cx="3140196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049">
                  <a:extLst>
                    <a:ext uri="{9D8B030D-6E8A-4147-A177-3AD203B41FA5}">
                      <a16:colId xmlns:a16="http://schemas.microsoft.com/office/drawing/2014/main" val="3052070504"/>
                    </a:ext>
                  </a:extLst>
                </a:gridCol>
                <a:gridCol w="785049">
                  <a:extLst>
                    <a:ext uri="{9D8B030D-6E8A-4147-A177-3AD203B41FA5}">
                      <a16:colId xmlns:a16="http://schemas.microsoft.com/office/drawing/2014/main" val="3380030888"/>
                    </a:ext>
                  </a:extLst>
                </a:gridCol>
                <a:gridCol w="785049">
                  <a:extLst>
                    <a:ext uri="{9D8B030D-6E8A-4147-A177-3AD203B41FA5}">
                      <a16:colId xmlns:a16="http://schemas.microsoft.com/office/drawing/2014/main" val="1043617742"/>
                    </a:ext>
                  </a:extLst>
                </a:gridCol>
                <a:gridCol w="785049">
                  <a:extLst>
                    <a:ext uri="{9D8B030D-6E8A-4147-A177-3AD203B41FA5}">
                      <a16:colId xmlns:a16="http://schemas.microsoft.com/office/drawing/2014/main" val="19356633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5F5F5"/>
                          </a:solidFill>
                          <a:effectLst/>
                        </a:rPr>
                        <a:t>Student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5F5F5"/>
                          </a:solidFill>
                          <a:effectLst/>
                        </a:rPr>
                        <a:t>Age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5F5F5"/>
                          </a:solidFill>
                          <a:effectLst/>
                        </a:rPr>
                        <a:t>Height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5F5F5"/>
                          </a:solidFill>
                          <a:effectLst/>
                        </a:rPr>
                        <a:t>Weight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982382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Golos Text"/>
                        </a:rPr>
                        <a:t>Age</a:t>
                      </a:r>
                      <a:endParaRPr lang="en-US" sz="1200" dirty="0">
                        <a:effectLst/>
                        <a:latin typeface="Golos Text"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Golos Text"/>
                        </a:rPr>
                        <a:t>1.67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Golos Text"/>
                        </a:rPr>
                        <a:t>8.33</a:t>
                      </a:r>
                      <a:endParaRPr lang="en-US" sz="1200" dirty="0">
                        <a:effectLst/>
                        <a:latin typeface="Golos Text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Golos Text"/>
                        </a:rPr>
                        <a:t>13.33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666121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effectLst/>
                          <a:latin typeface="Golos Text"/>
                        </a:rPr>
                        <a:t>Height</a:t>
                      </a:r>
                      <a:endParaRPr lang="en-US" sz="1200" dirty="0">
                        <a:effectLst/>
                        <a:latin typeface="Golos Text"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Golos Text"/>
                        </a:rPr>
                        <a:t>8.33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Golos Text"/>
                        </a:rPr>
                        <a:t>41.6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Golos Text"/>
                        </a:rPr>
                        <a:t>66.67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845493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effectLst/>
                          <a:latin typeface="Golos Text"/>
                        </a:rPr>
                        <a:t>Weight</a:t>
                      </a:r>
                      <a:endParaRPr lang="en-US" sz="1200">
                        <a:effectLst/>
                        <a:latin typeface="Golos Text"/>
                      </a:endParaRP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Golos Text"/>
                        </a:rPr>
                        <a:t>13.33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Golos Text"/>
                        </a:rPr>
                        <a:t>66.67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Golos Text"/>
                        </a:rPr>
                        <a:t>125.0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36062048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CEE380-A28E-3117-57C1-44CC88BBB777}"/>
              </a:ext>
            </a:extLst>
          </p:cNvPr>
          <p:cNvSpPr txBox="1"/>
          <p:nvPr/>
        </p:nvSpPr>
        <p:spPr>
          <a:xfrm>
            <a:off x="5638557" y="3069521"/>
            <a:ext cx="52097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</a:rPr>
              <a:t>Covariance Matrix (C):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Golos Tex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8C3567-944B-AD67-2C08-B7D7824E7D00}"/>
              </a:ext>
            </a:extLst>
          </p:cNvPr>
          <p:cNvSpPr txBox="1"/>
          <p:nvPr/>
        </p:nvSpPr>
        <p:spPr>
          <a:xfrm>
            <a:off x="5713845" y="4688669"/>
            <a:ext cx="31401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1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</a:rPr>
              <a:t>(High positive values (e.g., Height-Weight = 87.5) mean they increase together.)</a:t>
            </a:r>
            <a:endParaRPr lang="en-US" sz="1100" dirty="0">
              <a:solidFill>
                <a:schemeClr val="tx1">
                  <a:lumMod val="75000"/>
                </a:schemeClr>
              </a:solidFill>
              <a:latin typeface="Golos Tex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69FEC9-59F5-3AA3-24F4-DCB59F2D6E78}"/>
                  </a:ext>
                </a:extLst>
              </p:cNvPr>
              <p:cNvSpPr txBox="1"/>
              <p:nvPr/>
            </p:nvSpPr>
            <p:spPr>
              <a:xfrm>
                <a:off x="6610590" y="613578"/>
                <a:ext cx="2719226" cy="6792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200" i="1" smtClean="0">
                              <a:latin typeface="Golos Text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 smtClean="0">
                                  <a:latin typeface="Golos Text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1200" b="0" i="1" smtClean="0">
                                    <a:latin typeface="Golos Text"/>
                                  </a:rPr>
                                  <m:t>var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0" i="1" smtClean="0">
                                    <a:latin typeface="Golos Tex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0" i="1" smtClean="0">
                                    <a:latin typeface="Golos Text"/>
                                  </a:rPr>
                                  <m:t>x</m:t>
                                </m:r>
                                <m:r>
                                  <a:rPr lang="en-US" sz="1200" b="0" i="1" smtClean="0">
                                    <a:latin typeface="Golos Text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1200" b="0" i="0" smtClean="0">
                                    <a:latin typeface="Golos Text"/>
                                  </a:rPr>
                                  <m:t>cov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0" i="0" smtClean="0">
                                    <a:latin typeface="Golos Text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0" i="0" smtClean="0">
                                    <a:latin typeface="Golos Text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0" i="0" smtClean="0">
                                    <a:latin typeface="Golos Text"/>
                                  </a:rPr>
                                  <m:t>1,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0" i="0" smtClean="0">
                                    <a:latin typeface="Golos Text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0" i="0" smtClean="0">
                                    <a:latin typeface="Golos Text"/>
                                  </a:rPr>
                                  <m:t>2)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cov</m:t>
                                </m:r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1,</m:t>
                                </m:r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0" i="0" smtClean="0">
                                    <a:latin typeface="Golos Text"/>
                                  </a:rPr>
                                  <m:t>3</m:t>
                                </m:r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cov</m:t>
                                </m:r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1,</m:t>
                                </m:r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2)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1200" i="1">
                                    <a:latin typeface="Golos Text"/>
                                  </a:rPr>
                                  <m:t>var</m:t>
                                </m:r>
                                <m:r>
                                  <m:rPr>
                                    <m:nor/>
                                  </m:rPr>
                                  <a:rPr lang="en-US" sz="1200" i="1">
                                    <a:latin typeface="Golos Tex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200" i="1">
                                    <a:latin typeface="Golos Text"/>
                                  </a:rPr>
                                  <m:t>x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cov</m:t>
                                </m:r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0" i="0" smtClean="0">
                                    <a:latin typeface="Golos Text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0" i="0" smtClean="0">
                                    <a:latin typeface="Golos Text"/>
                                  </a:rPr>
                                  <m:t>3</m:t>
                                </m:r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cov</m:t>
                                </m:r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1,</m:t>
                                </m:r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0" i="0" smtClean="0">
                                    <a:latin typeface="Golos Text"/>
                                  </a:rPr>
                                  <m:t>3</m:t>
                                </m:r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cov</m:t>
                                </m:r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0" i="0" smtClean="0">
                                    <a:latin typeface="Golos Text"/>
                                  </a:rPr>
                                  <m:t>2</m:t>
                                </m:r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x</m:t>
                                </m:r>
                                <m:r>
                                  <m:rPr>
                                    <m:nor/>
                                  </m:rPr>
                                  <a:rPr lang="en-US" sz="1200" b="0" i="0" smtClean="0">
                                    <a:latin typeface="Golos Text"/>
                                  </a:rPr>
                                  <m:t>3</m:t>
                                </m:r>
                                <m:r>
                                  <m:rPr>
                                    <m:nor/>
                                  </m:rPr>
                                  <a:rPr lang="en-US" sz="1200">
                                    <a:latin typeface="Golos Text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1200" i="1">
                                    <a:latin typeface="Golos Text"/>
                                  </a:rPr>
                                  <m:t>var</m:t>
                                </m:r>
                                <m:r>
                                  <m:rPr>
                                    <m:nor/>
                                  </m:rPr>
                                  <a:rPr lang="en-US" sz="1200" i="1">
                                    <a:latin typeface="Golos Text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sz="1200" i="1">
                                    <a:latin typeface="Golos Text"/>
                                  </a:rPr>
                                  <m:t>x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>
                  <a:latin typeface="Golos Text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69FEC9-59F5-3AA3-24F4-DCB59F2D6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590" y="613578"/>
                <a:ext cx="2719226" cy="6792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16C2D76-A1DF-03D9-552D-50C78D718320}"/>
              </a:ext>
            </a:extLst>
          </p:cNvPr>
          <p:cNvSpPr txBox="1"/>
          <p:nvPr/>
        </p:nvSpPr>
        <p:spPr>
          <a:xfrm>
            <a:off x="6211541" y="796244"/>
            <a:ext cx="6599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Golos Text"/>
              </a:rPr>
              <a:t>Cov</a:t>
            </a:r>
            <a:r>
              <a:rPr lang="en-US" sz="1400" dirty="0"/>
              <a:t> =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10563C-66E1-B1E0-A45F-E66F6AECEE21}"/>
              </a:ext>
            </a:extLst>
          </p:cNvPr>
          <p:cNvSpPr txBox="1"/>
          <p:nvPr/>
        </p:nvSpPr>
        <p:spPr>
          <a:xfrm>
            <a:off x="314252" y="1984008"/>
            <a:ext cx="965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olos Text"/>
              </a:rPr>
              <a:t>Var(age) =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3F2ED3-9BD9-27B9-40FB-9D4A7E955371}"/>
                  </a:ext>
                </a:extLst>
              </p:cNvPr>
              <p:cNvSpPr txBox="1"/>
              <p:nvPr/>
            </p:nvSpPr>
            <p:spPr>
              <a:xfrm>
                <a:off x="1189428" y="1919023"/>
                <a:ext cx="3229987" cy="437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Golos Text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Golos Text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Golos Text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Golos Text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Golos Text"/>
                                    </a:rPr>
                                    <m:t>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latin typeface="Golos Text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Golos Text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Golos Text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Golos Text"/>
                                </a:rPr>
                                <m:t>1.5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Golos Text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Golos Text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Golos Text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latin typeface="Golos Text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b="0" i="1" smtClean="0">
                                      <a:latin typeface="Golos Text"/>
                                    </a:rPr>
                                    <m:t>−1.5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latin typeface="Golos Text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400" b="0" i="1" smtClean="0">
                              <a:latin typeface="Golos Text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latin typeface="Golos Text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i="1">
                                      <a:latin typeface="Golos Text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latin typeface="Golos Text"/>
                                    </a:rPr>
                                    <m:t>0.5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i="1">
                                  <a:latin typeface="Golos Text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Golos Text"/>
                            </a:rPr>
                            <m:t>3</m:t>
                          </m:r>
                        </m:den>
                      </m:f>
                      <m:r>
                        <a:rPr lang="en-US" sz="1400" b="0" i="1" smtClean="0">
                          <a:latin typeface="Golos Text"/>
                        </a:rPr>
                        <m:t>=1.67</m:t>
                      </m:r>
                    </m:oMath>
                  </m:oMathPara>
                </a14:m>
                <a:endParaRPr lang="en-US" sz="1400" dirty="0">
                  <a:latin typeface="Golos Text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3F2ED3-9BD9-27B9-40FB-9D4A7E955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428" y="1919023"/>
                <a:ext cx="3229987" cy="4377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867DB6F-7481-4EB8-09F6-ADD0D6B1A1F6}"/>
              </a:ext>
            </a:extLst>
          </p:cNvPr>
          <p:cNvSpPr txBox="1"/>
          <p:nvPr/>
        </p:nvSpPr>
        <p:spPr>
          <a:xfrm>
            <a:off x="4818832" y="1985499"/>
            <a:ext cx="3797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effectLst/>
                <a:latin typeface="Golos Text"/>
              </a:rPr>
              <a:t>Similarly: </a:t>
            </a:r>
            <a:r>
              <a:rPr lang="en-US" sz="1400" dirty="0">
                <a:latin typeface="Golos Text"/>
              </a:rPr>
              <a:t>Var(Height) = 41.6 , Var(Weight) = 125.0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7939AC-3B6D-FB40-0C30-BD3206CFFF45}"/>
              </a:ext>
            </a:extLst>
          </p:cNvPr>
          <p:cNvSpPr txBox="1"/>
          <p:nvPr/>
        </p:nvSpPr>
        <p:spPr>
          <a:xfrm>
            <a:off x="314252" y="2413103"/>
            <a:ext cx="62272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Golos Text"/>
              </a:rPr>
              <a:t>Cov</a:t>
            </a:r>
            <a:r>
              <a:rPr lang="en-US" sz="1400" dirty="0">
                <a:latin typeface="Golos Text"/>
              </a:rPr>
              <a:t>(age, height) =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FC47BE1-3450-25F8-F04A-385124600DC2}"/>
                  </a:ext>
                </a:extLst>
              </p:cNvPr>
              <p:cNvSpPr txBox="1"/>
              <p:nvPr/>
            </p:nvSpPr>
            <p:spPr>
              <a:xfrm>
                <a:off x="1903215" y="2451197"/>
                <a:ext cx="4638321" cy="4181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latin typeface="Golos Text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Golos Text"/>
                            </a:rPr>
                            <m:t>−0.5∗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Golos Text"/>
                            </a:rPr>
                            <m:t>2.5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400" b="0" i="1" smtClean="0">
                              <a:latin typeface="Golos Text"/>
                            </a:rPr>
                            <m:t>+1.5∗7.5+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Golos Text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Golos Text"/>
                                </a:rPr>
                                <m:t>−1.5∗−7.5</m:t>
                              </m:r>
                            </m:e>
                          </m:d>
                          <m:r>
                            <a:rPr lang="en-US" sz="1400" b="0" i="1" smtClean="0">
                              <a:latin typeface="Golos Text"/>
                            </a:rPr>
                            <m:t>+0.5</m:t>
                          </m:r>
                          <m:r>
                            <a:rPr lang="en-US" sz="1400" b="0" i="1" smtClean="0">
                              <a:latin typeface="Golos Text"/>
                            </a:rPr>
                            <m:t>∗2.5</m:t>
                          </m:r>
                        </m:num>
                        <m:den>
                          <m:r>
                            <a:rPr lang="en-US" sz="1400" b="0" i="1" smtClean="0">
                              <a:latin typeface="Golos Text"/>
                            </a:rPr>
                            <m:t>3</m:t>
                          </m:r>
                        </m:den>
                      </m:f>
                      <m:r>
                        <a:rPr lang="en-US" sz="1400" b="0" i="1" smtClean="0">
                          <a:latin typeface="Golos Text"/>
                        </a:rPr>
                        <m:t>=8.33</m:t>
                      </m:r>
                    </m:oMath>
                  </m:oMathPara>
                </a14:m>
                <a:endParaRPr lang="en-US" sz="1400" dirty="0">
                  <a:latin typeface="Golos Text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FC47BE1-3450-25F8-F04A-385124600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215" y="2451197"/>
                <a:ext cx="4638321" cy="418128"/>
              </a:xfrm>
              <a:prstGeom prst="rect">
                <a:avLst/>
              </a:prstGeom>
              <a:blipFill>
                <a:blip r:embed="rId4"/>
                <a:stretch>
                  <a:fillRect l="-788" t="-1449" r="-394" b="-11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BAA3141-0012-6124-5259-694F8AE08921}"/>
              </a:ext>
            </a:extLst>
          </p:cNvPr>
          <p:cNvSpPr txBox="1"/>
          <p:nvPr/>
        </p:nvSpPr>
        <p:spPr>
          <a:xfrm>
            <a:off x="540759" y="2834995"/>
            <a:ext cx="62272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effectLst/>
                <a:latin typeface="Golos Text"/>
              </a:rPr>
              <a:t>Similarly: </a:t>
            </a:r>
            <a:r>
              <a:rPr lang="en-US" sz="1400" i="0" dirty="0" err="1">
                <a:effectLst/>
                <a:latin typeface="Golos Text"/>
              </a:rPr>
              <a:t>Cov</a:t>
            </a:r>
            <a:r>
              <a:rPr lang="en-US" sz="1400" dirty="0">
                <a:latin typeface="Golos Text"/>
              </a:rPr>
              <a:t>(height, weight) = 66.67 , </a:t>
            </a:r>
            <a:r>
              <a:rPr lang="en-US" sz="1400" dirty="0" err="1">
                <a:latin typeface="Golos Text"/>
              </a:rPr>
              <a:t>Cov</a:t>
            </a:r>
            <a:r>
              <a:rPr lang="en-US" sz="1400" dirty="0">
                <a:latin typeface="Golos Text"/>
              </a:rPr>
              <a:t>(age, weight) = 13.33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7402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0C1916-0F0E-7A00-52C0-8DAE4C2E893F}"/>
                  </a:ext>
                </a:extLst>
              </p:cNvPr>
              <p:cNvSpPr txBox="1"/>
              <p:nvPr/>
            </p:nvSpPr>
            <p:spPr>
              <a:xfrm>
                <a:off x="360973" y="1402796"/>
                <a:ext cx="9005947" cy="22404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latin typeface="Golos Text"/>
                  </a:rPr>
                  <a:t>Step 3: Find Eigenvectors &amp; Eigenvalues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Golos Text"/>
                  </a:rPr>
                  <a:t>Solve det(C−</a:t>
                </a:r>
                <a:r>
                  <a:rPr lang="el-GR" sz="1600" dirty="0">
                    <a:latin typeface="Golos Text"/>
                  </a:rPr>
                  <a:t>λ</a:t>
                </a:r>
                <a:r>
                  <a:rPr lang="en-US" sz="1600" dirty="0">
                    <a:latin typeface="Golos Text"/>
                  </a:rPr>
                  <a:t>I)=0 to find directions (eigenvectors) and their importance (eigenvalues).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b="0" i="0" dirty="0">
                    <a:effectLst/>
                    <a:latin typeface="DeepSeek-CJK-patch"/>
                  </a:rPr>
                  <a:t>Where: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b="0" i="0" dirty="0">
                    <a:effectLst/>
                    <a:latin typeface="Golos Text"/>
                  </a:rPr>
                  <a:t>C = Covariance matrix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l-GR" sz="1600" b="0" i="1" dirty="0">
                    <a:effectLst/>
                    <a:latin typeface="Golos Text"/>
                  </a:rPr>
                  <a:t>λ</a:t>
                </a:r>
                <a:r>
                  <a:rPr lang="el-GR" sz="1600" b="0" i="0" dirty="0">
                    <a:effectLst/>
                    <a:latin typeface="Golos Text"/>
                  </a:rPr>
                  <a:t> = </a:t>
                </a:r>
                <a:r>
                  <a:rPr lang="en-US" sz="1600" b="0" i="0" dirty="0">
                    <a:effectLst/>
                    <a:latin typeface="Golos Text"/>
                  </a:rPr>
                  <a:t>Eigenvalue (scalar)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sz="1600" b="0" i="0" dirty="0">
                    <a:effectLst/>
                    <a:latin typeface="Golos Text"/>
                  </a:rPr>
                  <a:t>I = Identity matrix</a:t>
                </a:r>
              </a:p>
              <a:p>
                <a:pPr lvl="2"/>
                <a:r>
                  <a:rPr lang="en-US" sz="1600" dirty="0"/>
                  <a:t>		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smtClean="0">
                                <a:latin typeface="Golos Text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sz="1600">
                                  <a:latin typeface="Golos Text"/>
                                </a:rPr>
                                <m:t>1.67−</m:t>
                              </m:r>
                              <m:r>
                                <m:rPr>
                                  <m:nor/>
                                </m:rPr>
                                <a:rPr lang="el-GR" sz="1600" i="1">
                                  <a:latin typeface="Golos Text"/>
                                </a:rPr>
                                <m:t>λ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1600">
                                  <a:latin typeface="Golos Text"/>
                                </a:rPr>
                                <m:t>8.33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Golos Text"/>
                                </a:rPr>
                                <m:t>13.33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>
                                  <a:latin typeface="Golos Text"/>
                                </a:rPr>
                                <m:t>8.33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sz="1600">
                                  <a:latin typeface="Golos Text"/>
                                </a:rPr>
                                <m:t>41.67−</m:t>
                              </m:r>
                              <m:r>
                                <m:rPr>
                                  <m:nor/>
                                </m:rPr>
                                <a:rPr lang="el-GR" sz="1600" i="1">
                                  <a:latin typeface="Golos Text"/>
                                </a:rPr>
                                <m:t>λ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Golos Text"/>
                                </a:rPr>
                                <m:t>66.67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Golos Text"/>
                                </a:rPr>
                                <m:t>13.33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Golos Text"/>
                                </a:rPr>
                                <m:t>66.67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Golos Text"/>
                                </a:rPr>
                                <m:t>125.0−</m:t>
                              </m:r>
                              <m:r>
                                <m:rPr>
                                  <m:nor/>
                                </m:rPr>
                                <a:rPr lang="el-GR" sz="1600" i="1">
                                  <a:latin typeface="Golos Text"/>
                                </a:rPr>
                                <m:t>λ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>
                  <a:latin typeface="Golos Text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0C1916-0F0E-7A00-52C0-8DAE4C2E8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3" y="1402796"/>
                <a:ext cx="9005947" cy="2240485"/>
              </a:xfrm>
              <a:prstGeom prst="rect">
                <a:avLst/>
              </a:prstGeom>
              <a:blipFill>
                <a:blip r:embed="rId2"/>
                <a:stretch>
                  <a:fillRect l="-338" t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28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889DEC-3E69-34DA-042D-2C15D6814BA8}"/>
                  </a:ext>
                </a:extLst>
              </p:cNvPr>
              <p:cNvSpPr txBox="1"/>
              <p:nvPr/>
            </p:nvSpPr>
            <p:spPr>
              <a:xfrm>
                <a:off x="-284012" y="734996"/>
                <a:ext cx="7917994" cy="4616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i="0" dirty="0">
                    <a:effectLst/>
                    <a:latin typeface="Golos Text"/>
                  </a:rPr>
                  <a:t>Compute the Determinant</a:t>
                </a:r>
              </a:p>
              <a:p>
                <a:pPr lvl="1"/>
                <a:r>
                  <a:rPr lang="en-US" sz="1600" dirty="0">
                    <a:latin typeface="Golos Text"/>
                  </a:rPr>
                  <a:t>	</a:t>
                </a:r>
                <a:r>
                  <a:rPr lang="en-US" sz="1400" dirty="0">
                    <a:latin typeface="Golos Text"/>
                  </a:rPr>
                  <a:t>(1.67 -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400" i="1" kern="1200" smtClean="0">
                        <a:solidFill>
                          <a:srgbClr val="1C365F"/>
                        </a:solidFill>
                        <a:effectLst/>
                        <a:latin typeface="Golos Text"/>
                      </a:rPr>
                      <m:t>λ</m:t>
                    </m:r>
                  </m:oMath>
                </a14:m>
                <a:r>
                  <a:rPr lang="en-US" sz="1400" dirty="0">
                    <a:latin typeface="Golos Text"/>
                  </a:rPr>
                  <a:t>)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dirty="0" smtClean="0">
                            <a:latin typeface="Golos Tex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dirty="0" smtClean="0">
                                <a:latin typeface="Golos Text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400" b="0" i="1" dirty="0" smtClean="0">
                                  <a:latin typeface="Golos Text"/>
                                </a:rPr>
                                <m:t>41.67−</m:t>
                              </m:r>
                              <m:r>
                                <m:rPr>
                                  <m:nor/>
                                </m:rPr>
                                <a:rPr lang="el-GR" sz="1400" i="1">
                                  <a:latin typeface="Golos Text"/>
                                </a:rPr>
                                <m:t>λ</m:t>
                              </m:r>
                            </m:e>
                            <m:e>
                              <m:r>
                                <a:rPr lang="en-US" sz="1400" b="0" i="1" dirty="0" smtClean="0">
                                  <a:latin typeface="Golos Text"/>
                                </a:rPr>
                                <m:t>66.67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dirty="0" smtClean="0">
                                  <a:latin typeface="Golos Text"/>
                                </a:rPr>
                                <m:t>66.67</m:t>
                              </m:r>
                            </m:e>
                            <m:e>
                              <m:r>
                                <a:rPr lang="en-US" sz="1400" b="0" i="1" dirty="0" smtClean="0">
                                  <a:latin typeface="Golos Text"/>
                                </a:rPr>
                                <m:t>125.0−</m:t>
                              </m:r>
                              <m:r>
                                <m:rPr>
                                  <m:nor/>
                                </m:rPr>
                                <a:rPr lang="el-GR" sz="1400" i="1">
                                  <a:latin typeface="Golos Text"/>
                                </a:rPr>
                                <m:t>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>
                    <a:latin typeface="Golos Text"/>
                  </a:rPr>
                  <a:t>-8.33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dirty="0">
                            <a:latin typeface="Golos Text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dirty="0">
                                <a:latin typeface="Golos Text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b="0" i="1" dirty="0" smtClean="0">
                                  <a:latin typeface="Golos Text"/>
                                </a:rPr>
                                <m:t>8.33</m:t>
                              </m:r>
                            </m:e>
                            <m:e>
                              <m:r>
                                <a:rPr lang="en-US" sz="1400" i="1" dirty="0">
                                  <a:latin typeface="Golos Text"/>
                                </a:rPr>
                                <m:t>66.67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dirty="0" smtClean="0">
                                  <a:latin typeface="Golos Text"/>
                                </a:rPr>
                                <m:t>13.33</m:t>
                              </m:r>
                            </m:e>
                            <m:e>
                              <m:r>
                                <a:rPr lang="en-US" sz="1400" i="1" dirty="0">
                                  <a:latin typeface="Golos Text"/>
                                </a:rPr>
                                <m:t>125.0−</m:t>
                              </m:r>
                              <m:r>
                                <m:rPr>
                                  <m:nor/>
                                </m:rPr>
                                <a:rPr lang="el-GR" sz="1400" i="1">
                                  <a:latin typeface="Golos Text"/>
                                </a:rPr>
                                <m:t>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>
                    <a:latin typeface="Golos Text"/>
                  </a:rPr>
                  <a:t>+13.33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8.33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41.67−</m:t>
                              </m:r>
                              <m:r>
                                <m:rPr>
                                  <m:nor/>
                                </m:rPr>
                                <a:rPr lang="el-GR" i="1"/>
                                <m:t>λ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13.33</m:t>
                              </m:r>
                            </m:e>
                            <m:e>
                              <m:r>
                                <a:rPr lang="en-US" sz="1400" b="0" i="1" dirty="0" smtClean="0">
                                  <a:latin typeface="Cambria Math" panose="02040503050406030204" pitchFamily="18" charset="0"/>
                                </a:rPr>
                                <m:t>66.67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>
                    <a:latin typeface="Golos Text"/>
                  </a:rPr>
                  <a:t>=0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Golos Text"/>
                  </a:rPr>
                  <a:t>This leads to a cubic equation in λ</a:t>
                </a:r>
              </a:p>
              <a:p>
                <a:pPr lvl="1"/>
                <a:r>
                  <a:rPr lang="en-US" sz="1600" dirty="0">
                    <a:latin typeface="Golos Text"/>
                  </a:rPr>
                  <a:t>	</a:t>
                </a:r>
                <a:r>
                  <a:rPr lang="el-GR" sz="1600" b="0" i="0" dirty="0">
                    <a:effectLst/>
                    <a:latin typeface="KaTeX_Main"/>
                  </a:rPr>
                  <a:t> </a:t>
                </a:r>
                <a:r>
                  <a:rPr lang="en-US" sz="1600" b="0" i="0" dirty="0">
                    <a:effectLst/>
                    <a:latin typeface="KaTeX_Main"/>
                  </a:rPr>
                  <a:t>	=&gt; </a:t>
                </a:r>
                <a:r>
                  <a:rPr lang="el-GR" sz="1600" b="0" i="0" dirty="0">
                    <a:effectLst/>
                    <a:latin typeface="KaTeX_Main"/>
                  </a:rPr>
                  <a:t>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1600" i="1" dirty="0">
                            <a:latin typeface="KaTeX_Math"/>
                          </a:rPr>
                          <m:t>λ</m:t>
                        </m:r>
                      </m:e>
                      <m:sup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l-GR" sz="1600" b="0" i="0" dirty="0">
                    <a:effectLst/>
                    <a:latin typeface="KaTeX_Main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l-GR" sz="16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</a:rPr>
                          <m:t>168.34</m:t>
                        </m:r>
                        <m:r>
                          <m:rPr>
                            <m:nor/>
                          </m:rPr>
                          <a:rPr lang="el-GR" i="1"/>
                          <m:t>λ</m:t>
                        </m:r>
                      </m:e>
                      <m:sup>
                        <m:r>
                          <a:rPr lang="en-US" sz="1600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sz="1600" b="0" i="0" dirty="0">
                    <a:effectLst/>
                    <a:latin typeface="KaTeX_Main"/>
                  </a:rPr>
                  <a:t>−5833.33</a:t>
                </a:r>
                <a:r>
                  <a:rPr lang="el-GR" sz="1600" b="0" i="1" dirty="0">
                    <a:effectLst/>
                    <a:latin typeface="KaTeX_Math"/>
                  </a:rPr>
                  <a:t>λ</a:t>
                </a:r>
                <a:r>
                  <a:rPr lang="el-GR" sz="1600" b="0" i="0" dirty="0">
                    <a:effectLst/>
                    <a:latin typeface="KaTeX_Main"/>
                  </a:rPr>
                  <a:t>+0</a:t>
                </a:r>
                <a:r>
                  <a:rPr lang="en-US" sz="1600" b="0" i="0" dirty="0">
                    <a:effectLst/>
                    <a:latin typeface="KaTeX_Main"/>
                  </a:rPr>
                  <a:t> </a:t>
                </a:r>
                <a:r>
                  <a:rPr lang="el-GR" sz="1600" b="0" i="0" dirty="0">
                    <a:effectLst/>
                    <a:latin typeface="KaTeX_Main"/>
                  </a:rPr>
                  <a:t>=</a:t>
                </a:r>
                <a:r>
                  <a:rPr lang="en-US" sz="1600" b="0" i="0" dirty="0">
                    <a:effectLst/>
                    <a:latin typeface="KaTeX_Main"/>
                  </a:rPr>
                  <a:t> </a:t>
                </a:r>
                <a:r>
                  <a:rPr lang="el-GR" sz="1600" b="0" i="0" dirty="0">
                    <a:effectLst/>
                    <a:latin typeface="KaTeX_Main"/>
                  </a:rPr>
                  <a:t>0</a:t>
                </a:r>
                <a:endParaRPr lang="en-US" sz="1600" b="0" i="0" dirty="0">
                  <a:effectLst/>
                  <a:latin typeface="KaTeX_Main"/>
                </a:endParaRPr>
              </a:p>
              <a:p>
                <a:pPr lvl="1"/>
                <a:r>
                  <a:rPr lang="en-US" sz="1600" dirty="0">
                    <a:latin typeface="KaTeX_Main"/>
                  </a:rPr>
                  <a:t>		=&gt; </a:t>
                </a:r>
                <a:r>
                  <a:rPr lang="el-GR" sz="1600" b="0" i="1" dirty="0">
                    <a:effectLst/>
                    <a:latin typeface="Golos Text"/>
                  </a:rPr>
                  <a:t>λ</a:t>
                </a:r>
                <a:r>
                  <a:rPr lang="el-GR" sz="1600" b="0" i="0" dirty="0">
                    <a:effectLst/>
                    <a:latin typeface="Golos Text"/>
                  </a:rPr>
                  <a:t>1​≈187.5,</a:t>
                </a:r>
                <a:r>
                  <a:rPr lang="en-US" sz="1600" b="0" i="0" dirty="0">
                    <a:effectLst/>
                    <a:latin typeface="Golos Text"/>
                  </a:rPr>
                  <a:t> </a:t>
                </a:r>
                <a:r>
                  <a:rPr lang="el-GR" sz="1600" b="0" i="1" dirty="0">
                    <a:effectLst/>
                    <a:latin typeface="Golos Text"/>
                  </a:rPr>
                  <a:t>λ</a:t>
                </a:r>
                <a:r>
                  <a:rPr lang="el-GR" sz="1600" b="0" i="0" dirty="0">
                    <a:effectLst/>
                    <a:latin typeface="Golos Text"/>
                  </a:rPr>
                  <a:t>2​≈1.67,</a:t>
                </a:r>
                <a:r>
                  <a:rPr lang="en-US" sz="1600" b="0" i="0" dirty="0">
                    <a:effectLst/>
                    <a:latin typeface="Golos Text"/>
                  </a:rPr>
                  <a:t> </a:t>
                </a:r>
                <a:r>
                  <a:rPr lang="el-GR" sz="1600" b="0" i="1" dirty="0">
                    <a:effectLst/>
                    <a:latin typeface="Golos Text"/>
                  </a:rPr>
                  <a:t>λ</a:t>
                </a:r>
                <a:r>
                  <a:rPr lang="el-GR" sz="1600" b="0" i="0" dirty="0">
                    <a:effectLst/>
                    <a:latin typeface="Golos Text"/>
                  </a:rPr>
                  <a:t>3​≈0</a:t>
                </a:r>
                <a:endParaRPr lang="en-US" sz="1600" b="0" i="0" dirty="0">
                  <a:effectLst/>
                  <a:latin typeface="Golos Text"/>
                </a:endParaRPr>
              </a:p>
              <a:p>
                <a:pPr lvl="1"/>
                <a:endParaRPr lang="en-US" sz="1600" dirty="0">
                  <a:latin typeface="Golos Tex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Golos Text"/>
                  </a:rPr>
                  <a:t>Eigen Vector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l-GR" sz="1400">
                                  <a:latin typeface="Golos Text"/>
                                </a:rPr>
                                <m:t>1.67−</m:t>
                              </m:r>
                              <m:r>
                                <m:rPr>
                                  <m:nor/>
                                </m:rPr>
                                <a:rPr lang="el-GR" sz="1400" i="1">
                                  <a:latin typeface="Golos Text"/>
                                </a:rPr>
                                <m:t>λ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latin typeface="Golos Text"/>
                                </a:rPr>
                                <m:t>8.33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13.33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400">
                                  <a:latin typeface="Golos Text"/>
                                </a:rPr>
                                <m:t>8.33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l-GR" sz="1400">
                                  <a:latin typeface="Golos Text"/>
                                </a:rPr>
                                <m:t>41.67−</m:t>
                              </m:r>
                              <m:r>
                                <m:rPr>
                                  <m:nor/>
                                </m:rPr>
                                <a:rPr lang="el-GR" sz="1400" i="1">
                                  <a:latin typeface="Golos Text"/>
                                </a:rPr>
                                <m:t>λ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66.67</m:t>
                              </m:r>
                            </m:e>
                          </m:mr>
                          <m:m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13.33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66.67</m:t>
                              </m:r>
                            </m: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125.0−</m:t>
                              </m:r>
                              <m:r>
                                <m:rPr>
                                  <m:nor/>
                                </m:rPr>
                                <a:rPr lang="el-GR" sz="1400" i="1">
                                  <a:latin typeface="Golos Text"/>
                                </a:rPr>
                                <m:t>λ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dirty="0">
                  <a:latin typeface="Golos Text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Golos Text"/>
                </a:endParaRPr>
              </a:p>
              <a:p>
                <a:pPr lvl="4"/>
                <a:r>
                  <a:rPr lang="en-US" sz="1600" dirty="0">
                    <a:latin typeface="Golos Text"/>
                  </a:rPr>
                  <a:t>=&gt;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>
                                <a:latin typeface="Golos Text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 b="0" smtClean="0">
                                  <a:latin typeface="Golos Text"/>
                                </a:rPr>
                                <m:t>-185.</m:t>
                              </m:r>
                              <m:r>
                                <a:rPr lang="en-US" sz="1600" b="0" i="0" smtClean="0">
                                  <a:latin typeface="Golos Text"/>
                                </a:rPr>
                                <m:t>83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1600">
                                  <a:latin typeface="Golos Text"/>
                                </a:rPr>
                                <m:t>8.33</m:t>
                              </m:r>
                            </m:e>
                            <m:e>
                              <m:r>
                                <a:rPr lang="en-US" sz="1600" i="0">
                                  <a:latin typeface="Golos Text"/>
                                </a:rPr>
                                <m:t>13.33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sz="1600">
                                  <a:latin typeface="Golos Text"/>
                                </a:rPr>
                                <m:t>8.33</m:t>
                              </m:r>
                            </m:e>
                            <m:e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−145.83</m:t>
                              </m:r>
                            </m:e>
                            <m:e>
                              <m:r>
                                <a:rPr lang="en-US" sz="1600" i="0">
                                  <a:latin typeface="Golos Text"/>
                                </a:rPr>
                                <m:t>66.67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0">
                                  <a:latin typeface="Golos Text"/>
                                </a:rPr>
                                <m:t>13.33</m:t>
                              </m:r>
                            </m:e>
                            <m:e>
                              <m:r>
                                <a:rPr lang="en-US" sz="1600" i="0">
                                  <a:latin typeface="Golos Text"/>
                                </a:rPr>
                                <m:t>66.67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62.5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l-G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l-G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>
                    <a:latin typeface="Golos Text"/>
                  </a:rPr>
                  <a:t>  = 0</a:t>
                </a:r>
              </a:p>
              <a:p>
                <a:pPr lvl="4"/>
                <a:endParaRPr lang="en-US" sz="1600" dirty="0">
                  <a:latin typeface="Golos Text"/>
                </a:endParaRPr>
              </a:p>
              <a:p>
                <a:pPr lvl="4"/>
                <a:r>
                  <a:rPr lang="en-US" sz="1600" dirty="0">
                    <a:latin typeface="Golos Text"/>
                  </a:rPr>
                  <a:t>=&gt;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l-G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l-GR" sz="16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0.07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0.53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>
                    <a:latin typeface="Golos Text"/>
                  </a:rPr>
                  <a:t>  </a:t>
                </a:r>
              </a:p>
              <a:p>
                <a:pPr lvl="4"/>
                <a:endParaRPr lang="en-US" sz="1600" dirty="0">
                  <a:latin typeface="Golos Text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889DEC-3E69-34DA-042D-2C15D6814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4012" y="734996"/>
                <a:ext cx="7917994" cy="4616457"/>
              </a:xfrm>
              <a:prstGeom prst="rect">
                <a:avLst/>
              </a:prstGeom>
              <a:blipFill>
                <a:blip r:embed="rId2"/>
                <a:stretch>
                  <a:fillRect t="-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5079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0174F2-3207-E99A-DCBD-AAD5B2DEA25E}"/>
              </a:ext>
            </a:extLst>
          </p:cNvPr>
          <p:cNvSpPr txBox="1"/>
          <p:nvPr/>
        </p:nvSpPr>
        <p:spPr>
          <a:xfrm>
            <a:off x="42690" y="791973"/>
            <a:ext cx="553873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olos Text"/>
              </a:rPr>
              <a:t>Results: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olos Text"/>
              </a:rPr>
              <a:t>Eigenvector 1 (PC1): [0.07, 0.53, 1]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olos Text"/>
              </a:rPr>
              <a:t>Eigenvalue (</a:t>
            </a:r>
            <a:r>
              <a:rPr lang="el-GR" sz="1600" dirty="0">
                <a:latin typeface="Golos Text"/>
              </a:rPr>
              <a:t>λ₁): 187.5 (</a:t>
            </a:r>
            <a:r>
              <a:rPr lang="en-US" sz="1600" dirty="0">
                <a:latin typeface="Golos Text"/>
              </a:rPr>
              <a:t>most variance!)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Golos Text"/>
              </a:rPr>
              <a:t>Captures ~99% of total variance (dominant pattern: Height-Weight correlation).</a:t>
            </a:r>
            <a:endParaRPr lang="en-US" sz="1600" dirty="0">
              <a:latin typeface="Golos Text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olos Text"/>
              </a:rPr>
              <a:t>Eigenvector 2 (PC2): [-0.7, -0.56, 0.44]	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olos Text"/>
              </a:rPr>
              <a:t>Eigenvalue (</a:t>
            </a:r>
            <a:r>
              <a:rPr lang="el-GR" sz="1600" dirty="0">
                <a:latin typeface="Golos Text"/>
              </a:rPr>
              <a:t>λ₂): 1.67 (</a:t>
            </a:r>
            <a:r>
              <a:rPr lang="en-US" sz="1600" dirty="0">
                <a:latin typeface="Golos Text"/>
              </a:rPr>
              <a:t>less variance)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olos Text"/>
              </a:rPr>
              <a:t>Interpretation: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olos Text"/>
              </a:rPr>
              <a:t>PC1 is a mix of Height + Weight (dominant pattern).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olos Text"/>
              </a:rPr>
              <a:t>PC2 contrasts Age vs. Height/Weight.</a:t>
            </a:r>
            <a:endParaRPr lang="en-US" sz="1400" dirty="0">
              <a:latin typeface="Golos Text"/>
            </a:endParaRPr>
          </a:p>
        </p:txBody>
      </p:sp>
    </p:spTree>
    <p:extLst>
      <p:ext uri="{BB962C8B-B14F-4D97-AF65-F5344CB8AC3E}">
        <p14:creationId xmlns:p14="http://schemas.microsoft.com/office/powerpoint/2010/main" val="697885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8F51C8-1B39-0A27-7312-48AE2B89183B}"/>
              </a:ext>
            </a:extLst>
          </p:cNvPr>
          <p:cNvSpPr txBox="1"/>
          <p:nvPr/>
        </p:nvSpPr>
        <p:spPr>
          <a:xfrm>
            <a:off x="404037" y="971795"/>
            <a:ext cx="67835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Golos Text"/>
              </a:rPr>
              <a:t>Step 4: Choose Principal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olos Text"/>
              </a:rPr>
              <a:t>Pick top eigenvectors (usually PC1 + PC2 for 2D visualization).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olos Text"/>
              </a:rPr>
              <a:t>Selected PCs: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olos Text"/>
              </a:rPr>
              <a:t>PC1: [0.07, 0.53, 1]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olos Text"/>
              </a:rPr>
              <a:t>PC2: [-0.7, -0.56, 0.44]</a:t>
            </a:r>
          </a:p>
          <a:p>
            <a:pPr lvl="1"/>
            <a:r>
              <a:rPr lang="en-US" sz="1600" dirty="0">
                <a:latin typeface="Golos Text"/>
              </a:rPr>
              <a:t>	</a:t>
            </a:r>
            <a:endParaRPr lang="en-US" sz="1400" dirty="0">
              <a:latin typeface="Golos Tex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B71164-546C-5C91-E954-C2521BAF683D}"/>
              </a:ext>
            </a:extLst>
          </p:cNvPr>
          <p:cNvSpPr txBox="1"/>
          <p:nvPr/>
        </p:nvSpPr>
        <p:spPr>
          <a:xfrm>
            <a:off x="404037" y="2376144"/>
            <a:ext cx="90059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</a:rPr>
              <a:t>Step 5: Transform Data to New Axes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</a:rPr>
              <a:t>Multiply centered data by eigenvectors to get new coordinates.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</a:rPr>
              <a:t>Transformed Data (2D):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7E60129-250A-7BFD-FE2C-FA29C9600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62234"/>
              </p:ext>
            </p:extLst>
          </p:nvPr>
        </p:nvGraphicFramePr>
        <p:xfrm>
          <a:off x="4657060" y="3041830"/>
          <a:ext cx="3600894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298">
                  <a:extLst>
                    <a:ext uri="{9D8B030D-6E8A-4147-A177-3AD203B41FA5}">
                      <a16:colId xmlns:a16="http://schemas.microsoft.com/office/drawing/2014/main" val="2456345246"/>
                    </a:ext>
                  </a:extLst>
                </a:gridCol>
                <a:gridCol w="1200298">
                  <a:extLst>
                    <a:ext uri="{9D8B030D-6E8A-4147-A177-3AD203B41FA5}">
                      <a16:colId xmlns:a16="http://schemas.microsoft.com/office/drawing/2014/main" val="1944650244"/>
                    </a:ext>
                  </a:extLst>
                </a:gridCol>
                <a:gridCol w="1200298">
                  <a:extLst>
                    <a:ext uri="{9D8B030D-6E8A-4147-A177-3AD203B41FA5}">
                      <a16:colId xmlns:a16="http://schemas.microsoft.com/office/drawing/2014/main" val="2886432351"/>
                    </a:ext>
                  </a:extLst>
                </a:gridCol>
              </a:tblGrid>
              <a:tr h="308846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5F5F5"/>
                          </a:solidFill>
                          <a:effectLst/>
                          <a:latin typeface="Golos Text"/>
                        </a:rPr>
                        <a:t>Student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5F5F5"/>
                          </a:solidFill>
                          <a:effectLst/>
                          <a:latin typeface="Golos Text"/>
                        </a:rPr>
                        <a:t>PC1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rgbClr val="F5F5F5"/>
                          </a:solidFill>
                          <a:effectLst/>
                          <a:latin typeface="Golos Text"/>
                        </a:rPr>
                        <a:t>PC2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072730761"/>
                  </a:ext>
                </a:extLst>
              </a:tr>
              <a:tr h="30884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Golos Text"/>
                        </a:rPr>
                        <a:t>1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Golos Text"/>
                        </a:rPr>
                        <a:t>-2.6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Golos Text"/>
                        </a:rPr>
                        <a:t>1.1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024477721"/>
                  </a:ext>
                </a:extLst>
              </a:tr>
              <a:tr h="30884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Golos Text"/>
                        </a:rPr>
                        <a:t>2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Golos Text"/>
                        </a:rPr>
                        <a:t>15.8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Golos Text"/>
                        </a:rPr>
                        <a:t>-0.4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3476401274"/>
                  </a:ext>
                </a:extLst>
              </a:tr>
              <a:tr h="30884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Golos Text"/>
                        </a:rPr>
                        <a:t>3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Golos Text"/>
                        </a:rPr>
                        <a:t>-15.6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Golos Text"/>
                        </a:rPr>
                        <a:t>0.8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4617871"/>
                  </a:ext>
                </a:extLst>
              </a:tr>
              <a:tr h="30884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Golos Text"/>
                        </a:rPr>
                        <a:t>4</a:t>
                      </a:r>
                    </a:p>
                  </a:txBody>
                  <a:tcPr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  <a:latin typeface="Golos Text"/>
                        </a:rPr>
                        <a:t>2.4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Golos Text"/>
                        </a:rPr>
                        <a:t>-1.5</a:t>
                      </a:r>
                    </a:p>
                  </a:txBody>
                  <a:tcPr marL="76200" marR="76200" marT="76200" marB="76200" anchor="ctr"/>
                </a:tc>
                <a:extLst>
                  <a:ext uri="{0D108BD9-81ED-4DB2-BD59-A6C34878D82A}">
                    <a16:rowId xmlns:a16="http://schemas.microsoft.com/office/drawing/2014/main" val="1285720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252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1647720" y="2619360"/>
            <a:ext cx="585756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Strengths and Limitations</a:t>
            </a:r>
            <a:endParaRPr lang="fr-FR" sz="50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title"/>
          </p:nvPr>
        </p:nvSpPr>
        <p:spPr>
          <a:xfrm>
            <a:off x="3514680" y="1314360"/>
            <a:ext cx="2104560" cy="1104480"/>
          </a:xfrm>
          <a:prstGeom prst="rect">
            <a:avLst/>
          </a:prstGeom>
          <a:solidFill>
            <a:srgbClr val="99D5F0">
              <a:alpha val="37000"/>
            </a:srgbClr>
          </a:solidFill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03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649" name="Google Shape;751;p39"/>
          <p:cNvGrpSpPr/>
          <p:nvPr/>
        </p:nvGrpSpPr>
        <p:grpSpPr>
          <a:xfrm>
            <a:off x="7226280" y="381240"/>
            <a:ext cx="635760" cy="1622880"/>
            <a:chOff x="7226280" y="381240"/>
            <a:chExt cx="635760" cy="1622880"/>
          </a:xfrm>
        </p:grpSpPr>
        <p:sp>
          <p:nvSpPr>
            <p:cNvPr id="650" name="Google Shape;752;p39"/>
            <p:cNvSpPr/>
            <p:nvPr/>
          </p:nvSpPr>
          <p:spPr>
            <a:xfrm>
              <a:off x="7226280" y="734040"/>
              <a:ext cx="635760" cy="1270080"/>
            </a:xfrm>
            <a:custGeom>
              <a:avLst/>
              <a:gdLst>
                <a:gd name="textAreaLeft" fmla="*/ 0 w 635760"/>
                <a:gd name="textAreaRight" fmla="*/ 636120 w 635760"/>
                <a:gd name="textAreaTop" fmla="*/ 0 h 1270080"/>
                <a:gd name="textAreaBottom" fmla="*/ 1270440 h 1270080"/>
              </a:gdLst>
              <a:ahLst/>
              <a:cxnLst/>
              <a:rect l="textAreaLeft" t="textAreaTop" r="textAreaRight" b="textAreaBottom"/>
              <a:pathLst>
                <a:path w="23562" h="47053">
                  <a:moveTo>
                    <a:pt x="0" y="1"/>
                  </a:moveTo>
                  <a:lnTo>
                    <a:pt x="0" y="47053"/>
                  </a:lnTo>
                  <a:cubicBezTo>
                    <a:pt x="13012" y="47053"/>
                    <a:pt x="23561" y="36518"/>
                    <a:pt x="23561" y="23525"/>
                  </a:cubicBezTo>
                  <a:cubicBezTo>
                    <a:pt x="23561" y="10535"/>
                    <a:pt x="1301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651" name="Google Shape;753;p39"/>
            <p:cNvGrpSpPr/>
            <p:nvPr/>
          </p:nvGrpSpPr>
          <p:grpSpPr>
            <a:xfrm>
              <a:off x="7475040" y="381240"/>
              <a:ext cx="138600" cy="883800"/>
              <a:chOff x="7475040" y="381240"/>
              <a:chExt cx="138600" cy="883800"/>
            </a:xfrm>
          </p:grpSpPr>
          <p:sp>
            <p:nvSpPr>
              <p:cNvPr id="652" name="Google Shape;754;p39"/>
              <p:cNvSpPr/>
              <p:nvPr/>
            </p:nvSpPr>
            <p:spPr>
              <a:xfrm rot="18862800">
                <a:off x="7495200" y="40104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3" name="Google Shape;755;p39"/>
              <p:cNvSpPr/>
              <p:nvPr/>
            </p:nvSpPr>
            <p:spPr>
              <a:xfrm rot="18862800">
                <a:off x="7495200" y="64944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4" name="Google Shape;756;p39"/>
              <p:cNvSpPr/>
              <p:nvPr/>
            </p:nvSpPr>
            <p:spPr>
              <a:xfrm rot="18862800">
                <a:off x="7495200" y="89820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5" name="Google Shape;757;p39"/>
              <p:cNvSpPr/>
              <p:nvPr/>
            </p:nvSpPr>
            <p:spPr>
              <a:xfrm rot="18862800">
                <a:off x="7495200" y="114660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56" name="Google Shape;758;p39"/>
          <p:cNvGrpSpPr/>
          <p:nvPr/>
        </p:nvGrpSpPr>
        <p:grpSpPr>
          <a:xfrm>
            <a:off x="470880" y="788760"/>
            <a:ext cx="385920" cy="640440"/>
            <a:chOff x="470880" y="788760"/>
            <a:chExt cx="385920" cy="640440"/>
          </a:xfrm>
        </p:grpSpPr>
        <p:cxnSp>
          <p:nvCxnSpPr>
            <p:cNvPr id="657" name="Google Shape;759;p39"/>
            <p:cNvCxnSpPr/>
            <p:nvPr/>
          </p:nvCxnSpPr>
          <p:spPr>
            <a:xfrm flipV="1">
              <a:off x="470880" y="788760"/>
              <a:ext cx="360" cy="640800"/>
            </a:xfrm>
            <a:prstGeom prst="straightConnector1">
              <a:avLst/>
            </a:prstGeom>
            <a:ln w="38100">
              <a:solidFill>
                <a:srgbClr val="2F5FAA"/>
              </a:solidFill>
              <a:round/>
            </a:ln>
          </p:spPr>
        </p:cxnSp>
        <p:cxnSp>
          <p:nvCxnSpPr>
            <p:cNvPr id="658" name="Google Shape;760;p39"/>
            <p:cNvCxnSpPr/>
            <p:nvPr/>
          </p:nvCxnSpPr>
          <p:spPr>
            <a:xfrm flipV="1">
              <a:off x="470880" y="788760"/>
              <a:ext cx="386280" cy="323640"/>
            </a:xfrm>
            <a:prstGeom prst="straightConnector1">
              <a:avLst/>
            </a:prstGeom>
            <a:ln w="38100">
              <a:solidFill>
                <a:srgbClr val="2F5FAA"/>
              </a:solidFill>
              <a:round/>
            </a:ln>
          </p:spPr>
        </p:cxnSp>
        <p:cxnSp>
          <p:nvCxnSpPr>
            <p:cNvPr id="659" name="Google Shape;761;p39"/>
            <p:cNvCxnSpPr/>
            <p:nvPr/>
          </p:nvCxnSpPr>
          <p:spPr>
            <a:xfrm>
              <a:off x="470880" y="1105560"/>
              <a:ext cx="386280" cy="323640"/>
            </a:xfrm>
            <a:prstGeom prst="straightConnector1">
              <a:avLst/>
            </a:prstGeom>
            <a:ln w="38100">
              <a:solidFill>
                <a:srgbClr val="2F5FAA"/>
              </a:solidFill>
              <a:round/>
            </a:ln>
          </p:spPr>
        </p:cxnSp>
        <p:cxnSp>
          <p:nvCxnSpPr>
            <p:cNvPr id="660" name="Google Shape;762;p39"/>
            <p:cNvCxnSpPr/>
            <p:nvPr/>
          </p:nvCxnSpPr>
          <p:spPr>
            <a:xfrm>
              <a:off x="474480" y="1107720"/>
              <a:ext cx="382320" cy="360"/>
            </a:xfrm>
            <a:prstGeom prst="straightConnector1">
              <a:avLst/>
            </a:prstGeom>
            <a:ln w="38100">
              <a:solidFill>
                <a:srgbClr val="2F5FAA"/>
              </a:solidFill>
              <a:round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2563926" y="0"/>
            <a:ext cx="3820040" cy="1228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Key Strengths</a:t>
            </a:r>
            <a:endParaRPr lang="fr-FR" sz="36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 type="subTitle"/>
          </p:nvPr>
        </p:nvSpPr>
        <p:spPr>
          <a:xfrm>
            <a:off x="746137" y="1203197"/>
            <a:ext cx="6994365" cy="320687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PCA is particularly advantageous due to its ability to effectively </a:t>
            </a:r>
            <a:r>
              <a:rPr lang="en" sz="1600" b="1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reduce dimensionality</a:t>
            </a:r>
            <a:r>
              <a:rPr lang="en" sz="16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, which can improve the </a:t>
            </a:r>
            <a:r>
              <a:rPr lang="en" sz="1600" b="1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performance of machine learning algorithms </a:t>
            </a:r>
            <a:r>
              <a:rPr lang="en" sz="16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by decreasing </a:t>
            </a:r>
            <a:r>
              <a:rPr lang="en" sz="1600" b="1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computation time and minimizing overfitting</a:t>
            </a:r>
            <a:r>
              <a:rPr lang="en" sz="16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. 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en" sz="1600" spc="-1" dirty="0">
                <a:solidFill>
                  <a:schemeClr val="dk1"/>
                </a:solidFill>
                <a:latin typeface="Golos Text"/>
                <a:ea typeface="Golos Text"/>
              </a:rPr>
              <a:t>B</a:t>
            </a:r>
            <a:r>
              <a:rPr lang="en" sz="16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y </a:t>
            </a:r>
            <a:r>
              <a:rPr lang="en" sz="1600" b="1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removing noise and redundancy</a:t>
            </a:r>
            <a:r>
              <a:rPr lang="en" sz="16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, PCA helps in enhancing the </a:t>
            </a:r>
            <a:r>
              <a:rPr lang="en" sz="1600" b="1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interpretability of the data</a:t>
            </a:r>
            <a:r>
              <a:rPr lang="en" sz="16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. 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It provides </a:t>
            </a:r>
            <a:r>
              <a:rPr lang="en" sz="160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a</a:t>
            </a:r>
            <a:r>
              <a:rPr lang="en" sz="1600" b="1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 clear visualization </a:t>
            </a:r>
            <a:r>
              <a:rPr lang="en" sz="16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of the variance contained in the dataset, making it easier to </a:t>
            </a:r>
            <a:r>
              <a:rPr lang="en" sz="1600" b="1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identify patterns and relationships</a:t>
            </a:r>
            <a:r>
              <a:rPr lang="en" sz="16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.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en-US" sz="1600" b="1" dirty="0">
                <a:latin typeface="Golos Text"/>
              </a:rPr>
              <a:t>No Label Required</a:t>
            </a:r>
            <a:r>
              <a:rPr lang="en-US" sz="1600" dirty="0">
                <a:latin typeface="Golos Text"/>
              </a:rPr>
              <a:t>: PCA is an </a:t>
            </a:r>
            <a:r>
              <a:rPr lang="en-US" sz="1600" b="1" dirty="0">
                <a:latin typeface="Golos Text"/>
              </a:rPr>
              <a:t>unsupervised</a:t>
            </a:r>
            <a:r>
              <a:rPr lang="en-US" sz="1600" dirty="0">
                <a:latin typeface="Golos Text"/>
              </a:rPr>
              <a:t> learning technique, meaning it doesn't require labeled data to extract meaningful features. This is useful when you're dealing with unlabeled data or when labels are difficult or expensive to obtain.</a:t>
            </a:r>
            <a:endParaRPr lang="en-US" sz="1600" b="0" strike="noStrike" spc="-1" dirty="0">
              <a:solidFill>
                <a:srgbClr val="000000"/>
              </a:solidFill>
              <a:latin typeface="Golos Text"/>
            </a:endParaRPr>
          </a:p>
        </p:txBody>
      </p:sp>
      <p:grpSp>
        <p:nvGrpSpPr>
          <p:cNvPr id="664" name="Google Shape;723;p37"/>
          <p:cNvGrpSpPr/>
          <p:nvPr/>
        </p:nvGrpSpPr>
        <p:grpSpPr>
          <a:xfrm>
            <a:off x="8112600" y="1753560"/>
            <a:ext cx="635760" cy="1518120"/>
            <a:chOff x="8112600" y="1753560"/>
            <a:chExt cx="635760" cy="1518120"/>
          </a:xfrm>
        </p:grpSpPr>
        <p:sp>
          <p:nvSpPr>
            <p:cNvPr id="665" name="Google Shape;724;p37"/>
            <p:cNvSpPr/>
            <p:nvPr/>
          </p:nvSpPr>
          <p:spPr>
            <a:xfrm>
              <a:off x="8112600" y="2001600"/>
              <a:ext cx="635760" cy="1270080"/>
            </a:xfrm>
            <a:custGeom>
              <a:avLst/>
              <a:gdLst>
                <a:gd name="textAreaLeft" fmla="*/ 0 w 635760"/>
                <a:gd name="textAreaRight" fmla="*/ 636120 w 635760"/>
                <a:gd name="textAreaTop" fmla="*/ 0 h 1270080"/>
                <a:gd name="textAreaBottom" fmla="*/ 1270440 h 1270080"/>
              </a:gdLst>
              <a:ahLst/>
              <a:cxnLst/>
              <a:rect l="textAreaLeft" t="textAreaTop" r="textAreaRight" b="textAreaBottom"/>
              <a:pathLst>
                <a:path w="23562" h="47053">
                  <a:moveTo>
                    <a:pt x="0" y="1"/>
                  </a:moveTo>
                  <a:lnTo>
                    <a:pt x="0" y="47053"/>
                  </a:lnTo>
                  <a:cubicBezTo>
                    <a:pt x="13012" y="47053"/>
                    <a:pt x="23561" y="36518"/>
                    <a:pt x="23561" y="23525"/>
                  </a:cubicBezTo>
                  <a:cubicBezTo>
                    <a:pt x="23561" y="10535"/>
                    <a:pt x="13012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666" name="Google Shape;725;p37"/>
            <p:cNvGrpSpPr/>
            <p:nvPr/>
          </p:nvGrpSpPr>
          <p:grpSpPr>
            <a:xfrm>
              <a:off x="8361360" y="1753560"/>
              <a:ext cx="138600" cy="884160"/>
              <a:chOff x="8361360" y="1753560"/>
              <a:chExt cx="138600" cy="884160"/>
            </a:xfrm>
          </p:grpSpPr>
          <p:sp>
            <p:nvSpPr>
              <p:cNvPr id="667" name="Google Shape;726;p37"/>
              <p:cNvSpPr/>
              <p:nvPr/>
            </p:nvSpPr>
            <p:spPr>
              <a:xfrm rot="18862800">
                <a:off x="8381520" y="1773360"/>
                <a:ext cx="97920" cy="9792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8" name="Google Shape;727;p37"/>
              <p:cNvSpPr/>
              <p:nvPr/>
            </p:nvSpPr>
            <p:spPr>
              <a:xfrm rot="18862800">
                <a:off x="8381520" y="2021760"/>
                <a:ext cx="97920" cy="9792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9" name="Google Shape;728;p37"/>
              <p:cNvSpPr/>
              <p:nvPr/>
            </p:nvSpPr>
            <p:spPr>
              <a:xfrm rot="18862800">
                <a:off x="8381520" y="2270520"/>
                <a:ext cx="97920" cy="9792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0" name="Google Shape;729;p37"/>
              <p:cNvSpPr/>
              <p:nvPr/>
            </p:nvSpPr>
            <p:spPr>
              <a:xfrm rot="18862800">
                <a:off x="8381520" y="2519280"/>
                <a:ext cx="97920" cy="9792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1496728" y="729720"/>
            <a:ext cx="6299757" cy="107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Notable Limitations</a:t>
            </a:r>
            <a:endParaRPr lang="fr-FR" sz="36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subTitle"/>
          </p:nvPr>
        </p:nvSpPr>
        <p:spPr>
          <a:xfrm>
            <a:off x="904487" y="1805760"/>
            <a:ext cx="7484241" cy="260801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3201"/>
          </a:bodyPr>
          <a:lstStyle/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It assumes </a:t>
            </a:r>
            <a:r>
              <a:rPr lang="en" sz="1600" b="1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linear relationships among variables</a:t>
            </a:r>
            <a:r>
              <a:rPr lang="en" sz="16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, which may not hold true for all datasets. 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PCA does not </a:t>
            </a:r>
            <a:r>
              <a:rPr lang="en" sz="1600" b="1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inherently maintain interpretability</a:t>
            </a:r>
            <a:r>
              <a:rPr lang="en" sz="16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, as the principal components are linear combinations of the original variables, making it difficult to attribute meaning to them. 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Additionally, PCA is </a:t>
            </a:r>
            <a:r>
              <a:rPr lang="en" sz="1600" b="1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sensitive to scaling</a:t>
            </a:r>
            <a:r>
              <a:rPr lang="en" sz="16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; thus, features with larger scales can disproportionately affect the result.</a:t>
            </a:r>
            <a:endParaRPr lang="en-US" sz="16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674" name="Google Shape;974;p54"/>
          <p:cNvGrpSpPr/>
          <p:nvPr/>
        </p:nvGrpSpPr>
        <p:grpSpPr>
          <a:xfrm>
            <a:off x="713160" y="735480"/>
            <a:ext cx="640440" cy="385560"/>
            <a:chOff x="713160" y="735480"/>
            <a:chExt cx="640440" cy="385560"/>
          </a:xfrm>
        </p:grpSpPr>
        <p:cxnSp>
          <p:nvCxnSpPr>
            <p:cNvPr id="675" name="Google Shape;975;p54"/>
            <p:cNvCxnSpPr/>
            <p:nvPr/>
          </p:nvCxnSpPr>
          <p:spPr>
            <a:xfrm>
              <a:off x="713160" y="735480"/>
              <a:ext cx="640800" cy="360"/>
            </a:xfrm>
            <a:prstGeom prst="straightConnector1">
              <a:avLst/>
            </a:prstGeom>
            <a:ln w="38100">
              <a:solidFill>
                <a:srgbClr val="99D5F0"/>
              </a:solidFill>
              <a:round/>
            </a:ln>
          </p:spPr>
        </p:cxnSp>
        <p:cxnSp>
          <p:nvCxnSpPr>
            <p:cNvPr id="676" name="Google Shape;976;p54"/>
            <p:cNvCxnSpPr/>
            <p:nvPr/>
          </p:nvCxnSpPr>
          <p:spPr>
            <a:xfrm>
              <a:off x="1029960" y="735480"/>
              <a:ext cx="323640" cy="385920"/>
            </a:xfrm>
            <a:prstGeom prst="straightConnector1">
              <a:avLst/>
            </a:prstGeom>
            <a:ln w="38100">
              <a:solidFill>
                <a:srgbClr val="99D5F0"/>
              </a:solidFill>
              <a:round/>
            </a:ln>
          </p:spPr>
        </p:cxnSp>
        <p:cxnSp>
          <p:nvCxnSpPr>
            <p:cNvPr id="677" name="Google Shape;977;p54"/>
            <p:cNvCxnSpPr/>
            <p:nvPr/>
          </p:nvCxnSpPr>
          <p:spPr>
            <a:xfrm flipH="1">
              <a:off x="713160" y="735480"/>
              <a:ext cx="323640" cy="385920"/>
            </a:xfrm>
            <a:prstGeom prst="straightConnector1">
              <a:avLst/>
            </a:prstGeom>
            <a:ln w="38100">
              <a:solidFill>
                <a:srgbClr val="99D5F0"/>
              </a:solidFill>
              <a:round/>
            </a:ln>
          </p:spPr>
        </p:cxnSp>
        <p:cxnSp>
          <p:nvCxnSpPr>
            <p:cNvPr id="678" name="Google Shape;978;p54"/>
            <p:cNvCxnSpPr/>
            <p:nvPr/>
          </p:nvCxnSpPr>
          <p:spPr>
            <a:xfrm>
              <a:off x="1034280" y="739080"/>
              <a:ext cx="360" cy="382320"/>
            </a:xfrm>
            <a:prstGeom prst="straightConnector1">
              <a:avLst/>
            </a:prstGeom>
            <a:ln w="38100">
              <a:solidFill>
                <a:srgbClr val="99D5F0"/>
              </a:solidFill>
              <a:round/>
            </a:ln>
          </p:spPr>
        </p:cxnSp>
      </p:grpSp>
      <p:sp>
        <p:nvSpPr>
          <p:cNvPr id="679" name="Google Shape;979;p54"/>
          <p:cNvSpPr/>
          <p:nvPr/>
        </p:nvSpPr>
        <p:spPr>
          <a:xfrm>
            <a:off x="5208840" y="-297000"/>
            <a:ext cx="635760" cy="1270080"/>
          </a:xfrm>
          <a:custGeom>
            <a:avLst/>
            <a:gdLst>
              <a:gd name="textAreaLeft" fmla="*/ 0 w 635760"/>
              <a:gd name="textAreaRight" fmla="*/ 636120 w 635760"/>
              <a:gd name="textAreaTop" fmla="*/ 0 h 1270080"/>
              <a:gd name="textAreaBottom" fmla="*/ 1270440 h 1270080"/>
            </a:gdLst>
            <a:ahLst/>
            <a:cxnLst/>
            <a:rect l="textAreaLeft" t="textAreaTop" r="textAreaRight" b="textAreaBottom"/>
            <a:pathLst>
              <a:path w="23562" h="47053">
                <a:moveTo>
                  <a:pt x="0" y="1"/>
                </a:moveTo>
                <a:lnTo>
                  <a:pt x="0" y="47053"/>
                </a:lnTo>
                <a:cubicBezTo>
                  <a:pt x="13012" y="47053"/>
                  <a:pt x="23561" y="36518"/>
                  <a:pt x="23561" y="23525"/>
                </a:cubicBezTo>
                <a:cubicBezTo>
                  <a:pt x="23561" y="10535"/>
                  <a:pt x="13012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680" name="Google Shape;980;p54"/>
          <p:cNvGrpSpPr/>
          <p:nvPr/>
        </p:nvGrpSpPr>
        <p:grpSpPr>
          <a:xfrm>
            <a:off x="5457600" y="412200"/>
            <a:ext cx="138240" cy="884520"/>
            <a:chOff x="5457600" y="412200"/>
            <a:chExt cx="138240" cy="884520"/>
          </a:xfrm>
        </p:grpSpPr>
        <p:sp>
          <p:nvSpPr>
            <p:cNvPr id="681" name="Google Shape;981;p54"/>
            <p:cNvSpPr/>
            <p:nvPr/>
          </p:nvSpPr>
          <p:spPr>
            <a:xfrm rot="2737200" flipH="1">
              <a:off x="5477760" y="432000"/>
              <a:ext cx="97920" cy="9792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2" name="Google Shape;982;p54"/>
            <p:cNvSpPr/>
            <p:nvPr/>
          </p:nvSpPr>
          <p:spPr>
            <a:xfrm rot="2737200" flipH="1">
              <a:off x="5477760" y="680760"/>
              <a:ext cx="97920" cy="9792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3" name="Google Shape;983;p54"/>
            <p:cNvSpPr/>
            <p:nvPr/>
          </p:nvSpPr>
          <p:spPr>
            <a:xfrm rot="2737200" flipH="1">
              <a:off x="5477760" y="929160"/>
              <a:ext cx="97920" cy="9792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84" name="Google Shape;984;p54"/>
            <p:cNvSpPr/>
            <p:nvPr/>
          </p:nvSpPr>
          <p:spPr>
            <a:xfrm rot="2737200" flipH="1">
              <a:off x="5477760" y="1177920"/>
              <a:ext cx="97920" cy="9792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title"/>
          </p:nvPr>
        </p:nvSpPr>
        <p:spPr>
          <a:xfrm>
            <a:off x="638280" y="421676"/>
            <a:ext cx="7974092" cy="170483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Comparison with Other Algorithms</a:t>
            </a:r>
            <a:endParaRPr lang="fr-FR" sz="3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86" name="PlaceHolder 2"/>
          <p:cNvSpPr>
            <a:spLocks noGrp="1"/>
          </p:cNvSpPr>
          <p:nvPr>
            <p:ph type="subTitle"/>
          </p:nvPr>
        </p:nvSpPr>
        <p:spPr>
          <a:xfrm>
            <a:off x="638279" y="2264984"/>
            <a:ext cx="7974091" cy="193513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6933"/>
          </a:bodyPr>
          <a:lstStyle/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When compared to other dimensionality reduction techniques, such as t-SNE or UMAP, PCA is generally faster and simpler; however, it may not capture complex structures as effectively as non-linear methods. 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While t-SNE excels at capturing non-linear relationships, it can be computationally expensive and less interpretable. PCA, on the other hand, provides a balance between speed and interpretability, making it a go-to choice for initial data exploration.</a:t>
            </a:r>
            <a:endParaRPr lang="en-US" sz="16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688" name="Google Shape;737;p38"/>
          <p:cNvGrpSpPr/>
          <p:nvPr/>
        </p:nvGrpSpPr>
        <p:grpSpPr>
          <a:xfrm>
            <a:off x="4776120" y="-282240"/>
            <a:ext cx="1211400" cy="1270080"/>
            <a:chOff x="4776120" y="-282240"/>
            <a:chExt cx="1211400" cy="1270080"/>
          </a:xfrm>
        </p:grpSpPr>
        <p:sp>
          <p:nvSpPr>
            <p:cNvPr id="689" name="Google Shape;738;p38"/>
            <p:cNvSpPr/>
            <p:nvPr/>
          </p:nvSpPr>
          <p:spPr>
            <a:xfrm flipH="1">
              <a:off x="4776120" y="-282240"/>
              <a:ext cx="635760" cy="1270080"/>
            </a:xfrm>
            <a:custGeom>
              <a:avLst/>
              <a:gdLst>
                <a:gd name="textAreaLeft" fmla="*/ 360 w 635760"/>
                <a:gd name="textAreaRight" fmla="*/ 636480 w 635760"/>
                <a:gd name="textAreaTop" fmla="*/ 0 h 1270080"/>
                <a:gd name="textAreaBottom" fmla="*/ 1270440 h 1270080"/>
              </a:gdLst>
              <a:ahLst/>
              <a:cxnLst/>
              <a:rect l="textAreaLeft" t="textAreaTop" r="textAreaRight" b="textAreaBottom"/>
              <a:pathLst>
                <a:path w="23562" h="47053">
                  <a:moveTo>
                    <a:pt x="0" y="1"/>
                  </a:moveTo>
                  <a:lnTo>
                    <a:pt x="0" y="47053"/>
                  </a:lnTo>
                  <a:cubicBezTo>
                    <a:pt x="13012" y="47053"/>
                    <a:pt x="23561" y="36518"/>
                    <a:pt x="23561" y="23525"/>
                  </a:cubicBezTo>
                  <a:cubicBezTo>
                    <a:pt x="23561" y="10535"/>
                    <a:pt x="130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690" name="Google Shape;739;p38"/>
            <p:cNvGrpSpPr/>
            <p:nvPr/>
          </p:nvGrpSpPr>
          <p:grpSpPr>
            <a:xfrm>
              <a:off x="5103360" y="283320"/>
              <a:ext cx="884160" cy="138600"/>
              <a:chOff x="5103360" y="283320"/>
              <a:chExt cx="884160" cy="138600"/>
            </a:xfrm>
          </p:grpSpPr>
          <p:sp>
            <p:nvSpPr>
              <p:cNvPr id="691" name="Google Shape;740;p38"/>
              <p:cNvSpPr/>
              <p:nvPr/>
            </p:nvSpPr>
            <p:spPr>
              <a:xfrm rot="2662800">
                <a:off x="5869440" y="30348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2" name="Google Shape;741;p38"/>
              <p:cNvSpPr/>
              <p:nvPr/>
            </p:nvSpPr>
            <p:spPr>
              <a:xfrm rot="2662800">
                <a:off x="5620680" y="30348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3" name="Google Shape;742;p38"/>
              <p:cNvSpPr/>
              <p:nvPr/>
            </p:nvSpPr>
            <p:spPr>
              <a:xfrm rot="2662800">
                <a:off x="5371920" y="30348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94" name="Google Shape;743;p38"/>
              <p:cNvSpPr/>
              <p:nvPr/>
            </p:nvSpPr>
            <p:spPr>
              <a:xfrm rot="2662800">
                <a:off x="5123520" y="30348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title"/>
          </p:nvPr>
        </p:nvSpPr>
        <p:spPr>
          <a:xfrm>
            <a:off x="3135599" y="30176"/>
            <a:ext cx="4687347" cy="109370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Introduction</a:t>
            </a:r>
            <a:endParaRPr lang="fr-FR" sz="36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589" name="Google Shape;737;p38"/>
          <p:cNvGrpSpPr/>
          <p:nvPr/>
        </p:nvGrpSpPr>
        <p:grpSpPr>
          <a:xfrm rot="16200000">
            <a:off x="3738802" y="-592508"/>
            <a:ext cx="1211400" cy="1270080"/>
            <a:chOff x="4776120" y="-282240"/>
            <a:chExt cx="1211400" cy="1270080"/>
          </a:xfrm>
        </p:grpSpPr>
        <p:sp>
          <p:nvSpPr>
            <p:cNvPr id="590" name="Google Shape;738;p38"/>
            <p:cNvSpPr/>
            <p:nvPr/>
          </p:nvSpPr>
          <p:spPr>
            <a:xfrm flipH="1">
              <a:off x="4776120" y="-282240"/>
              <a:ext cx="635760" cy="1270080"/>
            </a:xfrm>
            <a:custGeom>
              <a:avLst/>
              <a:gdLst>
                <a:gd name="textAreaLeft" fmla="*/ 360 w 635760"/>
                <a:gd name="textAreaRight" fmla="*/ 636480 w 635760"/>
                <a:gd name="textAreaTop" fmla="*/ 0 h 1270080"/>
                <a:gd name="textAreaBottom" fmla="*/ 1270440 h 1270080"/>
              </a:gdLst>
              <a:ahLst/>
              <a:cxnLst/>
              <a:rect l="textAreaLeft" t="textAreaTop" r="textAreaRight" b="textAreaBottom"/>
              <a:pathLst>
                <a:path w="23562" h="47053">
                  <a:moveTo>
                    <a:pt x="0" y="1"/>
                  </a:moveTo>
                  <a:lnTo>
                    <a:pt x="0" y="47053"/>
                  </a:lnTo>
                  <a:cubicBezTo>
                    <a:pt x="13012" y="47053"/>
                    <a:pt x="23561" y="36518"/>
                    <a:pt x="23561" y="23525"/>
                  </a:cubicBezTo>
                  <a:cubicBezTo>
                    <a:pt x="23561" y="10535"/>
                    <a:pt x="130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591" name="Google Shape;739;p38"/>
            <p:cNvGrpSpPr/>
            <p:nvPr/>
          </p:nvGrpSpPr>
          <p:grpSpPr>
            <a:xfrm>
              <a:off x="5103360" y="283320"/>
              <a:ext cx="884160" cy="138600"/>
              <a:chOff x="5103360" y="283320"/>
              <a:chExt cx="884160" cy="138600"/>
            </a:xfrm>
          </p:grpSpPr>
          <p:sp>
            <p:nvSpPr>
              <p:cNvPr id="592" name="Google Shape;740;p38"/>
              <p:cNvSpPr/>
              <p:nvPr/>
            </p:nvSpPr>
            <p:spPr>
              <a:xfrm rot="2662800">
                <a:off x="5869440" y="30348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3" name="Google Shape;741;p38"/>
              <p:cNvSpPr/>
              <p:nvPr/>
            </p:nvSpPr>
            <p:spPr>
              <a:xfrm rot="2662800">
                <a:off x="5620680" y="30348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4" name="Google Shape;742;p38"/>
              <p:cNvSpPr/>
              <p:nvPr/>
            </p:nvSpPr>
            <p:spPr>
              <a:xfrm rot="2662800">
                <a:off x="5371920" y="30348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5" name="Google Shape;743;p38"/>
              <p:cNvSpPr/>
              <p:nvPr/>
            </p:nvSpPr>
            <p:spPr>
              <a:xfrm rot="2662800">
                <a:off x="5123520" y="30348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B057A2-3A12-365D-3869-ABEAF88B35F7}"/>
              </a:ext>
            </a:extLst>
          </p:cNvPr>
          <p:cNvSpPr txBox="1"/>
          <p:nvPr/>
        </p:nvSpPr>
        <p:spPr>
          <a:xfrm>
            <a:off x="506389" y="1042984"/>
            <a:ext cx="8169777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Golos Text"/>
                <a:cs typeface="Poppins" panose="00000500000000000000" pitchFamily="2" charset="0"/>
              </a:rPr>
              <a:t>Feature Extraction?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olos Text"/>
              </a:rPr>
              <a:t>Picking out the most important and useful parts from that messy data (kind of like </a:t>
            </a:r>
            <a:r>
              <a:rPr lang="en-US" sz="1500" b="1" dirty="0">
                <a:latin typeface="Golos Text"/>
              </a:rPr>
              <a:t>summarizing</a:t>
            </a:r>
            <a:r>
              <a:rPr lang="en-US" sz="1500" dirty="0">
                <a:latin typeface="Golos Text"/>
              </a:rPr>
              <a:t> it or </a:t>
            </a:r>
            <a:r>
              <a:rPr lang="en-US" sz="1500" b="1" dirty="0">
                <a:latin typeface="Golos Text"/>
              </a:rPr>
              <a:t>highlighting the key points</a:t>
            </a:r>
            <a:r>
              <a:rPr lang="en-US" sz="1500" dirty="0">
                <a:latin typeface="Golos Text"/>
              </a:rPr>
              <a:t>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olos Text"/>
              </a:rPr>
              <a:t>Help a machine learning model understand what's going on.</a:t>
            </a:r>
            <a:endParaRPr lang="en-US" sz="1500" dirty="0">
              <a:latin typeface="Golos Text"/>
              <a:cs typeface="Poppins" panose="00000500000000000000" pitchFamily="2" charset="0"/>
            </a:endParaRPr>
          </a:p>
          <a:p>
            <a:r>
              <a:rPr lang="en-US" sz="1500" b="1" dirty="0">
                <a:latin typeface="Golos Text"/>
                <a:cs typeface="Poppins" panose="00000500000000000000" pitchFamily="2" charset="0"/>
              </a:rPr>
              <a:t>Why Is It Important?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olos Text"/>
              </a:rPr>
              <a:t>Reduces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olos Text"/>
              </a:rPr>
              <a:t>Improves Model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olos Text"/>
              </a:rPr>
              <a:t>Speeds Up Computation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Golos Text"/>
              </a:rPr>
              <a:t>Helps in Interpretation</a:t>
            </a:r>
          </a:p>
          <a:p>
            <a:r>
              <a:rPr lang="en-US" sz="1500" b="1" dirty="0">
                <a:latin typeface="Golos Text"/>
                <a:cs typeface="Poppins" panose="00000500000000000000" pitchFamily="2" charset="0"/>
              </a:rPr>
              <a:t>Techniques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500" b="1" dirty="0">
                <a:latin typeface="Golos Text"/>
              </a:rPr>
              <a:t>Tabular Data:</a:t>
            </a:r>
            <a:r>
              <a:rPr lang="en-US" sz="1500" dirty="0">
                <a:latin typeface="Golos Text"/>
              </a:rPr>
              <a:t> PCA, Normalization, Statistical Features.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500" b="1" dirty="0">
                <a:latin typeface="Golos Text"/>
                <a:cs typeface="Poppins" panose="00000500000000000000" pitchFamily="2" charset="0"/>
              </a:rPr>
              <a:t>Image Data:</a:t>
            </a:r>
            <a:r>
              <a:rPr lang="en-US" sz="1500" dirty="0">
                <a:latin typeface="Golos Text"/>
                <a:cs typeface="Poppins" panose="00000500000000000000" pitchFamily="2" charset="0"/>
              </a:rPr>
              <a:t> </a:t>
            </a:r>
            <a:r>
              <a:rPr lang="en-US" sz="1500" dirty="0">
                <a:latin typeface="Golos Text"/>
              </a:rPr>
              <a:t>Edge Detection, Color Histograms, CNN Features.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500" b="1" dirty="0">
                <a:latin typeface="Golos Text"/>
              </a:rPr>
              <a:t>Audio Data:</a:t>
            </a:r>
            <a:r>
              <a:rPr lang="en-US" sz="1500" dirty="0">
                <a:latin typeface="Golos Text"/>
              </a:rPr>
              <a:t> MFCC (Mel Frequency Cepstral Coefficients), Chroma Features.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500" b="1" dirty="0">
                <a:latin typeface="Golos Text"/>
              </a:rPr>
              <a:t>Text Data:</a:t>
            </a:r>
            <a:r>
              <a:rPr lang="en-US" sz="1500" dirty="0">
                <a:latin typeface="Golos Text"/>
              </a:rPr>
              <a:t> TF-IDF, N-grams, Bag of Words</a:t>
            </a:r>
            <a:endParaRPr lang="en-US" sz="1500" dirty="0">
              <a:latin typeface="Golos Text"/>
              <a:cs typeface="Poppins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latin typeface="Golos Tex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1617364" y="1972556"/>
            <a:ext cx="585756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Applications</a:t>
            </a:r>
            <a:endParaRPr lang="fr-FR" sz="50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title"/>
          </p:nvPr>
        </p:nvSpPr>
        <p:spPr>
          <a:xfrm>
            <a:off x="3514680" y="1314360"/>
            <a:ext cx="2104560" cy="1104480"/>
          </a:xfrm>
          <a:prstGeom prst="rect">
            <a:avLst/>
          </a:prstGeom>
          <a:solidFill>
            <a:srgbClr val="99D5F0">
              <a:alpha val="37000"/>
            </a:srgbClr>
          </a:solidFill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0</a:t>
            </a:r>
            <a:r>
              <a:rPr lang="en" sz="6000" b="1" spc="-1" dirty="0">
                <a:solidFill>
                  <a:schemeClr val="dk1"/>
                </a:solidFill>
                <a:latin typeface="Poppins"/>
                <a:ea typeface="Poppins"/>
              </a:rPr>
              <a:t>4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649" name="Google Shape;751;p39"/>
          <p:cNvGrpSpPr/>
          <p:nvPr/>
        </p:nvGrpSpPr>
        <p:grpSpPr>
          <a:xfrm>
            <a:off x="7226280" y="381240"/>
            <a:ext cx="635760" cy="1622880"/>
            <a:chOff x="7226280" y="381240"/>
            <a:chExt cx="635760" cy="1622880"/>
          </a:xfrm>
        </p:grpSpPr>
        <p:sp>
          <p:nvSpPr>
            <p:cNvPr id="650" name="Google Shape;752;p39"/>
            <p:cNvSpPr/>
            <p:nvPr/>
          </p:nvSpPr>
          <p:spPr>
            <a:xfrm>
              <a:off x="7226280" y="734040"/>
              <a:ext cx="635760" cy="1270080"/>
            </a:xfrm>
            <a:custGeom>
              <a:avLst/>
              <a:gdLst>
                <a:gd name="textAreaLeft" fmla="*/ 0 w 635760"/>
                <a:gd name="textAreaRight" fmla="*/ 636120 w 635760"/>
                <a:gd name="textAreaTop" fmla="*/ 0 h 1270080"/>
                <a:gd name="textAreaBottom" fmla="*/ 1270440 h 1270080"/>
              </a:gdLst>
              <a:ahLst/>
              <a:cxnLst/>
              <a:rect l="textAreaLeft" t="textAreaTop" r="textAreaRight" b="textAreaBottom"/>
              <a:pathLst>
                <a:path w="23562" h="47053">
                  <a:moveTo>
                    <a:pt x="0" y="1"/>
                  </a:moveTo>
                  <a:lnTo>
                    <a:pt x="0" y="47053"/>
                  </a:lnTo>
                  <a:cubicBezTo>
                    <a:pt x="13012" y="47053"/>
                    <a:pt x="23561" y="36518"/>
                    <a:pt x="23561" y="23525"/>
                  </a:cubicBezTo>
                  <a:cubicBezTo>
                    <a:pt x="23561" y="10535"/>
                    <a:pt x="1301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651" name="Google Shape;753;p39"/>
            <p:cNvGrpSpPr/>
            <p:nvPr/>
          </p:nvGrpSpPr>
          <p:grpSpPr>
            <a:xfrm>
              <a:off x="7475040" y="381240"/>
              <a:ext cx="138600" cy="883800"/>
              <a:chOff x="7475040" y="381240"/>
              <a:chExt cx="138600" cy="883800"/>
            </a:xfrm>
          </p:grpSpPr>
          <p:sp>
            <p:nvSpPr>
              <p:cNvPr id="652" name="Google Shape;754;p39"/>
              <p:cNvSpPr/>
              <p:nvPr/>
            </p:nvSpPr>
            <p:spPr>
              <a:xfrm rot="18862800">
                <a:off x="7495200" y="40104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3" name="Google Shape;755;p39"/>
              <p:cNvSpPr/>
              <p:nvPr/>
            </p:nvSpPr>
            <p:spPr>
              <a:xfrm rot="18862800">
                <a:off x="7495200" y="64944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4" name="Google Shape;756;p39"/>
              <p:cNvSpPr/>
              <p:nvPr/>
            </p:nvSpPr>
            <p:spPr>
              <a:xfrm rot="18862800">
                <a:off x="7495200" y="89820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5" name="Google Shape;757;p39"/>
              <p:cNvSpPr/>
              <p:nvPr/>
            </p:nvSpPr>
            <p:spPr>
              <a:xfrm rot="18862800">
                <a:off x="7495200" y="114660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56" name="Google Shape;758;p39"/>
          <p:cNvGrpSpPr/>
          <p:nvPr/>
        </p:nvGrpSpPr>
        <p:grpSpPr>
          <a:xfrm>
            <a:off x="470880" y="788760"/>
            <a:ext cx="385920" cy="640440"/>
            <a:chOff x="470880" y="788760"/>
            <a:chExt cx="385920" cy="640440"/>
          </a:xfrm>
        </p:grpSpPr>
        <p:cxnSp>
          <p:nvCxnSpPr>
            <p:cNvPr id="657" name="Google Shape;759;p39"/>
            <p:cNvCxnSpPr/>
            <p:nvPr/>
          </p:nvCxnSpPr>
          <p:spPr>
            <a:xfrm flipV="1">
              <a:off x="470880" y="788760"/>
              <a:ext cx="360" cy="640800"/>
            </a:xfrm>
            <a:prstGeom prst="straightConnector1">
              <a:avLst/>
            </a:prstGeom>
            <a:ln w="38100">
              <a:solidFill>
                <a:srgbClr val="2F5FAA"/>
              </a:solidFill>
              <a:round/>
            </a:ln>
          </p:spPr>
        </p:cxnSp>
        <p:cxnSp>
          <p:nvCxnSpPr>
            <p:cNvPr id="658" name="Google Shape;760;p39"/>
            <p:cNvCxnSpPr/>
            <p:nvPr/>
          </p:nvCxnSpPr>
          <p:spPr>
            <a:xfrm flipV="1">
              <a:off x="470880" y="788760"/>
              <a:ext cx="386280" cy="323640"/>
            </a:xfrm>
            <a:prstGeom prst="straightConnector1">
              <a:avLst/>
            </a:prstGeom>
            <a:ln w="38100">
              <a:solidFill>
                <a:srgbClr val="2F5FAA"/>
              </a:solidFill>
              <a:round/>
            </a:ln>
          </p:spPr>
        </p:cxnSp>
        <p:cxnSp>
          <p:nvCxnSpPr>
            <p:cNvPr id="659" name="Google Shape;761;p39"/>
            <p:cNvCxnSpPr/>
            <p:nvPr/>
          </p:nvCxnSpPr>
          <p:spPr>
            <a:xfrm>
              <a:off x="470880" y="1105560"/>
              <a:ext cx="386280" cy="323640"/>
            </a:xfrm>
            <a:prstGeom prst="straightConnector1">
              <a:avLst/>
            </a:prstGeom>
            <a:ln w="38100">
              <a:solidFill>
                <a:srgbClr val="2F5FAA"/>
              </a:solidFill>
              <a:round/>
            </a:ln>
          </p:spPr>
        </p:cxnSp>
        <p:cxnSp>
          <p:nvCxnSpPr>
            <p:cNvPr id="660" name="Google Shape;762;p39"/>
            <p:cNvCxnSpPr/>
            <p:nvPr/>
          </p:nvCxnSpPr>
          <p:spPr>
            <a:xfrm>
              <a:off x="474480" y="1107720"/>
              <a:ext cx="382320" cy="360"/>
            </a:xfrm>
            <a:prstGeom prst="straightConnector1">
              <a:avLst/>
            </a:prstGeom>
            <a:ln w="38100">
              <a:solidFill>
                <a:srgbClr val="2F5FAA"/>
              </a:solidFill>
              <a:round/>
            </a:ln>
          </p:spPr>
        </p:cxnSp>
      </p:grpSp>
    </p:spTree>
    <p:extLst>
      <p:ext uri="{BB962C8B-B14F-4D97-AF65-F5344CB8AC3E}">
        <p14:creationId xmlns:p14="http://schemas.microsoft.com/office/powerpoint/2010/main" val="18208951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5A4E77-682A-D743-6E09-13FA6F7B4615}"/>
              </a:ext>
            </a:extLst>
          </p:cNvPr>
          <p:cNvSpPr txBox="1"/>
          <p:nvPr/>
        </p:nvSpPr>
        <p:spPr>
          <a:xfrm>
            <a:off x="510363" y="850605"/>
            <a:ext cx="797441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>
                <a:latin typeface="Golos Text"/>
              </a:rPr>
              <a:t>Gene Expression Data</a:t>
            </a:r>
            <a:r>
              <a:rPr lang="en-US" sz="1600" b="1" dirty="0">
                <a:latin typeface="Golos Text"/>
                <a:cs typeface="Poppins" panose="00000500000000000000" pitchFamily="2" charset="0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Golos Text"/>
              </a:rPr>
              <a:t>Gene expression datasets often contain thousands of genes, and PCA can be used to reduce the dimensionality of the data to a few principal components.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Golos Text"/>
              </a:rPr>
              <a:t>Ref: </a:t>
            </a:r>
            <a:r>
              <a:rPr lang="en-US" sz="1600" u="sng" dirty="0">
                <a:latin typeface="Golos Text"/>
              </a:rPr>
              <a:t>https://tavareshugo.github.io/data-carpentry-rnaseq/03_rnaseq_pca.html</a:t>
            </a:r>
            <a:endParaRPr lang="en-US" sz="1600" u="sng" dirty="0">
              <a:latin typeface="Golos Text"/>
              <a:cs typeface="Poppins" panose="00000500000000000000" pitchFamily="2" charset="0"/>
            </a:endParaRPr>
          </a:p>
          <a:p>
            <a:pPr marL="342900" indent="-342900">
              <a:buAutoNum type="arabicPeriod"/>
            </a:pPr>
            <a:r>
              <a:rPr lang="en-US" sz="1600" b="1" dirty="0">
                <a:latin typeface="Golos Text"/>
                <a:cs typeface="Poppins" panose="00000500000000000000" pitchFamily="2" charset="0"/>
              </a:rPr>
              <a:t>Financial Fraud Detection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Golos Text"/>
                <a:cs typeface="Poppins" panose="00000500000000000000" pitchFamily="2" charset="0"/>
              </a:rPr>
              <a:t>PCA reduces high-dimensional transaction data (location, amount, time) to detect anomalies (fraudulent patterns) via reconstruction error.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Golos Text"/>
                <a:cs typeface="Poppins" panose="00000500000000000000" pitchFamily="2" charset="0"/>
              </a:rPr>
              <a:t>Ref: </a:t>
            </a:r>
            <a:r>
              <a:rPr lang="en-US" sz="1600" u="sng" dirty="0">
                <a:latin typeface="Golos Text"/>
                <a:cs typeface="Poppins" panose="00000500000000000000" pitchFamily="2" charset="0"/>
              </a:rPr>
              <a:t>https://www.iosrjen.org/Papers/vol10_issue1/Series-1/C01001011014.pdf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Golos Text"/>
                <a:cs typeface="Poppins" panose="00000500000000000000" pitchFamily="2" charset="0"/>
              </a:rPr>
              <a:t>Social Media Trend Detection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Golos Text"/>
                <a:cs typeface="Poppins" panose="00000500000000000000" pitchFamily="2" charset="0"/>
              </a:rPr>
              <a:t>Analyzes live text/engagement metrics to identify trending topics by isolating dominant features in user behavior.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Golos Text"/>
                <a:cs typeface="Poppins" panose="00000500000000000000" pitchFamily="2" charset="0"/>
              </a:rPr>
              <a:t>Ref: </a:t>
            </a:r>
            <a:r>
              <a:rPr lang="en-US" sz="1600" u="sng" dirty="0">
                <a:latin typeface="Golos Text"/>
                <a:cs typeface="Poppins" panose="00000500000000000000" pitchFamily="2" charset="0"/>
              </a:rPr>
              <a:t>https://www.numberanalytics.com/blog/pca-entertainment-data-trends</a:t>
            </a:r>
          </a:p>
          <a:p>
            <a:pPr marL="342900" indent="-342900">
              <a:buAutoNum type="arabicPeriod"/>
            </a:pPr>
            <a:r>
              <a:rPr lang="en-US" sz="1600" b="1" dirty="0">
                <a:latin typeface="Golos Text"/>
                <a:cs typeface="Poppins" panose="00000500000000000000" pitchFamily="2" charset="0"/>
              </a:rPr>
              <a:t>Persona</a:t>
            </a:r>
            <a:r>
              <a:rPr lang="en-US" sz="1600" b="1" dirty="0">
                <a:latin typeface="Golos Text"/>
              </a:rPr>
              <a:t>lized Medicine</a:t>
            </a:r>
            <a:endParaRPr lang="en-US" sz="1600" b="1" dirty="0">
              <a:latin typeface="Golos Text"/>
              <a:cs typeface="Poppins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Golos Text"/>
              </a:rPr>
              <a:t>PCA helps identify subgroups of patients with distinct molecular or clinical characteristics, which is vital for personalized medicine. </a:t>
            </a:r>
          </a:p>
          <a:p>
            <a:pPr marL="342900" indent="-342900">
              <a:buAutoNum type="arabicPeriod"/>
            </a:pPr>
            <a:endParaRPr lang="en-US" sz="1600" dirty="0">
              <a:latin typeface="Golos Text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015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title"/>
          </p:nvPr>
        </p:nvSpPr>
        <p:spPr>
          <a:xfrm>
            <a:off x="1617364" y="1972556"/>
            <a:ext cx="585756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Ongoing Research</a:t>
            </a:r>
            <a:endParaRPr lang="fr-FR" sz="50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47" name="PlaceHolder 2"/>
          <p:cNvSpPr>
            <a:spLocks noGrp="1"/>
          </p:cNvSpPr>
          <p:nvPr>
            <p:ph type="title"/>
          </p:nvPr>
        </p:nvSpPr>
        <p:spPr>
          <a:xfrm>
            <a:off x="3514680" y="1314360"/>
            <a:ext cx="2104560" cy="1104480"/>
          </a:xfrm>
          <a:prstGeom prst="rect">
            <a:avLst/>
          </a:prstGeom>
          <a:solidFill>
            <a:srgbClr val="99D5F0">
              <a:alpha val="37000"/>
            </a:srgbClr>
          </a:solidFill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0</a:t>
            </a:r>
            <a:r>
              <a:rPr lang="en" sz="6000" b="1" spc="-1" dirty="0">
                <a:solidFill>
                  <a:schemeClr val="dk1"/>
                </a:solidFill>
                <a:latin typeface="Poppins"/>
                <a:ea typeface="Poppins"/>
              </a:rPr>
              <a:t>5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649" name="Google Shape;751;p39"/>
          <p:cNvGrpSpPr/>
          <p:nvPr/>
        </p:nvGrpSpPr>
        <p:grpSpPr>
          <a:xfrm>
            <a:off x="7226280" y="381240"/>
            <a:ext cx="635760" cy="1622880"/>
            <a:chOff x="7226280" y="381240"/>
            <a:chExt cx="635760" cy="1622880"/>
          </a:xfrm>
        </p:grpSpPr>
        <p:sp>
          <p:nvSpPr>
            <p:cNvPr id="650" name="Google Shape;752;p39"/>
            <p:cNvSpPr/>
            <p:nvPr/>
          </p:nvSpPr>
          <p:spPr>
            <a:xfrm>
              <a:off x="7226280" y="734040"/>
              <a:ext cx="635760" cy="1270080"/>
            </a:xfrm>
            <a:custGeom>
              <a:avLst/>
              <a:gdLst>
                <a:gd name="textAreaLeft" fmla="*/ 0 w 635760"/>
                <a:gd name="textAreaRight" fmla="*/ 636120 w 635760"/>
                <a:gd name="textAreaTop" fmla="*/ 0 h 1270080"/>
                <a:gd name="textAreaBottom" fmla="*/ 1270440 h 1270080"/>
              </a:gdLst>
              <a:ahLst/>
              <a:cxnLst/>
              <a:rect l="textAreaLeft" t="textAreaTop" r="textAreaRight" b="textAreaBottom"/>
              <a:pathLst>
                <a:path w="23562" h="47053">
                  <a:moveTo>
                    <a:pt x="0" y="1"/>
                  </a:moveTo>
                  <a:lnTo>
                    <a:pt x="0" y="47053"/>
                  </a:lnTo>
                  <a:cubicBezTo>
                    <a:pt x="13012" y="47053"/>
                    <a:pt x="23561" y="36518"/>
                    <a:pt x="23561" y="23525"/>
                  </a:cubicBezTo>
                  <a:cubicBezTo>
                    <a:pt x="23561" y="10535"/>
                    <a:pt x="1301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651" name="Google Shape;753;p39"/>
            <p:cNvGrpSpPr/>
            <p:nvPr/>
          </p:nvGrpSpPr>
          <p:grpSpPr>
            <a:xfrm>
              <a:off x="7475040" y="381240"/>
              <a:ext cx="138600" cy="883800"/>
              <a:chOff x="7475040" y="381240"/>
              <a:chExt cx="138600" cy="883800"/>
            </a:xfrm>
          </p:grpSpPr>
          <p:sp>
            <p:nvSpPr>
              <p:cNvPr id="652" name="Google Shape;754;p39"/>
              <p:cNvSpPr/>
              <p:nvPr/>
            </p:nvSpPr>
            <p:spPr>
              <a:xfrm rot="18862800">
                <a:off x="7495200" y="40104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3" name="Google Shape;755;p39"/>
              <p:cNvSpPr/>
              <p:nvPr/>
            </p:nvSpPr>
            <p:spPr>
              <a:xfrm rot="18862800">
                <a:off x="7495200" y="64944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4" name="Google Shape;756;p39"/>
              <p:cNvSpPr/>
              <p:nvPr/>
            </p:nvSpPr>
            <p:spPr>
              <a:xfrm rot="18862800">
                <a:off x="7495200" y="89820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5" name="Google Shape;757;p39"/>
              <p:cNvSpPr/>
              <p:nvPr/>
            </p:nvSpPr>
            <p:spPr>
              <a:xfrm rot="18862800">
                <a:off x="7495200" y="114660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56" name="Google Shape;758;p39"/>
          <p:cNvGrpSpPr/>
          <p:nvPr/>
        </p:nvGrpSpPr>
        <p:grpSpPr>
          <a:xfrm>
            <a:off x="470880" y="788760"/>
            <a:ext cx="385920" cy="640440"/>
            <a:chOff x="470880" y="788760"/>
            <a:chExt cx="385920" cy="640440"/>
          </a:xfrm>
        </p:grpSpPr>
        <p:cxnSp>
          <p:nvCxnSpPr>
            <p:cNvPr id="657" name="Google Shape;759;p39"/>
            <p:cNvCxnSpPr/>
            <p:nvPr/>
          </p:nvCxnSpPr>
          <p:spPr>
            <a:xfrm flipV="1">
              <a:off x="470880" y="788760"/>
              <a:ext cx="360" cy="640800"/>
            </a:xfrm>
            <a:prstGeom prst="straightConnector1">
              <a:avLst/>
            </a:prstGeom>
            <a:ln w="38100">
              <a:solidFill>
                <a:srgbClr val="2F5FAA"/>
              </a:solidFill>
              <a:round/>
            </a:ln>
          </p:spPr>
        </p:cxnSp>
        <p:cxnSp>
          <p:nvCxnSpPr>
            <p:cNvPr id="658" name="Google Shape;760;p39"/>
            <p:cNvCxnSpPr/>
            <p:nvPr/>
          </p:nvCxnSpPr>
          <p:spPr>
            <a:xfrm flipV="1">
              <a:off x="470880" y="788760"/>
              <a:ext cx="386280" cy="323640"/>
            </a:xfrm>
            <a:prstGeom prst="straightConnector1">
              <a:avLst/>
            </a:prstGeom>
            <a:ln w="38100">
              <a:solidFill>
                <a:srgbClr val="2F5FAA"/>
              </a:solidFill>
              <a:round/>
            </a:ln>
          </p:spPr>
        </p:cxnSp>
        <p:cxnSp>
          <p:nvCxnSpPr>
            <p:cNvPr id="659" name="Google Shape;761;p39"/>
            <p:cNvCxnSpPr/>
            <p:nvPr/>
          </p:nvCxnSpPr>
          <p:spPr>
            <a:xfrm>
              <a:off x="470880" y="1105560"/>
              <a:ext cx="386280" cy="323640"/>
            </a:xfrm>
            <a:prstGeom prst="straightConnector1">
              <a:avLst/>
            </a:prstGeom>
            <a:ln w="38100">
              <a:solidFill>
                <a:srgbClr val="2F5FAA"/>
              </a:solidFill>
              <a:round/>
            </a:ln>
          </p:spPr>
        </p:cxnSp>
        <p:cxnSp>
          <p:nvCxnSpPr>
            <p:cNvPr id="660" name="Google Shape;762;p39"/>
            <p:cNvCxnSpPr/>
            <p:nvPr/>
          </p:nvCxnSpPr>
          <p:spPr>
            <a:xfrm>
              <a:off x="474480" y="1107720"/>
              <a:ext cx="382320" cy="360"/>
            </a:xfrm>
            <a:prstGeom prst="straightConnector1">
              <a:avLst/>
            </a:prstGeom>
            <a:ln w="38100">
              <a:solidFill>
                <a:srgbClr val="2F5FAA"/>
              </a:solidFill>
              <a:round/>
            </a:ln>
          </p:spPr>
        </p:cxnSp>
      </p:grpSp>
    </p:spTree>
    <p:extLst>
      <p:ext uri="{BB962C8B-B14F-4D97-AF65-F5344CB8AC3E}">
        <p14:creationId xmlns:p14="http://schemas.microsoft.com/office/powerpoint/2010/main" val="4040960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27495B-4612-B279-78B1-FF79B44A26C6}"/>
              </a:ext>
            </a:extLst>
          </p:cNvPr>
          <p:cNvSpPr txBox="1"/>
          <p:nvPr/>
        </p:nvSpPr>
        <p:spPr>
          <a:xfrm>
            <a:off x="229707" y="687572"/>
            <a:ext cx="80317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1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</a:rPr>
              <a:t>Nonlinear Extensions</a:t>
            </a:r>
            <a:endParaRPr lang="en-US" b="0" i="0" dirty="0">
              <a:solidFill>
                <a:schemeClr val="tx1">
                  <a:lumMod val="75000"/>
                </a:schemeClr>
              </a:solidFill>
              <a:effectLst/>
              <a:latin typeface="Golos Tex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</a:rPr>
              <a:t>Traditional PCA is linear, but </a:t>
            </a:r>
            <a:r>
              <a:rPr lang="en-US" sz="1600" b="1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</a:rPr>
              <a:t>Kernel PCA</a:t>
            </a: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</a:rPr>
              <a:t> maps data to a higher-dimensional space using kernels (e.g., RBF) to capture nonlinear patterns. Neural networks are also used to learn nonlinear PCA-like representations.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Golos Text"/>
              </a:rPr>
              <a:t>Ref: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Golos Text"/>
                <a:hlinkClick r:id="rId2"/>
              </a:rPr>
              <a:t>https://www.sciencedirect.com/science/article/pii/S089360802300669X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Golos Text"/>
            </a:endParaRPr>
          </a:p>
          <a:p>
            <a:pPr lvl="1"/>
            <a:endParaRPr lang="en-US" sz="1600" dirty="0">
              <a:solidFill>
                <a:schemeClr val="tx1">
                  <a:lumMod val="75000"/>
                </a:schemeClr>
              </a:solidFill>
              <a:latin typeface="Golos Text"/>
            </a:endParaRPr>
          </a:p>
          <a:p>
            <a:r>
              <a:rPr lang="en-US" b="1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</a:rPr>
              <a:t>2. Incremental PCA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</a:rPr>
              <a:t>Updates PCA incrementally for streaming data (e.g., sensors, real-time systems) without recalculating from scratch, saving computational resources.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Golos Text"/>
              </a:rPr>
              <a:t>Ref: </a:t>
            </a:r>
            <a:r>
              <a:rPr lang="en-US" sz="1600" u="sng" dirty="0">
                <a:solidFill>
                  <a:schemeClr val="tx1">
                    <a:lumMod val="75000"/>
                  </a:schemeClr>
                </a:solidFill>
                <a:latin typeface="Golos Text"/>
                <a:hlinkClick r:id="rId2"/>
              </a:rPr>
              <a:t>https://www.sciencedirect.com/science/article/pii/S089360802300669X</a:t>
            </a:r>
            <a:endParaRPr lang="en-US" sz="1600" u="sng" dirty="0">
              <a:solidFill>
                <a:schemeClr val="tx1">
                  <a:lumMod val="75000"/>
                </a:schemeClr>
              </a:solidFill>
              <a:latin typeface="Golos Tex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0" i="0" u="sng" dirty="0">
              <a:solidFill>
                <a:schemeClr val="tx1">
                  <a:lumMod val="75000"/>
                </a:schemeClr>
              </a:solidFill>
              <a:effectLst/>
              <a:latin typeface="Golos Text"/>
            </a:endParaRPr>
          </a:p>
          <a:p>
            <a:r>
              <a:rPr lang="en-US" b="1" dirty="0">
                <a:solidFill>
                  <a:schemeClr val="tx1">
                    <a:lumMod val="75000"/>
                  </a:schemeClr>
                </a:solidFill>
                <a:latin typeface="Golos Text"/>
              </a:rPr>
              <a:t>3. Deep Learning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75000"/>
                  </a:schemeClr>
                </a:solidFill>
                <a:latin typeface="Golos Text"/>
              </a:rPr>
              <a:t>Combines PCA with autoencoders (e.g., using PCA for pre-training) or neural networks to boost feature extraction efficiency in hybrid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</a:rPr>
              <a:t>Ref: </a:t>
            </a:r>
            <a:r>
              <a:rPr lang="en-US" sz="1600" b="0" i="0" u="sng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</a:rPr>
              <a:t>https://link.springer.com/article/10.1007/s11831-025-10260-5</a:t>
            </a:r>
          </a:p>
          <a:p>
            <a:endParaRPr lang="en-US" dirty="0">
              <a:solidFill>
                <a:schemeClr val="tx1">
                  <a:lumMod val="75000"/>
                </a:schemeClr>
              </a:solidFill>
              <a:latin typeface="Golos Text"/>
            </a:endParaRPr>
          </a:p>
        </p:txBody>
      </p:sp>
    </p:spTree>
    <p:extLst>
      <p:ext uri="{BB962C8B-B14F-4D97-AF65-F5344CB8AC3E}">
        <p14:creationId xmlns:p14="http://schemas.microsoft.com/office/powerpoint/2010/main" val="3421798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1210925" y="935514"/>
            <a:ext cx="3243396" cy="107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Conclusions</a:t>
            </a:r>
            <a:endParaRPr lang="fr-FR" sz="36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 type="subTitle"/>
          </p:nvPr>
        </p:nvSpPr>
        <p:spPr>
          <a:xfrm>
            <a:off x="1191780" y="2065794"/>
            <a:ext cx="7005922" cy="285707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Principal Component Analysis serves as a fundamental technique in data analysis and machine learning for </a:t>
            </a:r>
            <a:r>
              <a:rPr lang="en" sz="1400" b="1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feature extraction and dimensionality reduction</a:t>
            </a:r>
            <a:r>
              <a:rPr lang="en" sz="14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.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Its strengths lie in its ability to </a:t>
            </a:r>
            <a:r>
              <a:rPr lang="en" sz="1400" b="1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simplify complex datasets</a:t>
            </a:r>
            <a:r>
              <a:rPr lang="en" sz="14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 while retaining essential variance. 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en" sz="14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While it has limitations, </a:t>
            </a:r>
            <a:r>
              <a:rPr lang="en" sz="1400" b="1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particularly with non-linear data </a:t>
            </a:r>
            <a:r>
              <a:rPr lang="en" sz="14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and </a:t>
            </a:r>
            <a:r>
              <a:rPr lang="en" sz="1400" b="1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interpretability</a:t>
            </a:r>
            <a:r>
              <a:rPr lang="en" sz="14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 challenges, it remains a valuable method, especially during preliminary analysis and when paired with other algorithms to enhance its effectiveness.</a:t>
            </a:r>
            <a:endParaRPr lang="en-US" sz="14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698" name="Google Shape;974;p54"/>
          <p:cNvGrpSpPr/>
          <p:nvPr/>
        </p:nvGrpSpPr>
        <p:grpSpPr>
          <a:xfrm>
            <a:off x="713160" y="735480"/>
            <a:ext cx="640440" cy="385560"/>
            <a:chOff x="713160" y="735480"/>
            <a:chExt cx="640440" cy="385560"/>
          </a:xfrm>
        </p:grpSpPr>
        <p:cxnSp>
          <p:nvCxnSpPr>
            <p:cNvPr id="699" name="Google Shape;975;p54"/>
            <p:cNvCxnSpPr/>
            <p:nvPr/>
          </p:nvCxnSpPr>
          <p:spPr>
            <a:xfrm>
              <a:off x="713160" y="735480"/>
              <a:ext cx="640800" cy="360"/>
            </a:xfrm>
            <a:prstGeom prst="straightConnector1">
              <a:avLst/>
            </a:prstGeom>
            <a:ln w="38100">
              <a:solidFill>
                <a:srgbClr val="99D5F0"/>
              </a:solidFill>
              <a:round/>
            </a:ln>
          </p:spPr>
        </p:cxnSp>
        <p:cxnSp>
          <p:nvCxnSpPr>
            <p:cNvPr id="700" name="Google Shape;976;p54"/>
            <p:cNvCxnSpPr/>
            <p:nvPr/>
          </p:nvCxnSpPr>
          <p:spPr>
            <a:xfrm>
              <a:off x="1029960" y="735480"/>
              <a:ext cx="323640" cy="385920"/>
            </a:xfrm>
            <a:prstGeom prst="straightConnector1">
              <a:avLst/>
            </a:prstGeom>
            <a:ln w="38100">
              <a:solidFill>
                <a:srgbClr val="99D5F0"/>
              </a:solidFill>
              <a:round/>
            </a:ln>
          </p:spPr>
        </p:cxnSp>
        <p:cxnSp>
          <p:nvCxnSpPr>
            <p:cNvPr id="701" name="Google Shape;977;p54"/>
            <p:cNvCxnSpPr/>
            <p:nvPr/>
          </p:nvCxnSpPr>
          <p:spPr>
            <a:xfrm flipH="1">
              <a:off x="713160" y="735480"/>
              <a:ext cx="323640" cy="385920"/>
            </a:xfrm>
            <a:prstGeom prst="straightConnector1">
              <a:avLst/>
            </a:prstGeom>
            <a:ln w="38100">
              <a:solidFill>
                <a:srgbClr val="99D5F0"/>
              </a:solidFill>
              <a:round/>
            </a:ln>
          </p:spPr>
        </p:cxnSp>
        <p:cxnSp>
          <p:nvCxnSpPr>
            <p:cNvPr id="702" name="Google Shape;978;p54"/>
            <p:cNvCxnSpPr/>
            <p:nvPr/>
          </p:nvCxnSpPr>
          <p:spPr>
            <a:xfrm>
              <a:off x="1034280" y="739080"/>
              <a:ext cx="360" cy="382320"/>
            </a:xfrm>
            <a:prstGeom prst="straightConnector1">
              <a:avLst/>
            </a:prstGeom>
            <a:ln w="38100">
              <a:solidFill>
                <a:srgbClr val="99D5F0"/>
              </a:solidFill>
              <a:round/>
            </a:ln>
          </p:spPr>
        </p:cxnSp>
      </p:grpSp>
      <p:sp>
        <p:nvSpPr>
          <p:cNvPr id="703" name="Google Shape;979;p54"/>
          <p:cNvSpPr/>
          <p:nvPr/>
        </p:nvSpPr>
        <p:spPr>
          <a:xfrm>
            <a:off x="5208840" y="-297000"/>
            <a:ext cx="635760" cy="1270080"/>
          </a:xfrm>
          <a:custGeom>
            <a:avLst/>
            <a:gdLst>
              <a:gd name="textAreaLeft" fmla="*/ 0 w 635760"/>
              <a:gd name="textAreaRight" fmla="*/ 636120 w 635760"/>
              <a:gd name="textAreaTop" fmla="*/ 0 h 1270080"/>
              <a:gd name="textAreaBottom" fmla="*/ 1270440 h 1270080"/>
            </a:gdLst>
            <a:ahLst/>
            <a:cxnLst/>
            <a:rect l="textAreaLeft" t="textAreaTop" r="textAreaRight" b="textAreaBottom"/>
            <a:pathLst>
              <a:path w="23562" h="47053">
                <a:moveTo>
                  <a:pt x="0" y="1"/>
                </a:moveTo>
                <a:lnTo>
                  <a:pt x="0" y="47053"/>
                </a:lnTo>
                <a:cubicBezTo>
                  <a:pt x="13012" y="47053"/>
                  <a:pt x="23561" y="36518"/>
                  <a:pt x="23561" y="23525"/>
                </a:cubicBezTo>
                <a:cubicBezTo>
                  <a:pt x="23561" y="10535"/>
                  <a:pt x="13012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704" name="Google Shape;980;p54"/>
          <p:cNvGrpSpPr/>
          <p:nvPr/>
        </p:nvGrpSpPr>
        <p:grpSpPr>
          <a:xfrm>
            <a:off x="5457600" y="412200"/>
            <a:ext cx="138240" cy="884520"/>
            <a:chOff x="5457600" y="412200"/>
            <a:chExt cx="138240" cy="884520"/>
          </a:xfrm>
        </p:grpSpPr>
        <p:sp>
          <p:nvSpPr>
            <p:cNvPr id="705" name="Google Shape;981;p54"/>
            <p:cNvSpPr/>
            <p:nvPr/>
          </p:nvSpPr>
          <p:spPr>
            <a:xfrm rot="2737200" flipH="1">
              <a:off x="5477760" y="432000"/>
              <a:ext cx="97920" cy="9792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6" name="Google Shape;982;p54"/>
            <p:cNvSpPr/>
            <p:nvPr/>
          </p:nvSpPr>
          <p:spPr>
            <a:xfrm rot="2737200" flipH="1">
              <a:off x="5477760" y="680760"/>
              <a:ext cx="97920" cy="9792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7" name="Google Shape;983;p54"/>
            <p:cNvSpPr/>
            <p:nvPr/>
          </p:nvSpPr>
          <p:spPr>
            <a:xfrm rot="2737200" flipH="1">
              <a:off x="5477760" y="929160"/>
              <a:ext cx="97920" cy="9792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8" name="Google Shape;984;p54"/>
            <p:cNvSpPr/>
            <p:nvPr/>
          </p:nvSpPr>
          <p:spPr>
            <a:xfrm rot="2737200" flipH="1">
              <a:off x="5477760" y="1177920"/>
              <a:ext cx="97920" cy="9792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" name="Google Shape;974;p54"/>
          <p:cNvGrpSpPr/>
          <p:nvPr/>
        </p:nvGrpSpPr>
        <p:grpSpPr>
          <a:xfrm>
            <a:off x="713160" y="735480"/>
            <a:ext cx="640440" cy="385560"/>
            <a:chOff x="713160" y="735480"/>
            <a:chExt cx="640440" cy="385560"/>
          </a:xfrm>
        </p:grpSpPr>
        <p:cxnSp>
          <p:nvCxnSpPr>
            <p:cNvPr id="699" name="Google Shape;975;p54"/>
            <p:cNvCxnSpPr/>
            <p:nvPr/>
          </p:nvCxnSpPr>
          <p:spPr>
            <a:xfrm>
              <a:off x="713160" y="735480"/>
              <a:ext cx="640800" cy="360"/>
            </a:xfrm>
            <a:prstGeom prst="straightConnector1">
              <a:avLst/>
            </a:prstGeom>
            <a:ln w="38100">
              <a:solidFill>
                <a:srgbClr val="99D5F0"/>
              </a:solidFill>
              <a:round/>
            </a:ln>
          </p:spPr>
        </p:cxnSp>
        <p:cxnSp>
          <p:nvCxnSpPr>
            <p:cNvPr id="700" name="Google Shape;976;p54"/>
            <p:cNvCxnSpPr/>
            <p:nvPr/>
          </p:nvCxnSpPr>
          <p:spPr>
            <a:xfrm>
              <a:off x="1029960" y="735480"/>
              <a:ext cx="323640" cy="385920"/>
            </a:xfrm>
            <a:prstGeom prst="straightConnector1">
              <a:avLst/>
            </a:prstGeom>
            <a:ln w="38100">
              <a:solidFill>
                <a:srgbClr val="99D5F0"/>
              </a:solidFill>
              <a:round/>
            </a:ln>
          </p:spPr>
        </p:cxnSp>
        <p:cxnSp>
          <p:nvCxnSpPr>
            <p:cNvPr id="701" name="Google Shape;977;p54"/>
            <p:cNvCxnSpPr/>
            <p:nvPr/>
          </p:nvCxnSpPr>
          <p:spPr>
            <a:xfrm flipH="1">
              <a:off x="713160" y="735480"/>
              <a:ext cx="323640" cy="385920"/>
            </a:xfrm>
            <a:prstGeom prst="straightConnector1">
              <a:avLst/>
            </a:prstGeom>
            <a:ln w="38100">
              <a:solidFill>
                <a:srgbClr val="99D5F0"/>
              </a:solidFill>
              <a:round/>
            </a:ln>
          </p:spPr>
        </p:cxnSp>
        <p:cxnSp>
          <p:nvCxnSpPr>
            <p:cNvPr id="702" name="Google Shape;978;p54"/>
            <p:cNvCxnSpPr/>
            <p:nvPr/>
          </p:nvCxnSpPr>
          <p:spPr>
            <a:xfrm>
              <a:off x="1034280" y="739080"/>
              <a:ext cx="360" cy="382320"/>
            </a:xfrm>
            <a:prstGeom prst="straightConnector1">
              <a:avLst/>
            </a:prstGeom>
            <a:ln w="38100">
              <a:solidFill>
                <a:srgbClr val="99D5F0"/>
              </a:solidFill>
              <a:round/>
            </a:ln>
          </p:spPr>
        </p:cxnSp>
      </p:grpSp>
      <p:sp>
        <p:nvSpPr>
          <p:cNvPr id="703" name="Google Shape;979;p54"/>
          <p:cNvSpPr/>
          <p:nvPr/>
        </p:nvSpPr>
        <p:spPr>
          <a:xfrm>
            <a:off x="5208840" y="-297000"/>
            <a:ext cx="635760" cy="1270080"/>
          </a:xfrm>
          <a:custGeom>
            <a:avLst/>
            <a:gdLst>
              <a:gd name="textAreaLeft" fmla="*/ 0 w 635760"/>
              <a:gd name="textAreaRight" fmla="*/ 636120 w 635760"/>
              <a:gd name="textAreaTop" fmla="*/ 0 h 1270080"/>
              <a:gd name="textAreaBottom" fmla="*/ 1270440 h 1270080"/>
            </a:gdLst>
            <a:ahLst/>
            <a:cxnLst/>
            <a:rect l="textAreaLeft" t="textAreaTop" r="textAreaRight" b="textAreaBottom"/>
            <a:pathLst>
              <a:path w="23562" h="47053">
                <a:moveTo>
                  <a:pt x="0" y="1"/>
                </a:moveTo>
                <a:lnTo>
                  <a:pt x="0" y="47053"/>
                </a:lnTo>
                <a:cubicBezTo>
                  <a:pt x="13012" y="47053"/>
                  <a:pt x="23561" y="36518"/>
                  <a:pt x="23561" y="23525"/>
                </a:cubicBezTo>
                <a:cubicBezTo>
                  <a:pt x="23561" y="10535"/>
                  <a:pt x="13012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704" name="Google Shape;980;p54"/>
          <p:cNvGrpSpPr/>
          <p:nvPr/>
        </p:nvGrpSpPr>
        <p:grpSpPr>
          <a:xfrm>
            <a:off x="5457600" y="412200"/>
            <a:ext cx="138240" cy="884520"/>
            <a:chOff x="5457600" y="412200"/>
            <a:chExt cx="138240" cy="884520"/>
          </a:xfrm>
        </p:grpSpPr>
        <p:sp>
          <p:nvSpPr>
            <p:cNvPr id="705" name="Google Shape;981;p54"/>
            <p:cNvSpPr/>
            <p:nvPr/>
          </p:nvSpPr>
          <p:spPr>
            <a:xfrm rot="2737200" flipH="1">
              <a:off x="5477760" y="432000"/>
              <a:ext cx="97920" cy="9792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6" name="Google Shape;982;p54"/>
            <p:cNvSpPr/>
            <p:nvPr/>
          </p:nvSpPr>
          <p:spPr>
            <a:xfrm rot="2737200" flipH="1">
              <a:off x="5477760" y="680760"/>
              <a:ext cx="97920" cy="9792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7" name="Google Shape;983;p54"/>
            <p:cNvSpPr/>
            <p:nvPr/>
          </p:nvSpPr>
          <p:spPr>
            <a:xfrm rot="2737200" flipH="1">
              <a:off x="5477760" y="929160"/>
              <a:ext cx="97920" cy="9792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8" name="Google Shape;984;p54"/>
            <p:cNvSpPr/>
            <p:nvPr/>
          </p:nvSpPr>
          <p:spPr>
            <a:xfrm rot="2737200" flipH="1">
              <a:off x="5477760" y="1177920"/>
              <a:ext cx="97920" cy="9792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" name="PlaceHolder 1">
            <a:extLst>
              <a:ext uri="{FF2B5EF4-FFF2-40B4-BE49-F238E27FC236}">
                <a16:creationId xmlns:a16="http://schemas.microsoft.com/office/drawing/2014/main" id="{E68962E0-053C-4866-4FA1-0E07C2AE6D87}"/>
              </a:ext>
            </a:extLst>
          </p:cNvPr>
          <p:cNvSpPr txBox="1">
            <a:spLocks/>
          </p:cNvSpPr>
          <p:nvPr/>
        </p:nvSpPr>
        <p:spPr>
          <a:xfrm>
            <a:off x="1191780" y="1416650"/>
            <a:ext cx="480024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5500" spc="-1" dirty="0">
                <a:solidFill>
                  <a:schemeClr val="dk1"/>
                </a:solidFill>
                <a:latin typeface="Poppins"/>
                <a:ea typeface="Poppins"/>
              </a:rPr>
              <a:t>Thank you!</a:t>
            </a:r>
            <a:endParaRPr lang="fr-FR" sz="5500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C1A88742-379E-CA8F-42EC-A9FF02B18A3A}"/>
              </a:ext>
            </a:extLst>
          </p:cNvPr>
          <p:cNvSpPr txBox="1">
            <a:spLocks/>
          </p:cNvSpPr>
          <p:nvPr/>
        </p:nvSpPr>
        <p:spPr>
          <a:xfrm>
            <a:off x="1044360" y="2315971"/>
            <a:ext cx="48002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" sz="2000" spc="-1" dirty="0">
                <a:solidFill>
                  <a:schemeClr val="dk1"/>
                </a:solidFill>
                <a:latin typeface="Golos Text"/>
                <a:ea typeface="Golos Text"/>
              </a:rPr>
              <a:t>Do you have any questions?</a:t>
            </a:r>
            <a:endParaRPr lang="en-US" sz="2000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4" name="Google Shape;1319;p68">
            <a:extLst>
              <a:ext uri="{FF2B5EF4-FFF2-40B4-BE49-F238E27FC236}">
                <a16:creationId xmlns:a16="http://schemas.microsoft.com/office/drawing/2014/main" id="{32B0F14D-EACA-7EBE-1EFE-6B254A5259A6}"/>
              </a:ext>
            </a:extLst>
          </p:cNvPr>
          <p:cNvGrpSpPr/>
          <p:nvPr/>
        </p:nvGrpSpPr>
        <p:grpSpPr>
          <a:xfrm>
            <a:off x="7781760" y="2315971"/>
            <a:ext cx="635760" cy="1593720"/>
            <a:chOff x="6147360" y="1825200"/>
            <a:chExt cx="635760" cy="1593720"/>
          </a:xfrm>
        </p:grpSpPr>
        <p:sp>
          <p:nvSpPr>
            <p:cNvPr id="5" name="Google Shape;1320;p68">
              <a:extLst>
                <a:ext uri="{FF2B5EF4-FFF2-40B4-BE49-F238E27FC236}">
                  <a16:creationId xmlns:a16="http://schemas.microsoft.com/office/drawing/2014/main" id="{1C11F54D-D0FA-7C67-D535-ED560D3D478B}"/>
                </a:ext>
              </a:extLst>
            </p:cNvPr>
            <p:cNvSpPr/>
            <p:nvPr/>
          </p:nvSpPr>
          <p:spPr>
            <a:xfrm>
              <a:off x="6147360" y="1825200"/>
              <a:ext cx="635760" cy="1270080"/>
            </a:xfrm>
            <a:custGeom>
              <a:avLst/>
              <a:gdLst>
                <a:gd name="textAreaLeft" fmla="*/ 0 w 635760"/>
                <a:gd name="textAreaRight" fmla="*/ 636120 w 635760"/>
                <a:gd name="textAreaTop" fmla="*/ 0 h 1270080"/>
                <a:gd name="textAreaBottom" fmla="*/ 1270440 h 1270080"/>
              </a:gdLst>
              <a:ahLst/>
              <a:cxnLst/>
              <a:rect l="textAreaLeft" t="textAreaTop" r="textAreaRight" b="textAreaBottom"/>
              <a:pathLst>
                <a:path w="23562" h="47053">
                  <a:moveTo>
                    <a:pt x="0" y="1"/>
                  </a:moveTo>
                  <a:lnTo>
                    <a:pt x="0" y="47053"/>
                  </a:lnTo>
                  <a:cubicBezTo>
                    <a:pt x="13012" y="47053"/>
                    <a:pt x="23561" y="36518"/>
                    <a:pt x="23561" y="23525"/>
                  </a:cubicBezTo>
                  <a:cubicBezTo>
                    <a:pt x="23561" y="10535"/>
                    <a:pt x="130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6" name="Google Shape;1321;p68">
              <a:extLst>
                <a:ext uri="{FF2B5EF4-FFF2-40B4-BE49-F238E27FC236}">
                  <a16:creationId xmlns:a16="http://schemas.microsoft.com/office/drawing/2014/main" id="{84F04A31-D81B-1AFE-678F-A18027551DD8}"/>
                </a:ext>
              </a:extLst>
            </p:cNvPr>
            <p:cNvGrpSpPr/>
            <p:nvPr/>
          </p:nvGrpSpPr>
          <p:grpSpPr>
            <a:xfrm>
              <a:off x="6396120" y="2534400"/>
              <a:ext cx="138240" cy="884520"/>
              <a:chOff x="6396120" y="2534400"/>
              <a:chExt cx="138240" cy="884520"/>
            </a:xfrm>
          </p:grpSpPr>
          <p:sp>
            <p:nvSpPr>
              <p:cNvPr id="7" name="Google Shape;1322;p68">
                <a:extLst>
                  <a:ext uri="{FF2B5EF4-FFF2-40B4-BE49-F238E27FC236}">
                    <a16:creationId xmlns:a16="http://schemas.microsoft.com/office/drawing/2014/main" id="{43082058-CA38-74D0-E7C2-7AD1880B5C77}"/>
                  </a:ext>
                </a:extLst>
              </p:cNvPr>
              <p:cNvSpPr/>
              <p:nvPr/>
            </p:nvSpPr>
            <p:spPr>
              <a:xfrm rot="2737200" flipH="1">
                <a:off x="6416280" y="2554200"/>
                <a:ext cx="97920" cy="9792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" name="Google Shape;1323;p68">
                <a:extLst>
                  <a:ext uri="{FF2B5EF4-FFF2-40B4-BE49-F238E27FC236}">
                    <a16:creationId xmlns:a16="http://schemas.microsoft.com/office/drawing/2014/main" id="{44979ABA-F25D-58D5-5329-DA2491A05A25}"/>
                  </a:ext>
                </a:extLst>
              </p:cNvPr>
              <p:cNvSpPr/>
              <p:nvPr/>
            </p:nvSpPr>
            <p:spPr>
              <a:xfrm rot="2737200" flipH="1">
                <a:off x="6416280" y="2802960"/>
                <a:ext cx="97920" cy="9792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" name="Google Shape;1324;p68">
                <a:extLst>
                  <a:ext uri="{FF2B5EF4-FFF2-40B4-BE49-F238E27FC236}">
                    <a16:creationId xmlns:a16="http://schemas.microsoft.com/office/drawing/2014/main" id="{7DBCFE0F-B6B9-1748-EED9-D382ED2C8606}"/>
                  </a:ext>
                </a:extLst>
              </p:cNvPr>
              <p:cNvSpPr/>
              <p:nvPr/>
            </p:nvSpPr>
            <p:spPr>
              <a:xfrm rot="2737200" flipH="1">
                <a:off x="6416280" y="3051360"/>
                <a:ext cx="97920" cy="9792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" name="Google Shape;1325;p68">
                <a:extLst>
                  <a:ext uri="{FF2B5EF4-FFF2-40B4-BE49-F238E27FC236}">
                    <a16:creationId xmlns:a16="http://schemas.microsoft.com/office/drawing/2014/main" id="{CD777E4E-88B1-5492-1C9E-0831C42D1BB1}"/>
                  </a:ext>
                </a:extLst>
              </p:cNvPr>
              <p:cNvSpPr/>
              <p:nvPr/>
            </p:nvSpPr>
            <p:spPr>
              <a:xfrm rot="2737200" flipH="1">
                <a:off x="6416280" y="3300120"/>
                <a:ext cx="97920" cy="9792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7ECE092-57FF-9CD3-7FFB-4EC0A60081C7}"/>
              </a:ext>
            </a:extLst>
          </p:cNvPr>
          <p:cNvSpPr txBox="1"/>
          <p:nvPr/>
        </p:nvSpPr>
        <p:spPr>
          <a:xfrm>
            <a:off x="3873318" y="3717503"/>
            <a:ext cx="39084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~ Bharath Kumar</a:t>
            </a:r>
          </a:p>
          <a:p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~ Balaji </a:t>
            </a:r>
            <a:r>
              <a:rPr lang="en-US" sz="1400" b="1" dirty="0" err="1">
                <a:latin typeface="Poppins" panose="00000500000000000000" pitchFamily="2" charset="0"/>
                <a:cs typeface="Poppins" panose="00000500000000000000" pitchFamily="2" charset="0"/>
              </a:rPr>
              <a:t>Gollapalli</a:t>
            </a: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 </a:t>
            </a:r>
            <a:r>
              <a:rPr lang="en-US" sz="1400" b="1" dirty="0" err="1">
                <a:latin typeface="Poppins" panose="00000500000000000000" pitchFamily="2" charset="0"/>
                <a:cs typeface="Poppins" panose="00000500000000000000" pitchFamily="2" charset="0"/>
              </a:rPr>
              <a:t>Venkataswamy</a:t>
            </a: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 Reddy</a:t>
            </a:r>
          </a:p>
          <a:p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~ Karthik </a:t>
            </a:r>
            <a:r>
              <a:rPr lang="en-US" sz="1400" b="1" dirty="0" err="1">
                <a:latin typeface="Poppins" panose="00000500000000000000" pitchFamily="2" charset="0"/>
                <a:cs typeface="Poppins" panose="00000500000000000000" pitchFamily="2" charset="0"/>
              </a:rPr>
              <a:t>Maganahalli</a:t>
            </a:r>
            <a:r>
              <a:rPr lang="en-US" sz="1400" b="1" dirty="0">
                <a:latin typeface="Poppins" panose="00000500000000000000" pitchFamily="2" charset="0"/>
                <a:cs typeface="Poppins" panose="00000500000000000000" pitchFamily="2" charset="0"/>
              </a:rPr>
              <a:t> Prakash</a:t>
            </a:r>
          </a:p>
        </p:txBody>
      </p:sp>
    </p:spTree>
    <p:extLst>
      <p:ext uri="{BB962C8B-B14F-4D97-AF65-F5344CB8AC3E}">
        <p14:creationId xmlns:p14="http://schemas.microsoft.com/office/powerpoint/2010/main" val="262553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1638180" y="2004028"/>
            <a:ext cx="585756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Algorithm Purpose</a:t>
            </a:r>
            <a:endParaRPr lang="fr-FR" sz="50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 type="title"/>
          </p:nvPr>
        </p:nvSpPr>
        <p:spPr>
          <a:xfrm>
            <a:off x="3514680" y="1314360"/>
            <a:ext cx="2104560" cy="1104480"/>
          </a:xfrm>
          <a:prstGeom prst="rect">
            <a:avLst/>
          </a:prstGeom>
          <a:solidFill>
            <a:srgbClr val="99D5F0">
              <a:alpha val="37000"/>
            </a:srgbClr>
          </a:solidFill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1" strike="noStrike" spc="-1">
                <a:solidFill>
                  <a:schemeClr val="dk1"/>
                </a:solidFill>
                <a:latin typeface="Poppins"/>
                <a:ea typeface="Poppins"/>
              </a:rPr>
              <a:t>01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599" name="Google Shape;751;p39"/>
          <p:cNvGrpSpPr/>
          <p:nvPr/>
        </p:nvGrpSpPr>
        <p:grpSpPr>
          <a:xfrm>
            <a:off x="7226280" y="381240"/>
            <a:ext cx="635760" cy="1622880"/>
            <a:chOff x="7226280" y="381240"/>
            <a:chExt cx="635760" cy="1622880"/>
          </a:xfrm>
        </p:grpSpPr>
        <p:sp>
          <p:nvSpPr>
            <p:cNvPr id="600" name="Google Shape;752;p39"/>
            <p:cNvSpPr/>
            <p:nvPr/>
          </p:nvSpPr>
          <p:spPr>
            <a:xfrm>
              <a:off x="7226280" y="734040"/>
              <a:ext cx="635760" cy="1270080"/>
            </a:xfrm>
            <a:custGeom>
              <a:avLst/>
              <a:gdLst>
                <a:gd name="textAreaLeft" fmla="*/ 0 w 635760"/>
                <a:gd name="textAreaRight" fmla="*/ 636120 w 635760"/>
                <a:gd name="textAreaTop" fmla="*/ 0 h 1270080"/>
                <a:gd name="textAreaBottom" fmla="*/ 1270440 h 1270080"/>
              </a:gdLst>
              <a:ahLst/>
              <a:cxnLst/>
              <a:rect l="textAreaLeft" t="textAreaTop" r="textAreaRight" b="textAreaBottom"/>
              <a:pathLst>
                <a:path w="23562" h="47053">
                  <a:moveTo>
                    <a:pt x="0" y="1"/>
                  </a:moveTo>
                  <a:lnTo>
                    <a:pt x="0" y="47053"/>
                  </a:lnTo>
                  <a:cubicBezTo>
                    <a:pt x="13012" y="47053"/>
                    <a:pt x="23561" y="36518"/>
                    <a:pt x="23561" y="23525"/>
                  </a:cubicBezTo>
                  <a:cubicBezTo>
                    <a:pt x="23561" y="10535"/>
                    <a:pt x="1301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601" name="Google Shape;753;p39"/>
            <p:cNvGrpSpPr/>
            <p:nvPr/>
          </p:nvGrpSpPr>
          <p:grpSpPr>
            <a:xfrm>
              <a:off x="7475040" y="381240"/>
              <a:ext cx="138600" cy="883800"/>
              <a:chOff x="7475040" y="381240"/>
              <a:chExt cx="138600" cy="883800"/>
            </a:xfrm>
          </p:grpSpPr>
          <p:sp>
            <p:nvSpPr>
              <p:cNvPr id="602" name="Google Shape;754;p39"/>
              <p:cNvSpPr/>
              <p:nvPr/>
            </p:nvSpPr>
            <p:spPr>
              <a:xfrm rot="18862800">
                <a:off x="7495200" y="40104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3" name="Google Shape;755;p39"/>
              <p:cNvSpPr/>
              <p:nvPr/>
            </p:nvSpPr>
            <p:spPr>
              <a:xfrm rot="18862800">
                <a:off x="7495200" y="64944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4" name="Google Shape;756;p39"/>
              <p:cNvSpPr/>
              <p:nvPr/>
            </p:nvSpPr>
            <p:spPr>
              <a:xfrm rot="18862800">
                <a:off x="7495200" y="89820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5" name="Google Shape;757;p39"/>
              <p:cNvSpPr/>
              <p:nvPr/>
            </p:nvSpPr>
            <p:spPr>
              <a:xfrm rot="18862800">
                <a:off x="7495200" y="114660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06" name="Google Shape;758;p39"/>
          <p:cNvGrpSpPr/>
          <p:nvPr/>
        </p:nvGrpSpPr>
        <p:grpSpPr>
          <a:xfrm>
            <a:off x="470880" y="788760"/>
            <a:ext cx="385920" cy="640440"/>
            <a:chOff x="470880" y="788760"/>
            <a:chExt cx="385920" cy="640440"/>
          </a:xfrm>
        </p:grpSpPr>
        <p:cxnSp>
          <p:nvCxnSpPr>
            <p:cNvPr id="607" name="Google Shape;759;p39"/>
            <p:cNvCxnSpPr/>
            <p:nvPr/>
          </p:nvCxnSpPr>
          <p:spPr>
            <a:xfrm flipV="1">
              <a:off x="470880" y="788760"/>
              <a:ext cx="360" cy="640800"/>
            </a:xfrm>
            <a:prstGeom prst="straightConnector1">
              <a:avLst/>
            </a:prstGeom>
            <a:ln w="38100">
              <a:solidFill>
                <a:srgbClr val="2F5FAA"/>
              </a:solidFill>
              <a:round/>
            </a:ln>
          </p:spPr>
        </p:cxnSp>
        <p:cxnSp>
          <p:nvCxnSpPr>
            <p:cNvPr id="608" name="Google Shape;760;p39"/>
            <p:cNvCxnSpPr/>
            <p:nvPr/>
          </p:nvCxnSpPr>
          <p:spPr>
            <a:xfrm flipV="1">
              <a:off x="470880" y="788760"/>
              <a:ext cx="386280" cy="323640"/>
            </a:xfrm>
            <a:prstGeom prst="straightConnector1">
              <a:avLst/>
            </a:prstGeom>
            <a:ln w="38100">
              <a:solidFill>
                <a:srgbClr val="2F5FAA"/>
              </a:solidFill>
              <a:round/>
            </a:ln>
          </p:spPr>
        </p:cxnSp>
        <p:cxnSp>
          <p:nvCxnSpPr>
            <p:cNvPr id="609" name="Google Shape;761;p39"/>
            <p:cNvCxnSpPr/>
            <p:nvPr/>
          </p:nvCxnSpPr>
          <p:spPr>
            <a:xfrm>
              <a:off x="470880" y="1105560"/>
              <a:ext cx="386280" cy="323640"/>
            </a:xfrm>
            <a:prstGeom prst="straightConnector1">
              <a:avLst/>
            </a:prstGeom>
            <a:ln w="38100">
              <a:solidFill>
                <a:srgbClr val="2F5FAA"/>
              </a:solidFill>
              <a:round/>
            </a:ln>
          </p:spPr>
        </p:cxnSp>
        <p:cxnSp>
          <p:nvCxnSpPr>
            <p:cNvPr id="610" name="Google Shape;762;p39"/>
            <p:cNvCxnSpPr/>
            <p:nvPr/>
          </p:nvCxnSpPr>
          <p:spPr>
            <a:xfrm>
              <a:off x="474480" y="1107720"/>
              <a:ext cx="382320" cy="360"/>
            </a:xfrm>
            <a:prstGeom prst="straightConnector1">
              <a:avLst/>
            </a:prstGeom>
            <a:ln w="38100">
              <a:solidFill>
                <a:srgbClr val="2F5FAA"/>
              </a:solidFill>
              <a:round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1811647" y="642518"/>
            <a:ext cx="5016665" cy="107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Problem Definition</a:t>
            </a:r>
            <a:endParaRPr lang="fr-FR" sz="36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 type="subTitle"/>
          </p:nvPr>
        </p:nvSpPr>
        <p:spPr>
          <a:xfrm>
            <a:off x="1105596" y="1654760"/>
            <a:ext cx="6407499" cy="193868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Principal Component Analysis (PCA) is a statistical technique used to simplify complex datasets while preserving as much variability as possible. </a:t>
            </a:r>
          </a:p>
          <a:p>
            <a:pPr marL="514350" indent="-285750" algn="just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Its main purpose is to </a:t>
            </a:r>
            <a:r>
              <a:rPr lang="en" sz="1600" b="1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reduce the dimensionality </a:t>
            </a:r>
            <a:r>
              <a:rPr lang="en" sz="16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of data, making it easier to </a:t>
            </a:r>
            <a:r>
              <a:rPr lang="en" sz="1600" b="1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visualize and analyze</a:t>
            </a:r>
            <a:r>
              <a:rPr lang="en" sz="16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. By transforming the original variables into a new set of uncorrelated variables (principal components), PCA helps address issues of multicollinearity and noise in data.</a:t>
            </a:r>
            <a:endParaRPr lang="en-US" sz="16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614" name="Google Shape;974;p54"/>
          <p:cNvGrpSpPr/>
          <p:nvPr/>
        </p:nvGrpSpPr>
        <p:grpSpPr>
          <a:xfrm>
            <a:off x="713160" y="735480"/>
            <a:ext cx="640440" cy="385560"/>
            <a:chOff x="713160" y="735480"/>
            <a:chExt cx="640440" cy="385560"/>
          </a:xfrm>
        </p:grpSpPr>
        <p:cxnSp>
          <p:nvCxnSpPr>
            <p:cNvPr id="615" name="Google Shape;975;p54"/>
            <p:cNvCxnSpPr/>
            <p:nvPr/>
          </p:nvCxnSpPr>
          <p:spPr>
            <a:xfrm>
              <a:off x="713160" y="735480"/>
              <a:ext cx="640800" cy="360"/>
            </a:xfrm>
            <a:prstGeom prst="straightConnector1">
              <a:avLst/>
            </a:prstGeom>
            <a:ln w="38100">
              <a:solidFill>
                <a:srgbClr val="99D5F0"/>
              </a:solidFill>
              <a:round/>
            </a:ln>
          </p:spPr>
        </p:cxnSp>
        <p:cxnSp>
          <p:nvCxnSpPr>
            <p:cNvPr id="616" name="Google Shape;976;p54"/>
            <p:cNvCxnSpPr/>
            <p:nvPr/>
          </p:nvCxnSpPr>
          <p:spPr>
            <a:xfrm>
              <a:off x="1029960" y="735480"/>
              <a:ext cx="323640" cy="385920"/>
            </a:xfrm>
            <a:prstGeom prst="straightConnector1">
              <a:avLst/>
            </a:prstGeom>
            <a:ln w="38100">
              <a:solidFill>
                <a:srgbClr val="99D5F0"/>
              </a:solidFill>
              <a:round/>
            </a:ln>
          </p:spPr>
        </p:cxnSp>
        <p:cxnSp>
          <p:nvCxnSpPr>
            <p:cNvPr id="617" name="Google Shape;977;p54"/>
            <p:cNvCxnSpPr/>
            <p:nvPr/>
          </p:nvCxnSpPr>
          <p:spPr>
            <a:xfrm flipH="1">
              <a:off x="713160" y="735480"/>
              <a:ext cx="323640" cy="385920"/>
            </a:xfrm>
            <a:prstGeom prst="straightConnector1">
              <a:avLst/>
            </a:prstGeom>
            <a:ln w="38100">
              <a:solidFill>
                <a:srgbClr val="99D5F0"/>
              </a:solidFill>
              <a:round/>
            </a:ln>
          </p:spPr>
        </p:cxnSp>
        <p:cxnSp>
          <p:nvCxnSpPr>
            <p:cNvPr id="618" name="Google Shape;978;p54"/>
            <p:cNvCxnSpPr/>
            <p:nvPr/>
          </p:nvCxnSpPr>
          <p:spPr>
            <a:xfrm>
              <a:off x="1034280" y="739080"/>
              <a:ext cx="360" cy="382320"/>
            </a:xfrm>
            <a:prstGeom prst="straightConnector1">
              <a:avLst/>
            </a:prstGeom>
            <a:ln w="38100">
              <a:solidFill>
                <a:srgbClr val="99D5F0"/>
              </a:solidFill>
              <a:round/>
            </a:ln>
          </p:spPr>
        </p:cxnSp>
      </p:grpSp>
      <p:sp>
        <p:nvSpPr>
          <p:cNvPr id="619" name="Google Shape;979;p54"/>
          <p:cNvSpPr/>
          <p:nvPr/>
        </p:nvSpPr>
        <p:spPr>
          <a:xfrm rot="5400000">
            <a:off x="4254120" y="-476376"/>
            <a:ext cx="635760" cy="1270080"/>
          </a:xfrm>
          <a:custGeom>
            <a:avLst/>
            <a:gdLst>
              <a:gd name="textAreaLeft" fmla="*/ 0 w 635760"/>
              <a:gd name="textAreaRight" fmla="*/ 636120 w 635760"/>
              <a:gd name="textAreaTop" fmla="*/ 0 h 1270080"/>
              <a:gd name="textAreaBottom" fmla="*/ 1270440 h 1270080"/>
            </a:gdLst>
            <a:ahLst/>
            <a:cxnLst/>
            <a:rect l="textAreaLeft" t="textAreaTop" r="textAreaRight" b="textAreaBottom"/>
            <a:pathLst>
              <a:path w="23562" h="47053">
                <a:moveTo>
                  <a:pt x="0" y="1"/>
                </a:moveTo>
                <a:lnTo>
                  <a:pt x="0" y="47053"/>
                </a:lnTo>
                <a:cubicBezTo>
                  <a:pt x="13012" y="47053"/>
                  <a:pt x="23561" y="36518"/>
                  <a:pt x="23561" y="23525"/>
                </a:cubicBezTo>
                <a:cubicBezTo>
                  <a:pt x="23561" y="10535"/>
                  <a:pt x="13012" y="1"/>
                  <a:pt x="0" y="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620" name="Google Shape;980;p54"/>
          <p:cNvGrpSpPr/>
          <p:nvPr/>
        </p:nvGrpSpPr>
        <p:grpSpPr>
          <a:xfrm>
            <a:off x="4502880" y="254267"/>
            <a:ext cx="138240" cy="884520"/>
            <a:chOff x="5457600" y="412200"/>
            <a:chExt cx="138240" cy="884520"/>
          </a:xfrm>
        </p:grpSpPr>
        <p:sp>
          <p:nvSpPr>
            <p:cNvPr id="621" name="Google Shape;981;p54"/>
            <p:cNvSpPr/>
            <p:nvPr/>
          </p:nvSpPr>
          <p:spPr>
            <a:xfrm rot="2737200" flipH="1">
              <a:off x="5477760" y="432000"/>
              <a:ext cx="97920" cy="9792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22" name="Google Shape;982;p54"/>
            <p:cNvSpPr/>
            <p:nvPr/>
          </p:nvSpPr>
          <p:spPr>
            <a:xfrm rot="2737200" flipH="1">
              <a:off x="5477760" y="680760"/>
              <a:ext cx="97920" cy="9792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23" name="Google Shape;983;p54"/>
            <p:cNvSpPr/>
            <p:nvPr/>
          </p:nvSpPr>
          <p:spPr>
            <a:xfrm rot="2737200" flipH="1">
              <a:off x="5477760" y="929160"/>
              <a:ext cx="97920" cy="9792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24" name="Google Shape;984;p54"/>
            <p:cNvSpPr/>
            <p:nvPr/>
          </p:nvSpPr>
          <p:spPr>
            <a:xfrm rot="2737200" flipH="1">
              <a:off x="5477760" y="1177920"/>
              <a:ext cx="97920" cy="97920"/>
            </a:xfrm>
            <a:prstGeom prst="rect">
              <a:avLst/>
            </a:pr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48960" bIns="489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1686600" y="2051846"/>
            <a:ext cx="585756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50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Algorithm</a:t>
            </a:r>
            <a:endParaRPr lang="fr-FR" sz="50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 type="title"/>
          </p:nvPr>
        </p:nvSpPr>
        <p:spPr>
          <a:xfrm>
            <a:off x="3514680" y="1314360"/>
            <a:ext cx="2104560" cy="1104480"/>
          </a:xfrm>
          <a:prstGeom prst="rect">
            <a:avLst/>
          </a:prstGeom>
          <a:solidFill>
            <a:srgbClr val="99D5F0">
              <a:alpha val="37000"/>
            </a:srgbClr>
          </a:solidFill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02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599" name="Google Shape;751;p39"/>
          <p:cNvGrpSpPr/>
          <p:nvPr/>
        </p:nvGrpSpPr>
        <p:grpSpPr>
          <a:xfrm>
            <a:off x="7226280" y="381240"/>
            <a:ext cx="635760" cy="1622880"/>
            <a:chOff x="7226280" y="381240"/>
            <a:chExt cx="635760" cy="1622880"/>
          </a:xfrm>
        </p:grpSpPr>
        <p:sp>
          <p:nvSpPr>
            <p:cNvPr id="600" name="Google Shape;752;p39"/>
            <p:cNvSpPr/>
            <p:nvPr/>
          </p:nvSpPr>
          <p:spPr>
            <a:xfrm>
              <a:off x="7226280" y="734040"/>
              <a:ext cx="635760" cy="1270080"/>
            </a:xfrm>
            <a:custGeom>
              <a:avLst/>
              <a:gdLst>
                <a:gd name="textAreaLeft" fmla="*/ 0 w 635760"/>
                <a:gd name="textAreaRight" fmla="*/ 636120 w 635760"/>
                <a:gd name="textAreaTop" fmla="*/ 0 h 1270080"/>
                <a:gd name="textAreaBottom" fmla="*/ 1270440 h 1270080"/>
              </a:gdLst>
              <a:ahLst/>
              <a:cxnLst/>
              <a:rect l="textAreaLeft" t="textAreaTop" r="textAreaRight" b="textAreaBottom"/>
              <a:pathLst>
                <a:path w="23562" h="47053">
                  <a:moveTo>
                    <a:pt x="0" y="1"/>
                  </a:moveTo>
                  <a:lnTo>
                    <a:pt x="0" y="47053"/>
                  </a:lnTo>
                  <a:cubicBezTo>
                    <a:pt x="13012" y="47053"/>
                    <a:pt x="23561" y="36518"/>
                    <a:pt x="23561" y="23525"/>
                  </a:cubicBezTo>
                  <a:cubicBezTo>
                    <a:pt x="23561" y="10535"/>
                    <a:pt x="1301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601" name="Google Shape;753;p39"/>
            <p:cNvGrpSpPr/>
            <p:nvPr/>
          </p:nvGrpSpPr>
          <p:grpSpPr>
            <a:xfrm>
              <a:off x="7475040" y="381240"/>
              <a:ext cx="138600" cy="883800"/>
              <a:chOff x="7475040" y="381240"/>
              <a:chExt cx="138600" cy="883800"/>
            </a:xfrm>
          </p:grpSpPr>
          <p:sp>
            <p:nvSpPr>
              <p:cNvPr id="602" name="Google Shape;754;p39"/>
              <p:cNvSpPr/>
              <p:nvPr/>
            </p:nvSpPr>
            <p:spPr>
              <a:xfrm rot="18862800">
                <a:off x="7495200" y="40104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3" name="Google Shape;755;p39"/>
              <p:cNvSpPr/>
              <p:nvPr/>
            </p:nvSpPr>
            <p:spPr>
              <a:xfrm rot="18862800">
                <a:off x="7495200" y="64944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4" name="Google Shape;756;p39"/>
              <p:cNvSpPr/>
              <p:nvPr/>
            </p:nvSpPr>
            <p:spPr>
              <a:xfrm rot="18862800">
                <a:off x="7495200" y="89820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5" name="Google Shape;757;p39"/>
              <p:cNvSpPr/>
              <p:nvPr/>
            </p:nvSpPr>
            <p:spPr>
              <a:xfrm rot="18862800">
                <a:off x="7495200" y="114660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06" name="Google Shape;758;p39"/>
          <p:cNvGrpSpPr/>
          <p:nvPr/>
        </p:nvGrpSpPr>
        <p:grpSpPr>
          <a:xfrm>
            <a:off x="470880" y="788760"/>
            <a:ext cx="385920" cy="640440"/>
            <a:chOff x="470880" y="788760"/>
            <a:chExt cx="385920" cy="640440"/>
          </a:xfrm>
        </p:grpSpPr>
        <p:cxnSp>
          <p:nvCxnSpPr>
            <p:cNvPr id="607" name="Google Shape;759;p39"/>
            <p:cNvCxnSpPr/>
            <p:nvPr/>
          </p:nvCxnSpPr>
          <p:spPr>
            <a:xfrm flipV="1">
              <a:off x="470880" y="788760"/>
              <a:ext cx="360" cy="640800"/>
            </a:xfrm>
            <a:prstGeom prst="straightConnector1">
              <a:avLst/>
            </a:prstGeom>
            <a:ln w="38100">
              <a:solidFill>
                <a:srgbClr val="2F5FAA"/>
              </a:solidFill>
              <a:round/>
            </a:ln>
          </p:spPr>
        </p:cxnSp>
        <p:cxnSp>
          <p:nvCxnSpPr>
            <p:cNvPr id="608" name="Google Shape;760;p39"/>
            <p:cNvCxnSpPr/>
            <p:nvPr/>
          </p:nvCxnSpPr>
          <p:spPr>
            <a:xfrm flipV="1">
              <a:off x="470880" y="788760"/>
              <a:ext cx="386280" cy="323640"/>
            </a:xfrm>
            <a:prstGeom prst="straightConnector1">
              <a:avLst/>
            </a:prstGeom>
            <a:ln w="38100">
              <a:solidFill>
                <a:srgbClr val="2F5FAA"/>
              </a:solidFill>
              <a:round/>
            </a:ln>
          </p:spPr>
        </p:cxnSp>
        <p:cxnSp>
          <p:nvCxnSpPr>
            <p:cNvPr id="609" name="Google Shape;761;p39"/>
            <p:cNvCxnSpPr/>
            <p:nvPr/>
          </p:nvCxnSpPr>
          <p:spPr>
            <a:xfrm>
              <a:off x="470880" y="1105560"/>
              <a:ext cx="386280" cy="323640"/>
            </a:xfrm>
            <a:prstGeom prst="straightConnector1">
              <a:avLst/>
            </a:prstGeom>
            <a:ln w="38100">
              <a:solidFill>
                <a:srgbClr val="2F5FAA"/>
              </a:solidFill>
              <a:round/>
            </a:ln>
          </p:spPr>
        </p:cxnSp>
        <p:cxnSp>
          <p:nvCxnSpPr>
            <p:cNvPr id="610" name="Google Shape;762;p39"/>
            <p:cNvCxnSpPr/>
            <p:nvPr/>
          </p:nvCxnSpPr>
          <p:spPr>
            <a:xfrm>
              <a:off x="474480" y="1107720"/>
              <a:ext cx="382320" cy="360"/>
            </a:xfrm>
            <a:prstGeom prst="straightConnector1">
              <a:avLst/>
            </a:prstGeom>
            <a:ln w="38100">
              <a:solidFill>
                <a:srgbClr val="2F5FAA"/>
              </a:solidFill>
              <a:round/>
            </a:ln>
          </p:spPr>
        </p:cxnSp>
      </p:grpSp>
    </p:spTree>
    <p:extLst>
      <p:ext uri="{BB962C8B-B14F-4D97-AF65-F5344CB8AC3E}">
        <p14:creationId xmlns:p14="http://schemas.microsoft.com/office/powerpoint/2010/main" val="320366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95AA03-DF20-8F5C-8F29-5656B732ED28}"/>
              </a:ext>
            </a:extLst>
          </p:cNvPr>
          <p:cNvSpPr txBox="1"/>
          <p:nvPr/>
        </p:nvSpPr>
        <p:spPr>
          <a:xfrm>
            <a:off x="1118496" y="533400"/>
            <a:ext cx="6120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>
                <a:solidFill>
                  <a:schemeClr val="tx1">
                    <a:lumMod val="7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Step-by-step Explanation of PCA</a:t>
            </a:r>
            <a:endParaRPr lang="en-US" sz="3600" dirty="0">
              <a:solidFill>
                <a:schemeClr val="tx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5699F-DB83-DCCF-49E6-2A66938F98F2}"/>
              </a:ext>
            </a:extLst>
          </p:cNvPr>
          <p:cNvSpPr txBox="1"/>
          <p:nvPr/>
        </p:nvSpPr>
        <p:spPr>
          <a:xfrm>
            <a:off x="491320" y="1733729"/>
            <a:ext cx="80794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Golos Text"/>
              </a:rPr>
              <a:t>Center the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Golos Text"/>
              </a:rPr>
              <a:t>How</a:t>
            </a:r>
            <a:r>
              <a:rPr lang="en-US" sz="1600" dirty="0">
                <a:latin typeface="Golos Text"/>
              </a:rPr>
              <a:t>: Subtract the average value of each variable from every data point.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Golos Text"/>
              </a:rPr>
              <a:t>Example</a:t>
            </a:r>
            <a:r>
              <a:rPr lang="en-US" sz="1600" dirty="0">
                <a:latin typeface="Golos Text"/>
              </a:rPr>
              <a:t>: If the average age is 20, subtract 20 from all students’ ages. Do the same for height and weight.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latin typeface="Golos Text"/>
              </a:rPr>
              <a:t>Result</a:t>
            </a:r>
            <a:r>
              <a:rPr lang="en-US" sz="1600" dirty="0">
                <a:latin typeface="Golos Text"/>
              </a:rPr>
              <a:t>: Data is now centered around the origin, removing biases.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Calculate the Covariance Matrix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Goal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: Understand how variables relate to each other.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How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: Compute how much each pair of variables (age, height, weight) change together.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Example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: If taller students tend to weigh more, height and weight have a positive covariance.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Result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: A 3x3 matrix showing relationships between all variable pairs.</a:t>
            </a:r>
          </a:p>
        </p:txBody>
      </p:sp>
    </p:spTree>
    <p:extLst>
      <p:ext uri="{BB962C8B-B14F-4D97-AF65-F5344CB8AC3E}">
        <p14:creationId xmlns:p14="http://schemas.microsoft.com/office/powerpoint/2010/main" val="3806980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95AA03-DF20-8F5C-8F29-5656B732ED28}"/>
              </a:ext>
            </a:extLst>
          </p:cNvPr>
          <p:cNvSpPr txBox="1"/>
          <p:nvPr/>
        </p:nvSpPr>
        <p:spPr>
          <a:xfrm>
            <a:off x="1118496" y="533400"/>
            <a:ext cx="6120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>
                <a:solidFill>
                  <a:schemeClr val="tx1">
                    <a:lumMod val="7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Step-by-step Explanation of PCA</a:t>
            </a:r>
            <a:endParaRPr lang="en-US" sz="3600" dirty="0">
              <a:solidFill>
                <a:schemeClr val="tx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5699F-DB83-DCCF-49E6-2A66938F98F2}"/>
              </a:ext>
            </a:extLst>
          </p:cNvPr>
          <p:cNvSpPr txBox="1"/>
          <p:nvPr/>
        </p:nvSpPr>
        <p:spPr>
          <a:xfrm>
            <a:off x="491319" y="1733729"/>
            <a:ext cx="83974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sz="1600" b="1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Find Eigenvectors and Eigenvalues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Goal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: Identify the "directions" of maximum variance (eigenvectors) and their "importance" (eigenvalues).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Eigenvectors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: New axes (directions) where the data varies the most.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Example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: One eigenvector might represent a mix of height and weight.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Eigenvalues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: Measure how much variance each eigenvector captures.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Higher eigenvalue = more important direction.   </a:t>
            </a:r>
            <a:endParaRPr lang="en-US" sz="1600" dirty="0">
              <a:solidFill>
                <a:schemeClr val="tx1">
                  <a:lumMod val="75000"/>
                </a:schemeClr>
              </a:solidFill>
              <a:latin typeface="Golos Text"/>
              <a:cs typeface="Poppins" panose="00000500000000000000" pitchFamily="2" charset="0"/>
            </a:endParaRPr>
          </a:p>
          <a:p>
            <a:r>
              <a:rPr lang="en-US" sz="1600" b="1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4.     Choose Principal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Goal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: Pick the most important directions to reduce dimensions.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How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: Sort eigenvectors by their eigenvalues (highest first). Select the top 1 or 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Example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: Keep the top 2 eigenvectors (called PC1 and PC2) that explain 90% of the data’s variance. </a:t>
            </a:r>
          </a:p>
        </p:txBody>
      </p:sp>
    </p:spTree>
    <p:extLst>
      <p:ext uri="{BB962C8B-B14F-4D97-AF65-F5344CB8AC3E}">
        <p14:creationId xmlns:p14="http://schemas.microsoft.com/office/powerpoint/2010/main" val="281454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95AA03-DF20-8F5C-8F29-5656B732ED28}"/>
              </a:ext>
            </a:extLst>
          </p:cNvPr>
          <p:cNvSpPr txBox="1"/>
          <p:nvPr/>
        </p:nvSpPr>
        <p:spPr>
          <a:xfrm>
            <a:off x="1118496" y="533400"/>
            <a:ext cx="6120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0" dirty="0">
                <a:solidFill>
                  <a:schemeClr val="tx1">
                    <a:lumMod val="75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Step-by-step Explanation of PCA</a:t>
            </a:r>
            <a:endParaRPr lang="en-US" sz="3600" dirty="0">
              <a:solidFill>
                <a:schemeClr val="tx1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85699F-DB83-DCCF-49E6-2A66938F98F2}"/>
              </a:ext>
            </a:extLst>
          </p:cNvPr>
          <p:cNvSpPr txBox="1"/>
          <p:nvPr/>
        </p:nvSpPr>
        <p:spPr>
          <a:xfrm>
            <a:off x="491319" y="1733729"/>
            <a:ext cx="8397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75000"/>
                  </a:schemeClr>
                </a:solidFill>
                <a:latin typeface="Golos Text"/>
                <a:cs typeface="Poppins" panose="00000500000000000000" pitchFamily="2" charset="0"/>
              </a:rPr>
              <a:t>5</a:t>
            </a:r>
            <a:r>
              <a:rPr lang="en-US" sz="1600" b="1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. Transform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Goal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: Project data onto the new axes (principal components).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How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: Multiply the centered data by the selected eigenvectors.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Example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: Each student’s data (age, height, weight) is converted into two new values (PC1 and PC2).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Result</a:t>
            </a:r>
            <a:r>
              <a:rPr lang="en-US" sz="1600" i="0" dirty="0">
                <a:solidFill>
                  <a:schemeClr val="tx1">
                    <a:lumMod val="75000"/>
                  </a:schemeClr>
                </a:solidFill>
                <a:effectLst/>
                <a:latin typeface="Golos Text"/>
                <a:cs typeface="Poppins" panose="00000500000000000000" pitchFamily="2" charset="0"/>
              </a:rPr>
              <a:t>: A simpler 2D dataset that retains most of the original patterns.</a:t>
            </a:r>
          </a:p>
        </p:txBody>
      </p:sp>
    </p:spTree>
    <p:extLst>
      <p:ext uri="{BB962C8B-B14F-4D97-AF65-F5344CB8AC3E}">
        <p14:creationId xmlns:p14="http://schemas.microsoft.com/office/powerpoint/2010/main" val="412113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1755916" y="82543"/>
            <a:ext cx="7474362" cy="151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600" b="1" strike="noStrike" spc="-1" dirty="0">
                <a:solidFill>
                  <a:schemeClr val="dk1"/>
                </a:solidFill>
                <a:latin typeface="Poppins"/>
                <a:ea typeface="Poppins"/>
              </a:rPr>
              <a:t>Inputs and Outputs</a:t>
            </a:r>
            <a:endParaRPr lang="fr-FR" sz="3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subTitle"/>
          </p:nvPr>
        </p:nvSpPr>
        <p:spPr>
          <a:xfrm>
            <a:off x="540524" y="1711709"/>
            <a:ext cx="7667811" cy="239245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The inputs to PCA are a dataset consisting of multiple variables, often organized in a matrix format. 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Each row represents an observation, and each column represents a feature. 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The output of PCA is a set of principal components that represent the original data in a lower-dimensional space. </a:t>
            </a:r>
          </a:p>
          <a:p>
            <a:pPr marL="514350" indent="-285750">
              <a:lnSpc>
                <a:spcPct val="100000"/>
              </a:lnSpc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latin typeface="Golos Text"/>
                <a:ea typeface="Golos Text"/>
              </a:rPr>
              <a:t>These components capture the most significant variance within the data, allowing for effective data representation with reduced dimensions. Typically, the first few principal components are sufficient to retain a substantial amount of the original data's information.</a:t>
            </a:r>
            <a:endParaRPr lang="en-US" sz="16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628" name="Google Shape;737;p38"/>
          <p:cNvGrpSpPr/>
          <p:nvPr/>
        </p:nvGrpSpPr>
        <p:grpSpPr>
          <a:xfrm>
            <a:off x="3744762" y="-367895"/>
            <a:ext cx="1211400" cy="1270080"/>
            <a:chOff x="4776120" y="-282240"/>
            <a:chExt cx="1211400" cy="1270080"/>
          </a:xfrm>
        </p:grpSpPr>
        <p:sp>
          <p:nvSpPr>
            <p:cNvPr id="629" name="Google Shape;738;p38"/>
            <p:cNvSpPr/>
            <p:nvPr/>
          </p:nvSpPr>
          <p:spPr>
            <a:xfrm flipH="1">
              <a:off x="4776120" y="-282240"/>
              <a:ext cx="635760" cy="1270080"/>
            </a:xfrm>
            <a:custGeom>
              <a:avLst/>
              <a:gdLst>
                <a:gd name="textAreaLeft" fmla="*/ 360 w 635760"/>
                <a:gd name="textAreaRight" fmla="*/ 636480 w 635760"/>
                <a:gd name="textAreaTop" fmla="*/ 0 h 1270080"/>
                <a:gd name="textAreaBottom" fmla="*/ 1270440 h 1270080"/>
              </a:gdLst>
              <a:ahLst/>
              <a:cxnLst/>
              <a:rect l="textAreaLeft" t="textAreaTop" r="textAreaRight" b="textAreaBottom"/>
              <a:pathLst>
                <a:path w="23562" h="47053">
                  <a:moveTo>
                    <a:pt x="0" y="1"/>
                  </a:moveTo>
                  <a:lnTo>
                    <a:pt x="0" y="47053"/>
                  </a:lnTo>
                  <a:cubicBezTo>
                    <a:pt x="13012" y="47053"/>
                    <a:pt x="23561" y="36518"/>
                    <a:pt x="23561" y="23525"/>
                  </a:cubicBezTo>
                  <a:cubicBezTo>
                    <a:pt x="23561" y="10535"/>
                    <a:pt x="13012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630" name="Google Shape;739;p38"/>
            <p:cNvGrpSpPr/>
            <p:nvPr/>
          </p:nvGrpSpPr>
          <p:grpSpPr>
            <a:xfrm>
              <a:off x="5103360" y="283320"/>
              <a:ext cx="884160" cy="138600"/>
              <a:chOff x="5103360" y="283320"/>
              <a:chExt cx="884160" cy="138600"/>
            </a:xfrm>
          </p:grpSpPr>
          <p:sp>
            <p:nvSpPr>
              <p:cNvPr id="631" name="Google Shape;740;p38"/>
              <p:cNvSpPr/>
              <p:nvPr/>
            </p:nvSpPr>
            <p:spPr>
              <a:xfrm rot="2662800">
                <a:off x="5869440" y="30348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2" name="Google Shape;741;p38"/>
              <p:cNvSpPr/>
              <p:nvPr/>
            </p:nvSpPr>
            <p:spPr>
              <a:xfrm rot="2662800">
                <a:off x="5620680" y="30348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3" name="Google Shape;742;p38"/>
              <p:cNvSpPr/>
              <p:nvPr/>
            </p:nvSpPr>
            <p:spPr>
              <a:xfrm rot="2662800">
                <a:off x="5371920" y="30348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4" name="Google Shape;743;p38"/>
              <p:cNvSpPr/>
              <p:nvPr/>
            </p:nvSpPr>
            <p:spPr>
              <a:xfrm rot="2662800">
                <a:off x="5123520" y="303480"/>
                <a:ext cx="97920" cy="979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48960" bIns="48960" anchor="ctr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About Yourself by Slidesgo">
  <a:themeElements>
    <a:clrScheme name="Simple Light">
      <a:dk1>
        <a:srgbClr val="1C365F"/>
      </a:dk1>
      <a:lt1>
        <a:srgbClr val="FFFFFF"/>
      </a:lt1>
      <a:dk2>
        <a:srgbClr val="99D5F0"/>
      </a:dk2>
      <a:lt2>
        <a:srgbClr val="669CD3"/>
      </a:lt2>
      <a:accent1>
        <a:srgbClr val="2F5FA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C365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bout Yourself by Slidesgo">
  <a:themeElements>
    <a:clrScheme name="Simple Light">
      <a:dk1>
        <a:srgbClr val="1C365F"/>
      </a:dk1>
      <a:lt1>
        <a:srgbClr val="FFFFFF"/>
      </a:lt1>
      <a:dk2>
        <a:srgbClr val="99D5F0"/>
      </a:dk2>
      <a:lt2>
        <a:srgbClr val="669CD3"/>
      </a:lt2>
      <a:accent1>
        <a:srgbClr val="2F5FA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C365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bout Yourself by Slidesgo">
  <a:themeElements>
    <a:clrScheme name="Simple Light">
      <a:dk1>
        <a:srgbClr val="1C365F"/>
      </a:dk1>
      <a:lt1>
        <a:srgbClr val="FFFFFF"/>
      </a:lt1>
      <a:dk2>
        <a:srgbClr val="99D5F0"/>
      </a:dk2>
      <a:lt2>
        <a:srgbClr val="669CD3"/>
      </a:lt2>
      <a:accent1>
        <a:srgbClr val="2F5FA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C365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bout Yourself by Slidesgo">
  <a:themeElements>
    <a:clrScheme name="Simple Light">
      <a:dk1>
        <a:srgbClr val="1C365F"/>
      </a:dk1>
      <a:lt1>
        <a:srgbClr val="FFFFFF"/>
      </a:lt1>
      <a:dk2>
        <a:srgbClr val="99D5F0"/>
      </a:dk2>
      <a:lt2>
        <a:srgbClr val="669CD3"/>
      </a:lt2>
      <a:accent1>
        <a:srgbClr val="2F5FA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C365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bout Yourself by Slidesgo">
  <a:themeElements>
    <a:clrScheme name="Simple Light">
      <a:dk1>
        <a:srgbClr val="1C365F"/>
      </a:dk1>
      <a:lt1>
        <a:srgbClr val="FFFFFF"/>
      </a:lt1>
      <a:dk2>
        <a:srgbClr val="99D5F0"/>
      </a:dk2>
      <a:lt2>
        <a:srgbClr val="669CD3"/>
      </a:lt2>
      <a:accent1>
        <a:srgbClr val="2F5FA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C365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bout Yourself by Slidesgo">
  <a:themeElements>
    <a:clrScheme name="Simple Light">
      <a:dk1>
        <a:srgbClr val="1C365F"/>
      </a:dk1>
      <a:lt1>
        <a:srgbClr val="FFFFFF"/>
      </a:lt1>
      <a:dk2>
        <a:srgbClr val="99D5F0"/>
      </a:dk2>
      <a:lt2>
        <a:srgbClr val="669CD3"/>
      </a:lt2>
      <a:accent1>
        <a:srgbClr val="2F5FA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C365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Words>1799</Words>
  <Application>Microsoft Office PowerPoint</Application>
  <PresentationFormat>On-screen Show (16:9)</PresentationFormat>
  <Paragraphs>232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25</vt:i4>
      </vt:variant>
    </vt:vector>
  </HeadingPairs>
  <TitlesOfParts>
    <vt:vector size="42" baseType="lpstr">
      <vt:lpstr>Aptos</vt:lpstr>
      <vt:lpstr>Arial</vt:lpstr>
      <vt:lpstr>Cambria Math</vt:lpstr>
      <vt:lpstr>DeepSeek-CJK-patch</vt:lpstr>
      <vt:lpstr>Golos Text</vt:lpstr>
      <vt:lpstr>KaTeX_Main</vt:lpstr>
      <vt:lpstr>KaTeX_Math</vt:lpstr>
      <vt:lpstr>OpenSymbol</vt:lpstr>
      <vt:lpstr>Poppins</vt:lpstr>
      <vt:lpstr>Symbol</vt:lpstr>
      <vt:lpstr>Wingdings</vt:lpstr>
      <vt:lpstr>About Yourself by Slidesgo</vt:lpstr>
      <vt:lpstr>About Yourself by Slidesgo</vt:lpstr>
      <vt:lpstr>About Yourself by Slidesgo</vt:lpstr>
      <vt:lpstr>About Yourself by Slidesgo</vt:lpstr>
      <vt:lpstr>About Yourself by Slidesgo</vt:lpstr>
      <vt:lpstr>About Yourself by Slidesgo</vt:lpstr>
      <vt:lpstr>Principal Component Analysis</vt:lpstr>
      <vt:lpstr>Introduction</vt:lpstr>
      <vt:lpstr>Algorithm Purpose</vt:lpstr>
      <vt:lpstr>Problem Definition</vt:lpstr>
      <vt:lpstr>Algorithm</vt:lpstr>
      <vt:lpstr>PowerPoint Presentation</vt:lpstr>
      <vt:lpstr>PowerPoint Presentation</vt:lpstr>
      <vt:lpstr>PowerPoint Presentation</vt:lpstr>
      <vt:lpstr>Inputs and Outputs</vt:lpstr>
      <vt:lpstr>Illustrative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Strengths and Limitations</vt:lpstr>
      <vt:lpstr>Key Strengths</vt:lpstr>
      <vt:lpstr>Notable Limitations</vt:lpstr>
      <vt:lpstr>Comparison with Other Algorithms</vt:lpstr>
      <vt:lpstr>Applications</vt:lpstr>
      <vt:lpstr>PowerPoint Presentation</vt:lpstr>
      <vt:lpstr>Ongoing Research</vt:lpstr>
      <vt:lpstr>PowerPoint Presentation</vt:lpstr>
      <vt:lpstr>Conclusions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Principal Component Analysis</dc:title>
  <cp:lastModifiedBy>Karthik M P</cp:lastModifiedBy>
  <cp:revision>149</cp:revision>
  <dcterms:modified xsi:type="dcterms:W3CDTF">2025-04-22T17:30:06Z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2025-04-18T23:53:39Z</dcterms:created>
  <dc:creator>Unknown Creator</dc:creator>
  <dc:description/>
  <dc:language>en-US</dc:language>
  <cp:lastModifiedBy>Unknown Creator</cp:lastModifiedBy>
  <dcterms:modified xsi:type="dcterms:W3CDTF">2025-04-18T23:53:39Z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