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80" r:id="rId2"/>
    <p:sldId id="282" r:id="rId3"/>
    <p:sldId id="258" r:id="rId4"/>
    <p:sldId id="283" r:id="rId5"/>
    <p:sldId id="259" r:id="rId6"/>
    <p:sldId id="261" r:id="rId7"/>
    <p:sldId id="262" r:id="rId8"/>
    <p:sldId id="276" r:id="rId9"/>
    <p:sldId id="277" r:id="rId10"/>
    <p:sldId id="307" r:id="rId11"/>
    <p:sldId id="308" r:id="rId12"/>
    <p:sldId id="260" r:id="rId13"/>
    <p:sldId id="263" r:id="rId14"/>
    <p:sldId id="328" r:id="rId15"/>
    <p:sldId id="329" r:id="rId16"/>
    <p:sldId id="284" r:id="rId17"/>
    <p:sldId id="285" r:id="rId18"/>
    <p:sldId id="264" r:id="rId19"/>
    <p:sldId id="270" r:id="rId20"/>
    <p:sldId id="265" r:id="rId21"/>
    <p:sldId id="286" r:id="rId22"/>
    <p:sldId id="287" r:id="rId23"/>
    <p:sldId id="289" r:id="rId24"/>
    <p:sldId id="290" r:id="rId25"/>
    <p:sldId id="291" r:id="rId26"/>
    <p:sldId id="292" r:id="rId27"/>
    <p:sldId id="327" r:id="rId28"/>
    <p:sldId id="268" r:id="rId29"/>
    <p:sldId id="326"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E94C7-72A3-4ED7-8CFB-E31A5E2292B6}" type="datetimeFigureOut">
              <a:rPr lang="en-IN" smtClean="0"/>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E9E48-77B7-4DA3-AFB7-FB8F35577928}" type="slidenum">
              <a:rPr lang="en-IN" smtClean="0"/>
              <a:t>‹#›</a:t>
            </a:fld>
            <a:endParaRPr lang="en-IN"/>
          </a:p>
        </p:txBody>
      </p:sp>
    </p:spTree>
    <p:extLst>
      <p:ext uri="{BB962C8B-B14F-4D97-AF65-F5344CB8AC3E}">
        <p14:creationId xmlns:p14="http://schemas.microsoft.com/office/powerpoint/2010/main" val="218368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A183D-785F-4493-AB06-C4246DBE3797}" type="datetime1">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8678A-0404-4EEF-8953-4E70F7D765DA}" type="datetime1">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057BD-3126-442B-BCF9-8EE57A332B30}" type="datetime1">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922F9-FBA2-4CE6-B997-8818E4212C4A}" type="datetime1">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4AFBA-3E0A-43C0-BDCB-CE3CEC18A384}" type="datetime1">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34C20-7B33-476E-93EF-A596E310EDC7}" type="datetime1">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53678A-A331-48ED-A904-0D0A08CC0522}" type="datetime1">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498A2-037F-451B-8686-4571FC8E74A5}" type="datetime1">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64080-F092-44FE-95FF-8EC079E90FE5}" type="datetime1">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03F650-ADED-4E9E-80E3-1ED38AC0175D}" type="datetime1">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1AC2F-9723-40E8-822A-418BF564B76A}" type="datetime1">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83317-A59F-4FBE-96DA-8E2414035B9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2D21C-9B07-4F01-9C71-15DC8A8D188F}" type="datetime1">
              <a:rPr lang="en-IN" smtClean="0"/>
              <a:t>05-04-2022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83317-A59F-4FBE-96DA-8E2414035B9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https://www.simplilearn.com/ice9/free_resources_article_thumb/StopWords.png"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96955" y="158820"/>
            <a:ext cx="9386596" cy="1229995"/>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Major Project External Presentation </a:t>
            </a:r>
          </a:p>
          <a:p>
            <a:pPr algn="ctr"/>
            <a:r>
              <a:rPr lang="en-IN" b="1" dirty="0">
                <a:latin typeface="Times New Roman" panose="02020603050405020304" pitchFamily="18" charset="0"/>
                <a:cs typeface="Times New Roman" panose="02020603050405020304" pitchFamily="18" charset="0"/>
              </a:rPr>
              <a:t>On</a:t>
            </a:r>
          </a:p>
          <a:p>
            <a:pPr algn="ctr"/>
            <a:r>
              <a:rPr lang="en-IN" altLang="en-US" sz="2800" b="1" i="1" dirty="0">
                <a:latin typeface="Times New Roman" panose="02020603050405020304" pitchFamily="18" charset="0"/>
                <a:cs typeface="Times New Roman" panose="02020603050405020304" pitchFamily="18" charset="0"/>
              </a:rPr>
              <a:t>FAKE NEWS CLASSIFICATION USING LSTM</a:t>
            </a:r>
          </a:p>
        </p:txBody>
      </p:sp>
      <p:sp>
        <p:nvSpPr>
          <p:cNvPr id="14" name="TextBox 13"/>
          <p:cNvSpPr txBox="1"/>
          <p:nvPr/>
        </p:nvSpPr>
        <p:spPr>
          <a:xfrm>
            <a:off x="4311015" y="1624965"/>
            <a:ext cx="4231005" cy="1323439"/>
          </a:xfrm>
          <a:prstGeom prst="rect">
            <a:avLst/>
          </a:prstGeom>
          <a:noFill/>
        </p:spPr>
        <p:txBody>
          <a:bodyPr wrap="square">
            <a:spAutoFit/>
          </a:bodyPr>
          <a:lstStyle/>
          <a:p>
            <a:pPr algn="ctr"/>
            <a:r>
              <a:rPr lang="en-US" sz="1600" i="1" dirty="0">
                <a:latin typeface="Times New Roman" panose="02020603050405020304" pitchFamily="18" charset="0"/>
                <a:cs typeface="Times New Roman" panose="02020603050405020304" pitchFamily="18" charset="0"/>
                <a:sym typeface="+mn-ea"/>
              </a:rPr>
              <a:t>Presented by</a:t>
            </a:r>
            <a:endParaRPr lang="en-IN" sz="1600" dirty="0">
              <a:latin typeface="Times New Roman" panose="02020603050405020304" pitchFamily="18" charset="0"/>
              <a:cs typeface="Times New Roman" panose="02020603050405020304" pitchFamily="18" charset="0"/>
              <a:sym typeface="+mn-ea"/>
            </a:endParaRPr>
          </a:p>
          <a:p>
            <a:pPr algn="l"/>
            <a:r>
              <a:rPr lang="en-IN" sz="1600" dirty="0">
                <a:latin typeface="Times New Roman" panose="02020603050405020304" pitchFamily="18" charset="0"/>
                <a:cs typeface="Times New Roman" panose="02020603050405020304" pitchFamily="18" charset="0"/>
                <a:sym typeface="+mn-ea"/>
              </a:rPr>
              <a:t>SUSHMA SWARAJ K         (321810307011)</a:t>
            </a:r>
          </a:p>
          <a:p>
            <a:pPr algn="l"/>
            <a:r>
              <a:rPr lang="en-IN" sz="1600" dirty="0">
                <a:latin typeface="Times New Roman" panose="02020603050405020304" pitchFamily="18" charset="0"/>
                <a:cs typeface="Times New Roman" panose="02020603050405020304" pitchFamily="18" charset="0"/>
                <a:sym typeface="+mn-ea"/>
              </a:rPr>
              <a:t>HARISH KUMAR M L </a:t>
            </a:r>
            <a:r>
              <a:rPr lang="en-US" altLang="en-IN"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(321810307016)</a:t>
            </a:r>
          </a:p>
          <a:p>
            <a:pPr algn="l"/>
            <a:r>
              <a:rPr lang="en-IN" sz="1600" dirty="0">
                <a:latin typeface="Times New Roman" panose="02020603050405020304" pitchFamily="18" charset="0"/>
                <a:cs typeface="Times New Roman" panose="02020603050405020304" pitchFamily="18" charset="0"/>
                <a:sym typeface="+mn-ea"/>
              </a:rPr>
              <a:t>CHANDRASHEKAR </a:t>
            </a:r>
            <a:r>
              <a:rPr lang="en-US" altLang="en-IN"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(321810307034)</a:t>
            </a:r>
          </a:p>
          <a:p>
            <a:pPr algn="l"/>
            <a:r>
              <a:rPr lang="en-IN" sz="1600" dirty="0">
                <a:latin typeface="Times New Roman" panose="02020603050405020304" pitchFamily="18" charset="0"/>
                <a:cs typeface="Times New Roman" panose="02020603050405020304" pitchFamily="18" charset="0"/>
                <a:sym typeface="+mn-ea"/>
              </a:rPr>
              <a:t>KARTHIK M.P </a:t>
            </a:r>
            <a:r>
              <a:rPr lang="en-US" altLang="en-IN"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(321810307050)</a:t>
            </a:r>
            <a:endParaRPr lang="en-IN" sz="1700" dirty="0">
              <a:latin typeface="Times New Roman" panose="02020603050405020304" pitchFamily="18" charset="0"/>
              <a:cs typeface="Times New Roman" panose="02020603050405020304" pitchFamily="18" charset="0"/>
              <a:sym typeface="+mn-ea"/>
            </a:endParaRPr>
          </a:p>
        </p:txBody>
      </p:sp>
      <p:sp>
        <p:nvSpPr>
          <p:cNvPr id="17" name="TextBox 16"/>
          <p:cNvSpPr txBox="1"/>
          <p:nvPr/>
        </p:nvSpPr>
        <p:spPr>
          <a:xfrm>
            <a:off x="439782" y="4587936"/>
            <a:ext cx="11312434" cy="2646878"/>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Under the guidance of</a:t>
            </a:r>
          </a:p>
          <a:p>
            <a:pPr algn="ctr"/>
            <a:r>
              <a:rPr lang="en-US" altLang="en-IN" sz="1600" b="1" dirty="0">
                <a:latin typeface="Times New Roman" panose="02020603050405020304" pitchFamily="18" charset="0"/>
                <a:cs typeface="Times New Roman" panose="02020603050405020304" pitchFamily="18" charset="0"/>
              </a:rPr>
              <a:t>MRS.KAMALA L</a:t>
            </a:r>
          </a:p>
          <a:p>
            <a:pPr algn="ctr"/>
            <a:r>
              <a:rPr lang="en-US" sz="1600" b="1" dirty="0">
                <a:latin typeface="Times New Roman" panose="02020603050405020304" pitchFamily="18" charset="0"/>
                <a:cs typeface="Times New Roman" panose="02020603050405020304" pitchFamily="18" charset="0"/>
              </a:rPr>
              <a:t>ASSISTANT PROFESSOR</a:t>
            </a:r>
            <a:r>
              <a:rPr lang="en-US" sz="1600" b="1" dirty="0"/>
              <a:t>,</a:t>
            </a:r>
          </a:p>
          <a:p>
            <a:pPr algn="ctr"/>
            <a:r>
              <a:rPr lang="en-US" sz="1600" b="1" dirty="0">
                <a:latin typeface="Times New Roman" panose="02020603050405020304" pitchFamily="18" charset="0"/>
                <a:cs typeface="Times New Roman" panose="02020603050405020304" pitchFamily="18" charset="0"/>
              </a:rPr>
              <a:t>Dept. of Computer Science &amp; Engineering</a:t>
            </a:r>
          </a:p>
          <a:p>
            <a:pPr algn="ctr"/>
            <a:r>
              <a:rPr lang="en-US" sz="1600" b="1" dirty="0">
                <a:latin typeface="Times New Roman" panose="02020603050405020304" pitchFamily="18" charset="0"/>
                <a:cs typeface="Times New Roman" panose="02020603050405020304" pitchFamily="18" charset="0"/>
              </a:rPr>
              <a:t>GITAM School Of Technology</a:t>
            </a:r>
          </a:p>
          <a:p>
            <a:pPr algn="ctr"/>
            <a:r>
              <a:rPr lang="en-US" b="1" dirty="0">
                <a:latin typeface="Times New Roman" panose="02020603050405020304" pitchFamily="18" charset="0"/>
                <a:cs typeface="Times New Roman" panose="02020603050405020304" pitchFamily="18" charset="0"/>
              </a:rPr>
              <a:t>GANDHI INSTITUTE OF TECHNOLOGY AND MANAGEMENT</a:t>
            </a:r>
            <a:endParaRPr lang="en-IN"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(Deemed to be University) Bengaluru Campus.</a:t>
            </a:r>
            <a:endParaRPr lang="en-IN"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altLang="en-IN"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7" name="image1.jpg"/>
          <p:cNvPicPr/>
          <p:nvPr/>
        </p:nvPicPr>
        <p:blipFill>
          <a:blip r:embed="rId2"/>
          <a:srcRect/>
          <a:stretch>
            <a:fillRect/>
          </a:stretch>
        </p:blipFill>
        <p:spPr>
          <a:xfrm>
            <a:off x="5443854" y="3122470"/>
            <a:ext cx="1304290" cy="1230630"/>
          </a:xfrm>
          <a:prstGeom prst="rect">
            <a:avLst/>
          </a:prstGeom>
        </p:spPr>
      </p:pic>
      <p:sp>
        <p:nvSpPr>
          <p:cNvPr id="2" name="Slide Number Placeholder 1">
            <a:extLst>
              <a:ext uri="{FF2B5EF4-FFF2-40B4-BE49-F238E27FC236}">
                <a16:creationId xmlns:a16="http://schemas.microsoft.com/office/drawing/2014/main" id="{81412CF5-0754-4C70-B0FE-66670FA0F4E2}"/>
              </a:ext>
            </a:extLst>
          </p:cNvPr>
          <p:cNvSpPr>
            <a:spLocks noGrp="1"/>
          </p:cNvSpPr>
          <p:nvPr>
            <p:ph type="sldNum" sz="quarter" idx="12"/>
          </p:nvPr>
        </p:nvSpPr>
        <p:spPr/>
        <p:txBody>
          <a:bodyPr/>
          <a:lstStyle/>
          <a:p>
            <a:fld id="{9DB83317-A59F-4FBE-96DA-8E2414035B99}"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extLst>
              <p:ext uri="{D42A27DB-BD31-4B8C-83A1-F6EECF244321}">
                <p14:modId xmlns:p14="http://schemas.microsoft.com/office/powerpoint/2010/main" val="1453674424"/>
              </p:ext>
            </p:extLst>
          </p:nvPr>
        </p:nvGraphicFramePr>
        <p:xfrm>
          <a:off x="838200" y="1825625"/>
          <a:ext cx="10515600" cy="3546797"/>
        </p:xfrm>
        <a:graphic>
          <a:graphicData uri="http://schemas.openxmlformats.org/drawingml/2006/table">
            <a:tbl>
              <a:tblPr firstRow="1" bandRow="1">
                <a:tableStyleId>{073A0DAA-6AF3-43AB-8588-CEC1D06C72B9}</a:tableStyleId>
              </a:tblPr>
              <a:tblGrid>
                <a:gridCol w="791845">
                  <a:extLst>
                    <a:ext uri="{9D8B030D-6E8A-4147-A177-3AD203B41FA5}">
                      <a16:colId xmlns:a16="http://schemas.microsoft.com/office/drawing/2014/main" val="20000"/>
                    </a:ext>
                  </a:extLst>
                </a:gridCol>
                <a:gridCol w="2503170">
                  <a:extLst>
                    <a:ext uri="{9D8B030D-6E8A-4147-A177-3AD203B41FA5}">
                      <a16:colId xmlns:a16="http://schemas.microsoft.com/office/drawing/2014/main" val="20001"/>
                    </a:ext>
                  </a:extLst>
                </a:gridCol>
                <a:gridCol w="1687195">
                  <a:extLst>
                    <a:ext uri="{9D8B030D-6E8A-4147-A177-3AD203B41FA5}">
                      <a16:colId xmlns:a16="http://schemas.microsoft.com/office/drawing/2014/main" val="20002"/>
                    </a:ext>
                  </a:extLst>
                </a:gridCol>
                <a:gridCol w="3828415">
                  <a:extLst>
                    <a:ext uri="{9D8B030D-6E8A-4147-A177-3AD203B41FA5}">
                      <a16:colId xmlns:a16="http://schemas.microsoft.com/office/drawing/2014/main" val="20003"/>
                    </a:ext>
                  </a:extLst>
                </a:gridCol>
                <a:gridCol w="1704975">
                  <a:extLst>
                    <a:ext uri="{9D8B030D-6E8A-4147-A177-3AD203B41FA5}">
                      <a16:colId xmlns:a16="http://schemas.microsoft.com/office/drawing/2014/main" val="20004"/>
                    </a:ext>
                  </a:extLst>
                </a:gridCol>
              </a:tblGrid>
              <a:tr h="437837">
                <a:tc>
                  <a:txBody>
                    <a:bodyPr/>
                    <a:lstStyle/>
                    <a:p>
                      <a:pPr algn="just"/>
                      <a:r>
                        <a:rPr lang="en-IN" dirty="0">
                          <a:latin typeface="Times New Roman" panose="02020603050405020304" pitchFamily="18" charset="0"/>
                          <a:cs typeface="Times New Roman" panose="02020603050405020304" pitchFamily="18" charset="0"/>
                        </a:rPr>
                        <a:t>SNO</a:t>
                      </a:r>
                    </a:p>
                  </a:txBody>
                  <a:tcPr/>
                </a:tc>
                <a:tc>
                  <a:txBody>
                    <a:bodyPr/>
                    <a:lstStyle/>
                    <a:p>
                      <a:pPr algn="just"/>
                      <a:r>
                        <a:rPr lang="en-IN" dirty="0">
                          <a:latin typeface="Times New Roman" panose="02020603050405020304" pitchFamily="18" charset="0"/>
                          <a:cs typeface="Times New Roman" panose="02020603050405020304" pitchFamily="18" charset="0"/>
                        </a:rPr>
                        <a:t>AUTHOR</a:t>
                      </a:r>
                    </a:p>
                  </a:txBody>
                  <a:tcPr/>
                </a:tc>
                <a:tc>
                  <a:txBody>
                    <a:bodyPr/>
                    <a:lstStyle/>
                    <a:p>
                      <a:pPr algn="just"/>
                      <a:r>
                        <a:rPr lang="en-IN" dirty="0">
                          <a:latin typeface="Times New Roman" panose="02020603050405020304" pitchFamily="18" charset="0"/>
                          <a:cs typeface="Times New Roman" panose="02020603050405020304" pitchFamily="18" charset="0"/>
                        </a:rPr>
                        <a:t>TITLE</a:t>
                      </a:r>
                    </a:p>
                  </a:txBody>
                  <a:tcPr/>
                </a:tc>
                <a:tc>
                  <a:txBody>
                    <a:bodyPr/>
                    <a:lstStyle/>
                    <a:p>
                      <a:pPr algn="just"/>
                      <a:r>
                        <a:rPr lang="en-IN" dirty="0">
                          <a:latin typeface="Times New Roman" panose="02020603050405020304" pitchFamily="18" charset="0"/>
                          <a:cs typeface="Times New Roman" panose="02020603050405020304" pitchFamily="18" charset="0"/>
                        </a:rPr>
                        <a:t>METHODOLOGY</a:t>
                      </a:r>
                    </a:p>
                  </a:txBody>
                  <a:tcPr/>
                </a:tc>
                <a:tc>
                  <a:txBody>
                    <a:bodyPr/>
                    <a:lstStyle/>
                    <a:p>
                      <a:pPr algn="just"/>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033330">
                <a:tc>
                  <a:txBody>
                    <a:bodyPr/>
                    <a:lstStyle/>
                    <a:p>
                      <a:pPr algn="ctr"/>
                      <a:r>
                        <a:rPr lang="en-IN" dirty="0">
                          <a:latin typeface="Times New Roman" panose="02020603050405020304" pitchFamily="18" charset="0"/>
                          <a:cs typeface="Times New Roman" panose="02020603050405020304" pitchFamily="18" charset="0"/>
                        </a:rPr>
                        <a:t>06</a:t>
                      </a: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Gaurav Bhatt, Aman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Sharma,Shivam</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Sharma, Ankush Nagpal, Balasubramanian Raman, and Ankush Mittal</a:t>
                      </a: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"On the Benefit of Combining Neural, Statistical</a:t>
                      </a:r>
                    </a:p>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and External Features for Fake News Identification"</a:t>
                      </a:r>
                      <a:endParaRPr lang="en-IN" dirty="0">
                        <a:latin typeface="Times New Roman" panose="02020603050405020304" pitchFamily="18" charset="0"/>
                        <a:cs typeface="Times New Roman" panose="02020603050405020304" pitchFamily="18" charset="0"/>
                      </a:endParaRPr>
                    </a:p>
                  </a:txBody>
                  <a:tcPr/>
                </a:tc>
                <a:tc>
                  <a:txBody>
                    <a:bodyPr/>
                    <a:lstStyle/>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In this article they explored a subtask to fake news identification, and that is stance detection. Given a news article, the task is to determine the relevance of the body and its claim. Here they compute the neural embedding from the deep recurrent model, statistical features from the weighted</a:t>
                      </a:r>
                    </a:p>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n-gram bag-of-words model and hand crafted external features with the</a:t>
                      </a:r>
                    </a:p>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help of feature engineering heuristics.</a:t>
                      </a:r>
                    </a:p>
                  </a:txBody>
                  <a:tcPr/>
                </a:tc>
                <a:tc>
                  <a:txBody>
                    <a:bodyPr/>
                    <a:lstStyle/>
                    <a:p>
                      <a:pPr algn="just"/>
                      <a:r>
                        <a:rPr lang="en-IN" dirty="0">
                          <a:latin typeface="Times New Roman" panose="02020603050405020304" pitchFamily="18" charset="0"/>
                          <a:cs typeface="Times New Roman" panose="02020603050405020304" pitchFamily="18" charset="0"/>
                        </a:rPr>
                        <a:t>We found that the uneven distribution of fake news classification dataset leading to lower accuracy </a:t>
                      </a: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0C0B5256-2E64-4124-8049-2FFBB840D729}"/>
              </a:ext>
            </a:extLst>
          </p:cNvPr>
          <p:cNvSpPr>
            <a:spLocks noGrp="1"/>
          </p:cNvSpPr>
          <p:nvPr>
            <p:ph type="sldNum" sz="quarter" idx="12"/>
          </p:nvPr>
        </p:nvSpPr>
        <p:spPr/>
        <p:txBody>
          <a:bodyPr/>
          <a:lstStyle/>
          <a:p>
            <a:fld id="{9DB83317-A59F-4FBE-96DA-8E2414035B99}"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838200" y="1825625"/>
          <a:ext cx="10515600" cy="3471167"/>
        </p:xfrm>
        <a:graphic>
          <a:graphicData uri="http://schemas.openxmlformats.org/drawingml/2006/table">
            <a:tbl>
              <a:tblPr firstRow="1" bandRow="1">
                <a:tableStyleId>{073A0DAA-6AF3-43AB-8588-CEC1D06C72B9}</a:tableStyleId>
              </a:tblPr>
              <a:tblGrid>
                <a:gridCol w="791845">
                  <a:extLst>
                    <a:ext uri="{9D8B030D-6E8A-4147-A177-3AD203B41FA5}">
                      <a16:colId xmlns:a16="http://schemas.microsoft.com/office/drawing/2014/main" val="20000"/>
                    </a:ext>
                  </a:extLst>
                </a:gridCol>
                <a:gridCol w="2503170">
                  <a:extLst>
                    <a:ext uri="{9D8B030D-6E8A-4147-A177-3AD203B41FA5}">
                      <a16:colId xmlns:a16="http://schemas.microsoft.com/office/drawing/2014/main" val="20001"/>
                    </a:ext>
                  </a:extLst>
                </a:gridCol>
                <a:gridCol w="1687195">
                  <a:extLst>
                    <a:ext uri="{9D8B030D-6E8A-4147-A177-3AD203B41FA5}">
                      <a16:colId xmlns:a16="http://schemas.microsoft.com/office/drawing/2014/main" val="20002"/>
                    </a:ext>
                  </a:extLst>
                </a:gridCol>
                <a:gridCol w="3828415">
                  <a:extLst>
                    <a:ext uri="{9D8B030D-6E8A-4147-A177-3AD203B41FA5}">
                      <a16:colId xmlns:a16="http://schemas.microsoft.com/office/drawing/2014/main" val="20003"/>
                    </a:ext>
                  </a:extLst>
                </a:gridCol>
                <a:gridCol w="1704975">
                  <a:extLst>
                    <a:ext uri="{9D8B030D-6E8A-4147-A177-3AD203B41FA5}">
                      <a16:colId xmlns:a16="http://schemas.microsoft.com/office/drawing/2014/main" val="20004"/>
                    </a:ext>
                  </a:extLst>
                </a:gridCol>
              </a:tblGrid>
              <a:tr h="437837">
                <a:tc>
                  <a:txBody>
                    <a:bodyPr/>
                    <a:lstStyle/>
                    <a:p>
                      <a:pPr algn="just"/>
                      <a:r>
                        <a:rPr lang="en-IN" dirty="0">
                          <a:latin typeface="Times New Roman" panose="02020603050405020304" pitchFamily="18" charset="0"/>
                          <a:cs typeface="Times New Roman" panose="02020603050405020304" pitchFamily="18" charset="0"/>
                        </a:rPr>
                        <a:t>SNO</a:t>
                      </a:r>
                    </a:p>
                  </a:txBody>
                  <a:tcPr/>
                </a:tc>
                <a:tc>
                  <a:txBody>
                    <a:bodyPr/>
                    <a:lstStyle/>
                    <a:p>
                      <a:pPr algn="just"/>
                      <a:r>
                        <a:rPr lang="en-IN" dirty="0">
                          <a:latin typeface="Times New Roman" panose="02020603050405020304" pitchFamily="18" charset="0"/>
                          <a:cs typeface="Times New Roman" panose="02020603050405020304" pitchFamily="18" charset="0"/>
                        </a:rPr>
                        <a:t>AUTHOR</a:t>
                      </a:r>
                    </a:p>
                  </a:txBody>
                  <a:tcPr/>
                </a:tc>
                <a:tc>
                  <a:txBody>
                    <a:bodyPr/>
                    <a:lstStyle/>
                    <a:p>
                      <a:pPr algn="just"/>
                      <a:r>
                        <a:rPr lang="en-IN" dirty="0">
                          <a:latin typeface="Times New Roman" panose="02020603050405020304" pitchFamily="18" charset="0"/>
                          <a:cs typeface="Times New Roman" panose="02020603050405020304" pitchFamily="18" charset="0"/>
                        </a:rPr>
                        <a:t>TITLE</a:t>
                      </a:r>
                    </a:p>
                  </a:txBody>
                  <a:tcPr/>
                </a:tc>
                <a:tc>
                  <a:txBody>
                    <a:bodyPr/>
                    <a:lstStyle/>
                    <a:p>
                      <a:pPr algn="just"/>
                      <a:r>
                        <a:rPr lang="en-IN" dirty="0">
                          <a:latin typeface="Times New Roman" panose="02020603050405020304" pitchFamily="18" charset="0"/>
                          <a:cs typeface="Times New Roman" panose="02020603050405020304" pitchFamily="18" charset="0"/>
                        </a:rPr>
                        <a:t>METHODOLOGY</a:t>
                      </a:r>
                    </a:p>
                  </a:txBody>
                  <a:tcPr/>
                </a:tc>
                <a:tc>
                  <a:txBody>
                    <a:bodyPr/>
                    <a:lstStyle/>
                    <a:p>
                      <a:pPr algn="just"/>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033330">
                <a:tc>
                  <a:txBody>
                    <a:bodyPr/>
                    <a:lstStyle/>
                    <a:p>
                      <a:pPr algn="ctr"/>
                      <a:r>
                        <a:rPr lang="en-IN" dirty="0">
                          <a:latin typeface="Times New Roman" panose="02020603050405020304" pitchFamily="18" charset="0"/>
                          <a:cs typeface="Times New Roman" panose="02020603050405020304" pitchFamily="18" charset="0"/>
                        </a:rPr>
                        <a:t>07</a:t>
                      </a:r>
                    </a:p>
                  </a:txBody>
                  <a:tcPr/>
                </a:tc>
                <a:tc>
                  <a:txBody>
                    <a:bodyPr/>
                    <a:lstStyle/>
                    <a:p>
                      <a:pPr algn="just"/>
                      <a:r>
                        <a:rPr lang="en-IN" sz="1800" dirty="0">
                          <a:effectLst/>
                          <a:latin typeface="Times New Roman" panose="02020603050405020304" pitchFamily="18" charset="0"/>
                          <a:cs typeface="Times New Roman" panose="02020603050405020304" pitchFamily="18" charset="0"/>
                          <a:sym typeface="+mn-ea"/>
                        </a:rPr>
                        <a:t>Tejaswini Yesugade1, Shrikant Kokate, Sarjana Patil, Ritik Varma, Sejal Pawar</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8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“Fake News Detection using LSTM” 2021</a:t>
                      </a:r>
                    </a:p>
                  </a:txBody>
                  <a:tcPr/>
                </a:tc>
                <a:tc>
                  <a:txBody>
                    <a:bodyPr/>
                    <a:lstStyle/>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In this article they hve implemented Machine Learning algorithms and techniques such as NLTK, LSTM.  they have introduce the dataset which contain both fake and real news and conduct various experiments to organize fake news detector. We got better results compared to the existing systems.</a:t>
                      </a:r>
                    </a:p>
                  </a:txBody>
                  <a:tcPr/>
                </a:tc>
                <a:tc>
                  <a:txBody>
                    <a:bodyPr/>
                    <a:lstStyle/>
                    <a:p>
                      <a:pPr algn="just"/>
                      <a:r>
                        <a:rPr lang="en-IN" dirty="0">
                          <a:latin typeface="Times New Roman" panose="02020603050405020304" pitchFamily="18" charset="0"/>
                          <a:cs typeface="Times New Roman" panose="02020603050405020304" pitchFamily="18" charset="0"/>
                        </a:rPr>
                        <a:t>We found that the uneven distribution of fake news classification dataset leading to lower accuracy </a:t>
                      </a: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470EA821-9721-40E2-9394-3688CA4E2EB6}"/>
              </a:ext>
            </a:extLst>
          </p:cNvPr>
          <p:cNvSpPr>
            <a:spLocks noGrp="1"/>
          </p:cNvSpPr>
          <p:nvPr>
            <p:ph type="sldNum" sz="quarter" idx="12"/>
          </p:nvPr>
        </p:nvSpPr>
        <p:spPr/>
        <p:txBody>
          <a:bodyPr/>
          <a:lstStyle/>
          <a:p>
            <a:fld id="{9DB83317-A59F-4FBE-96DA-8E2414035B99}"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848" y="467668"/>
            <a:ext cx="8595360" cy="891704"/>
          </a:xfrm>
        </p:spPr>
        <p:txBody>
          <a:bodyPr>
            <a:normAutofit/>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50850" y="1518285"/>
            <a:ext cx="11397615" cy="4106545"/>
          </a:xfrm>
        </p:spPr>
        <p:txBody>
          <a:bodyPr>
            <a:noAutofit/>
          </a:bodyPr>
          <a:lstStyle/>
          <a:p>
            <a:pPr marL="355600" marR="603250" indent="-342900" algn="just">
              <a:lnSpc>
                <a:spcPct val="150000"/>
              </a:lnSpc>
              <a:spcBef>
                <a:spcPts val="430"/>
              </a:spcBef>
              <a:spcAft>
                <a:spcPts val="0"/>
              </a:spcAft>
              <a:buFont typeface="Arial" panose="020B0604020202020204" pitchFamily="34" charset="0"/>
              <a:buChar char="•"/>
              <a:tabLst>
                <a:tab pos="241300" algn="l"/>
              </a:tabLst>
            </a:pPr>
            <a:r>
              <a:rPr sz="1800" dirty="0">
                <a:latin typeface="Times New Roman" panose="02020603050405020304" pitchFamily="18" charset="0"/>
                <a:cs typeface="Times New Roman" panose="02020603050405020304" pitchFamily="18" charset="0"/>
                <a:sym typeface="+mn-ea"/>
              </a:rPr>
              <a:t>Fake news is false or misleading information presented as news. Fake news often aims to damage the reputation of a person or entity or make money through advertising revenue.</a:t>
            </a:r>
            <a:endParaRPr sz="1800" dirty="0">
              <a:latin typeface="Times New Roman" panose="02020603050405020304" pitchFamily="18" charset="0"/>
              <a:cs typeface="Times New Roman" panose="02020603050405020304" pitchFamily="18" charset="0"/>
            </a:endParaRPr>
          </a:p>
          <a:p>
            <a:pPr marL="355600" marR="603250" indent="-342900" algn="just">
              <a:lnSpc>
                <a:spcPct val="150000"/>
              </a:lnSpc>
              <a:spcBef>
                <a:spcPts val="430"/>
              </a:spcBef>
              <a:spcAft>
                <a:spcPts val="0"/>
              </a:spcAft>
              <a:buFont typeface="Arial" panose="020B0604020202020204" pitchFamily="34" charset="0"/>
              <a:buChar char="•"/>
              <a:tabLst>
                <a:tab pos="241300" algn="l"/>
              </a:tabLst>
            </a:pPr>
            <a:r>
              <a:rPr sz="1800" dirty="0">
                <a:latin typeface="Times New Roman" panose="02020603050405020304" pitchFamily="18" charset="0"/>
                <a:cs typeface="Times New Roman" panose="02020603050405020304" pitchFamily="18" charset="0"/>
                <a:sym typeface="+mn-ea"/>
              </a:rPr>
              <a:t>In a world becoming more and more connected, it is easier for lies to spread. It turns out that it is possible to detect fake news with a dataset consisting of news articles classified as either reliable or not. Artificial Intelligence or Machine learning-based counterfeit news detector is crucial for companies and media to predict whether circulating information is fake or not automatically. In this project, (LSTM)</a:t>
            </a:r>
            <a:r>
              <a:rPr lang="en-IN" sz="1800" dirty="0">
                <a:latin typeface="Times New Roman" panose="02020603050405020304" pitchFamily="18" charset="0"/>
                <a:cs typeface="Times New Roman" panose="02020603050405020304" pitchFamily="18" charset="0"/>
                <a:sym typeface="+mn-ea"/>
              </a:rPr>
              <a:t> model</a:t>
            </a:r>
            <a:r>
              <a:rPr sz="1800" dirty="0">
                <a:latin typeface="Times New Roman" panose="02020603050405020304" pitchFamily="18" charset="0"/>
                <a:cs typeface="Times New Roman" panose="02020603050405020304" pitchFamily="18" charset="0"/>
                <a:sym typeface="+mn-ea"/>
              </a:rPr>
              <a:t> will be trained to anticipate if the news is classified as authentic or fake.</a:t>
            </a:r>
          </a:p>
          <a:p>
            <a:pPr marL="355600" marR="603250" indent="-342900" algn="just">
              <a:lnSpc>
                <a:spcPct val="150000"/>
              </a:lnSpc>
              <a:spcBef>
                <a:spcPts val="430"/>
              </a:spcBef>
              <a:buFont typeface="Arial" panose="020B0604020202020204" pitchFamily="34" charset="0"/>
              <a:buChar char="•"/>
              <a:tabLst>
                <a:tab pos="241300" algn="l"/>
              </a:tabLst>
            </a:pPr>
            <a:r>
              <a:rPr sz="1800" dirty="0">
                <a:latin typeface="Times New Roman" panose="02020603050405020304" pitchFamily="18" charset="0"/>
                <a:cs typeface="Times New Roman" panose="02020603050405020304" pitchFamily="18" charset="0"/>
                <a:sym typeface="+mn-ea"/>
              </a:rPr>
              <a:t>This hands-on project seeks to detect fake news based on </a:t>
            </a:r>
            <a:r>
              <a:rPr lang="en-IN" sz="1800" dirty="0">
                <a:latin typeface="Times New Roman" panose="02020603050405020304" pitchFamily="18" charset="0"/>
                <a:cs typeface="Times New Roman" panose="02020603050405020304" pitchFamily="18" charset="0"/>
                <a:sym typeface="+mn-ea"/>
              </a:rPr>
              <a:t>LSTM</a:t>
            </a:r>
            <a:r>
              <a:rPr sz="1800" dirty="0">
                <a:latin typeface="Times New Roman" panose="02020603050405020304" pitchFamily="18" charset="0"/>
                <a:cs typeface="Times New Roman" panose="02020603050405020304" pitchFamily="18" charset="0"/>
                <a:sym typeface="+mn-ea"/>
              </a:rPr>
              <a:t>. </a:t>
            </a:r>
            <a:endParaRPr lang="en-IN" sz="1800" dirty="0">
              <a:latin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09731BD3-B0CA-47D3-9BA6-D139FF8C1930}"/>
              </a:ext>
            </a:extLst>
          </p:cNvPr>
          <p:cNvSpPr>
            <a:spLocks noGrp="1"/>
          </p:cNvSpPr>
          <p:nvPr>
            <p:ph type="sldNum" sz="quarter" idx="12"/>
          </p:nvPr>
        </p:nvSpPr>
        <p:spPr/>
        <p:txBody>
          <a:bodyPr/>
          <a:lstStyle/>
          <a:p>
            <a:fld id="{9DB83317-A59F-4FBE-96DA-8E2414035B99}"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195" y="514321"/>
            <a:ext cx="8494687" cy="891704"/>
          </a:xfrm>
        </p:spPr>
        <p:txBody>
          <a:bodyPr>
            <a:normAutofit/>
          </a:bodyPr>
          <a:lstStyle/>
          <a:p>
            <a:pPr algn="ctr"/>
            <a:r>
              <a:rPr lang="en-IN"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656949" y="1686758"/>
            <a:ext cx="9987378" cy="4493380"/>
          </a:xfrm>
        </p:spPr>
        <p:txBody>
          <a:bodyPr>
            <a:normAutofit/>
          </a:bodyPr>
          <a:lstStyle/>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sym typeface="+mn-ea"/>
              </a:rPr>
              <a:t>To build a model to recognize fake news using the spacy, and NLTK for Natural Language Processing and </a:t>
            </a:r>
            <a:r>
              <a:rPr lang="en-IN" sz="1800" dirty="0" err="1">
                <a:latin typeface="Times New Roman" panose="02020603050405020304" pitchFamily="18" charset="0"/>
                <a:cs typeface="Times New Roman" panose="02020603050405020304" pitchFamily="18" charset="0"/>
                <a:sym typeface="+mn-ea"/>
              </a:rPr>
              <a:t>Tensorflow</a:t>
            </a:r>
            <a:r>
              <a:rPr lang="en-IN" sz="1800" dirty="0">
                <a:latin typeface="Times New Roman" panose="02020603050405020304" pitchFamily="18" charset="0"/>
                <a:cs typeface="Times New Roman" panose="02020603050405020304" pitchFamily="18" charset="0"/>
                <a:sym typeface="+mn-ea"/>
              </a:rPr>
              <a:t>, pandas with </a:t>
            </a:r>
            <a:r>
              <a:rPr lang="en-IN" sz="1800" dirty="0" err="1">
                <a:latin typeface="Times New Roman" panose="02020603050405020304" pitchFamily="18" charset="0"/>
                <a:cs typeface="Times New Roman" panose="02020603050405020304" pitchFamily="18" charset="0"/>
                <a:sym typeface="+mn-ea"/>
              </a:rPr>
              <a:t>WordCloud</a:t>
            </a:r>
            <a:r>
              <a:rPr lang="en-IN" sz="1800" dirty="0">
                <a:latin typeface="Times New Roman" panose="02020603050405020304" pitchFamily="18" charset="0"/>
                <a:cs typeface="Times New Roman" panose="02020603050405020304" pitchFamily="18" charset="0"/>
                <a:sym typeface="+mn-ea"/>
              </a:rPr>
              <a:t>, Seaborn, and Plotty for visualizations libraries and the dataset.</a:t>
            </a:r>
          </a:p>
          <a:p>
            <a:pPr marL="0" indent="0" algn="just">
              <a:lnSpc>
                <a:spcPct val="150000"/>
              </a:lnSpc>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sym typeface="+mn-ea"/>
              </a:rPr>
              <a:t>We use the libraries spacy for advanced NLP and </a:t>
            </a:r>
            <a:r>
              <a:rPr lang="en-IN" sz="1800" dirty="0" err="1">
                <a:latin typeface="Times New Roman" panose="02020603050405020304" pitchFamily="18" charset="0"/>
                <a:cs typeface="Times New Roman" panose="02020603050405020304" pitchFamily="18" charset="0"/>
                <a:sym typeface="+mn-ea"/>
              </a:rPr>
              <a:t>sklearn</a:t>
            </a:r>
            <a:r>
              <a:rPr lang="en-IN" sz="1800" dirty="0">
                <a:latin typeface="Times New Roman" panose="02020603050405020304" pitchFamily="18" charset="0"/>
                <a:cs typeface="Times New Roman" panose="02020603050405020304" pitchFamily="18" charset="0"/>
                <a:sym typeface="+mn-ea"/>
              </a:rPr>
              <a:t> to build a model. That is  LSTM, which will recognize text from the dataset by first loading the data, then pre-process the data from it, and converting text to number and then splitting the dataset into training and testing sets. Then, initialize an LSTM and train the model. Finally, the accuracy of the model will be calculated. </a:t>
            </a:r>
          </a:p>
        </p:txBody>
      </p:sp>
      <p:sp>
        <p:nvSpPr>
          <p:cNvPr id="4" name="Slide Number Placeholder 3">
            <a:extLst>
              <a:ext uri="{FF2B5EF4-FFF2-40B4-BE49-F238E27FC236}">
                <a16:creationId xmlns:a16="http://schemas.microsoft.com/office/drawing/2014/main" id="{0D79DD00-4AA7-4D94-A968-30F9866B014E}"/>
              </a:ext>
            </a:extLst>
          </p:cNvPr>
          <p:cNvSpPr>
            <a:spLocks noGrp="1"/>
          </p:cNvSpPr>
          <p:nvPr>
            <p:ph type="sldNum" sz="quarter" idx="12"/>
          </p:nvPr>
        </p:nvSpPr>
        <p:spPr/>
        <p:txBody>
          <a:bodyPr/>
          <a:lstStyle/>
          <a:p>
            <a:fld id="{9DB83317-A59F-4FBE-96DA-8E2414035B99}"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anose="02020603050405020304" pitchFamily="18" charset="0"/>
                <a:ea typeface="Malgun Gothic" panose="020B0503020000020004" charset="-127"/>
                <a:cs typeface="Times New Roman" panose="02020603050405020304" pitchFamily="18" charset="0"/>
                <a:sym typeface="+mn-ea"/>
              </a:rPr>
              <a:t>S</a:t>
            </a:r>
            <a:r>
              <a:rPr lang="en-IN" altLang="en-US" dirty="0">
                <a:latin typeface="Times New Roman" panose="02020603050405020304" pitchFamily="18" charset="0"/>
                <a:ea typeface="Malgun Gothic" panose="020B0503020000020004" charset="-127"/>
                <a:cs typeface="Times New Roman" panose="02020603050405020304" pitchFamily="18" charset="0"/>
                <a:sym typeface="+mn-ea"/>
              </a:rPr>
              <a:t>OLUTION STRATEGY</a:t>
            </a:r>
            <a:endParaRPr lang="en-US"/>
          </a:p>
        </p:txBody>
      </p:sp>
      <p:sp>
        <p:nvSpPr>
          <p:cNvPr id="3" name="Content Placeholder 2"/>
          <p:cNvSpPr>
            <a:spLocks noGrp="1"/>
          </p:cNvSpPr>
          <p:nvPr>
            <p:ph sz="half" idx="1"/>
          </p:nvPr>
        </p:nvSpPr>
        <p:spPr>
          <a:xfrm>
            <a:off x="1010920" y="1785620"/>
            <a:ext cx="3103245" cy="588645"/>
          </a:xfrm>
        </p:spPr>
        <p:txBody>
          <a:bodyPr>
            <a:normAutofit/>
          </a:bodyPr>
          <a:lstStyle/>
          <a:p>
            <a:pPr marL="342900" indent="-342900" algn="just">
              <a:lnSpc>
                <a:spcPct val="150000"/>
              </a:lnSpc>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Data Visualization</a:t>
            </a:r>
          </a:p>
          <a:p>
            <a:pPr marL="0" indent="0" algn="just">
              <a:lnSpc>
                <a:spcPct val="150000"/>
              </a:lnSpc>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29" name="Picture 5">
            <a:extLst>
              <a:ext uri="{FF2B5EF4-FFF2-40B4-BE49-F238E27FC236}">
                <a16:creationId xmlns:a16="http://schemas.microsoft.com/office/drawing/2014/main" id="{015CFBC9-1C12-414D-8BA3-56055A7C5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920" y="2644588"/>
            <a:ext cx="5303762" cy="31925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510FBF-911B-4475-A484-46D64C4FFB8F}"/>
              </a:ext>
            </a:extLst>
          </p:cNvPr>
          <p:cNvSpPr txBox="1"/>
          <p:nvPr/>
        </p:nvSpPr>
        <p:spPr>
          <a:xfrm>
            <a:off x="1538400" y="5938190"/>
            <a:ext cx="4557600" cy="338554"/>
          </a:xfrm>
          <a:prstGeom prst="rect">
            <a:avLst/>
          </a:prstGeom>
          <a:noFill/>
        </p:spPr>
        <p:txBody>
          <a:bodyPr wrap="square" rtlCol="0">
            <a:spAutoFit/>
          </a:bodyPr>
          <a:lstStyle/>
          <a:p>
            <a:r>
              <a:rPr lang="en-US" sz="1600" b="1" dirty="0">
                <a:effectLst/>
                <a:latin typeface="Times New Roman" panose="02020603050405020304" pitchFamily="18" charset="0"/>
                <a:ea typeface="Times New Roman" panose="02020603050405020304" pitchFamily="18" charset="0"/>
              </a:rPr>
              <a:t>Fig 1: Number of sample of subjects in dataset</a:t>
            </a:r>
            <a:endParaRPr lang="en-IN" sz="1600" dirty="0"/>
          </a:p>
        </p:txBody>
      </p:sp>
      <p:pic>
        <p:nvPicPr>
          <p:cNvPr id="1031" name="Picture 7">
            <a:extLst>
              <a:ext uri="{FF2B5EF4-FFF2-40B4-BE49-F238E27FC236}">
                <a16:creationId xmlns:a16="http://schemas.microsoft.com/office/drawing/2014/main" id="{0CD91E3F-D26C-40AB-8762-93BEC780E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7270" y="2223100"/>
            <a:ext cx="3567953" cy="35094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B82FCE3-46E0-41FB-A63B-0DBDEC7B524E}"/>
              </a:ext>
            </a:extLst>
          </p:cNvPr>
          <p:cNvSpPr txBox="1"/>
          <p:nvPr/>
        </p:nvSpPr>
        <p:spPr>
          <a:xfrm>
            <a:off x="7823979" y="5815079"/>
            <a:ext cx="2829621" cy="584775"/>
          </a:xfrm>
          <a:prstGeom prst="rect">
            <a:avLst/>
          </a:prstGeom>
          <a:noFill/>
        </p:spPr>
        <p:txBody>
          <a:bodyPr wrap="none" rtlCol="0">
            <a:spAutoFit/>
          </a:bodyPr>
          <a:lstStyle/>
          <a:p>
            <a:r>
              <a:rPr lang="en-US" sz="1600" b="1" dirty="0">
                <a:effectLst/>
                <a:latin typeface="Times New Roman" panose="02020603050405020304" pitchFamily="18" charset="0"/>
                <a:ea typeface="Times New Roman" panose="02020603050405020304" pitchFamily="18" charset="0"/>
              </a:rPr>
              <a:t>Fig 2: Fake news vs Real news</a:t>
            </a:r>
            <a:endParaRPr lang="en-IN" sz="1600" b="1" dirty="0">
              <a:effectLst/>
              <a:latin typeface="Times New Roman" panose="02020603050405020304" pitchFamily="18" charset="0"/>
              <a:ea typeface="Times New Roman" panose="02020603050405020304" pitchFamily="18" charset="0"/>
            </a:endParaRPr>
          </a:p>
          <a:p>
            <a:endParaRPr lang="en-IN" sz="1600" b="1" dirty="0"/>
          </a:p>
        </p:txBody>
      </p:sp>
      <p:sp>
        <p:nvSpPr>
          <p:cNvPr id="4" name="Slide Number Placeholder 3">
            <a:extLst>
              <a:ext uri="{FF2B5EF4-FFF2-40B4-BE49-F238E27FC236}">
                <a16:creationId xmlns:a16="http://schemas.microsoft.com/office/drawing/2014/main" id="{815F9D81-042E-4018-8D5A-5D356DA18A21}"/>
              </a:ext>
            </a:extLst>
          </p:cNvPr>
          <p:cNvSpPr>
            <a:spLocks noGrp="1"/>
          </p:cNvSpPr>
          <p:nvPr>
            <p:ph type="sldNum" sz="quarter" idx="12"/>
          </p:nvPr>
        </p:nvSpPr>
        <p:spPr/>
        <p:txBody>
          <a:bodyPr/>
          <a:lstStyle/>
          <a:p>
            <a:fld id="{9DB83317-A59F-4FBE-96DA-8E2414035B99}"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StopWords">
            <a:extLst>
              <a:ext uri="{FF2B5EF4-FFF2-40B4-BE49-F238E27FC236}">
                <a16:creationId xmlns:a16="http://schemas.microsoft.com/office/drawing/2014/main" id="{28EBF921-E763-4E38-9822-9A45D9B23BB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26350" y="3121102"/>
            <a:ext cx="4930478" cy="19698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77240" y="194571"/>
            <a:ext cx="10242176" cy="925792"/>
          </a:xfrm>
        </p:spPr>
        <p:txBody>
          <a:bodyPr>
            <a:normAutofit/>
          </a:bodyPr>
          <a:lstStyle/>
          <a:p>
            <a:r>
              <a:rPr lang="en-US" sz="1800" dirty="0">
                <a:latin typeface="Times New Roman" panose="02020603050405020304" pitchFamily="18" charset="0"/>
                <a:cs typeface="Times New Roman" panose="02020603050405020304" pitchFamily="18" charset="0"/>
              </a:rPr>
              <a:t>2.  Data Pre-processing</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2.1 </a:t>
            </a:r>
            <a:r>
              <a:rPr lang="en-US" sz="1800" dirty="0">
                <a:effectLst/>
                <a:latin typeface="Times New Roman" panose="02020603050405020304" pitchFamily="18" charset="0"/>
                <a:ea typeface="Times New Roman" panose="02020603050405020304" pitchFamily="18" charset="0"/>
              </a:rPr>
              <a:t>TOKENIZE DATASET</a:t>
            </a:r>
            <a:endParaRPr lang="en-US" sz="1800" dirty="0">
              <a:latin typeface="Times New Roman" panose="02020603050405020304" pitchFamily="18" charset="0"/>
              <a:cs typeface="Times New Roman" panose="02020603050405020304" pitchFamily="18" charset="0"/>
            </a:endParaRPr>
          </a:p>
        </p:txBody>
      </p:sp>
      <p:pic>
        <p:nvPicPr>
          <p:cNvPr id="3074" name="Picture 2" descr="Tokenization">
            <a:extLst>
              <a:ext uri="{FF2B5EF4-FFF2-40B4-BE49-F238E27FC236}">
                <a16:creationId xmlns:a16="http://schemas.microsoft.com/office/drawing/2014/main" id="{57B7251D-D74A-4BAF-B602-E59C58A78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735" y="1304879"/>
            <a:ext cx="4855805" cy="119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25F5319-936E-4726-9829-DEE2D4B5FB88}"/>
              </a:ext>
            </a:extLst>
          </p:cNvPr>
          <p:cNvSpPr txBox="1"/>
          <p:nvPr/>
        </p:nvSpPr>
        <p:spPr>
          <a:xfrm>
            <a:off x="2576456" y="2490308"/>
            <a:ext cx="3657600" cy="458074"/>
          </a:xfrm>
          <a:prstGeom prst="rect">
            <a:avLst/>
          </a:prstGeom>
          <a:noFill/>
        </p:spPr>
        <p:txBody>
          <a:bodyPr wrap="square">
            <a:spAutoFit/>
          </a:bodyPr>
          <a:lstStyle/>
          <a:p>
            <a:pPr algn="ctr">
              <a:lnSpc>
                <a:spcPct val="150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rPr>
              <a:t>Figure 3: Tokenization</a:t>
            </a:r>
            <a:endParaRPr lang="en-IN" sz="16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3C14B0B1-0C3D-4235-82F4-AFDF91D4DE40}"/>
              </a:ext>
            </a:extLst>
          </p:cNvPr>
          <p:cNvSpPr txBox="1"/>
          <p:nvPr/>
        </p:nvSpPr>
        <p:spPr>
          <a:xfrm>
            <a:off x="1728938" y="2993557"/>
            <a:ext cx="240623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2.2 Stop Word Removal</a:t>
            </a:r>
          </a:p>
        </p:txBody>
      </p:sp>
      <p:sp>
        <p:nvSpPr>
          <p:cNvPr id="8" name="Rectangle 4">
            <a:extLst>
              <a:ext uri="{FF2B5EF4-FFF2-40B4-BE49-F238E27FC236}">
                <a16:creationId xmlns:a16="http://schemas.microsoft.com/office/drawing/2014/main" id="{D85F73A7-4C05-4BF5-848C-EB7A0E165890}"/>
              </a:ext>
            </a:extLst>
          </p:cNvPr>
          <p:cNvSpPr>
            <a:spLocks noChangeArrowheads="1"/>
          </p:cNvSpPr>
          <p:nvPr/>
        </p:nvSpPr>
        <p:spPr bwMode="auto">
          <a:xfrm>
            <a:off x="2243580" y="3777396"/>
            <a:ext cx="7079529" cy="26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5">
            <a:extLst>
              <a:ext uri="{FF2B5EF4-FFF2-40B4-BE49-F238E27FC236}">
                <a16:creationId xmlns:a16="http://schemas.microsoft.com/office/drawing/2014/main" id="{3E9593F8-B10C-4264-BC39-61C3AFEEF69F}"/>
              </a:ext>
            </a:extLst>
          </p:cNvPr>
          <p:cNvSpPr>
            <a:spLocks noChangeArrowheads="1"/>
          </p:cNvSpPr>
          <p:nvPr/>
        </p:nvSpPr>
        <p:spPr bwMode="auto">
          <a:xfrm>
            <a:off x="1346430" y="5183789"/>
            <a:ext cx="70795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4: Stop Words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C2902CB-A4FC-4E40-B9C6-49BA3B6BDED2}"/>
              </a:ext>
            </a:extLst>
          </p:cNvPr>
          <p:cNvSpPr txBox="1"/>
          <p:nvPr/>
        </p:nvSpPr>
        <p:spPr>
          <a:xfrm>
            <a:off x="1039620" y="5711048"/>
            <a:ext cx="4354334" cy="923330"/>
          </a:xfrm>
          <a:prstGeom prst="rect">
            <a:avLst/>
          </a:prstGeom>
          <a:noFill/>
        </p:spPr>
        <p:txBody>
          <a:bodyPr wrap="none" rtlCol="0">
            <a:spAutoFit/>
          </a:bodyPr>
          <a:lstStyle/>
          <a:p>
            <a:r>
              <a:rPr lang="en-US" sz="1800"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3. Prepare Train, Validation And Test Dataset</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Build the model</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Model Training and Model Evaluation</a:t>
            </a:r>
            <a:endParaRPr lang="en-IN" dirty="0"/>
          </a:p>
        </p:txBody>
      </p:sp>
      <p:sp>
        <p:nvSpPr>
          <p:cNvPr id="3" name="Slide Number Placeholder 2">
            <a:extLst>
              <a:ext uri="{FF2B5EF4-FFF2-40B4-BE49-F238E27FC236}">
                <a16:creationId xmlns:a16="http://schemas.microsoft.com/office/drawing/2014/main" id="{3B40CC25-64E8-4380-B3CD-7E8282A2A2E8}"/>
              </a:ext>
            </a:extLst>
          </p:cNvPr>
          <p:cNvSpPr>
            <a:spLocks noGrp="1"/>
          </p:cNvSpPr>
          <p:nvPr>
            <p:ph type="sldNum" sz="quarter" idx="12"/>
          </p:nvPr>
        </p:nvSpPr>
        <p:spPr/>
        <p:txBody>
          <a:bodyPr/>
          <a:lstStyle/>
          <a:p>
            <a:fld id="{9DB83317-A59F-4FBE-96DA-8E2414035B99}"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IN" dirty="0">
                <a:latin typeface="Times New Roman" panose="02020603050405020304" pitchFamily="18" charset="0"/>
                <a:cs typeface="Times New Roman" panose="02020603050405020304" pitchFamily="18" charset="0"/>
              </a:rPr>
              <a:t>SOFTWARE REQUIREMENT SPECIFICATIONS</a:t>
            </a:r>
          </a:p>
        </p:txBody>
      </p:sp>
      <p:sp>
        <p:nvSpPr>
          <p:cNvPr id="3" name="Content Placeholder 2"/>
          <p:cNvSpPr>
            <a:spLocks noGrp="1"/>
          </p:cNvSpPr>
          <p:nvPr>
            <p:ph idx="1"/>
          </p:nvPr>
        </p:nvSpPr>
        <p:spPr>
          <a:xfrm>
            <a:off x="1406525" y="2008505"/>
            <a:ext cx="5890895" cy="3601085"/>
          </a:xfrm>
        </p:spPr>
        <p:txBody>
          <a:bodyPr>
            <a:normAutofit/>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Programming language - Python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ANACONDA 3-64bit</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JUPYTER NOTEBOOK OR GOOGLE COLAB</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any OS like Windows, Ubuntu. </a:t>
            </a:r>
          </a:p>
          <a:p>
            <a:pPr algn="just">
              <a:lnSpc>
                <a:spcPct val="150000"/>
              </a:lnSpc>
            </a:pPr>
            <a:r>
              <a:rPr lang="en-IN" sz="1800" dirty="0">
                <a:latin typeface="Times New Roman" panose="02020603050405020304" pitchFamily="18" charset="0"/>
                <a:cs typeface="Times New Roman" panose="02020603050405020304" pitchFamily="18" charset="0"/>
              </a:rPr>
              <a:t>Libraries required: </a:t>
            </a:r>
            <a:r>
              <a:rPr lang="en-IN" sz="1800" dirty="0" err="1">
                <a:latin typeface="Times New Roman" panose="02020603050405020304" pitchFamily="18" charset="0"/>
                <a:cs typeface="Times New Roman" panose="02020603050405020304" pitchFamily="18" charset="0"/>
              </a:rPr>
              <a:t>spacy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sklearn, keras</a:t>
            </a:r>
            <a:r>
              <a:rPr lang="en-IN" sz="1800" dirty="0">
                <a:latin typeface="Times New Roman" panose="02020603050405020304" pitchFamily="18" charset="0"/>
                <a:cs typeface="Times New Roman" panose="02020603050405020304" pitchFamily="18" charset="0"/>
              </a:rPr>
              <a:t>.</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31030D-DBBA-4590-82EB-393E14B7A45C}"/>
              </a:ext>
            </a:extLst>
          </p:cNvPr>
          <p:cNvSpPr>
            <a:spLocks noGrp="1"/>
          </p:cNvSpPr>
          <p:nvPr>
            <p:ph type="sldNum" sz="quarter" idx="12"/>
          </p:nvPr>
        </p:nvSpPr>
        <p:spPr/>
        <p:txBody>
          <a:bodyPr/>
          <a:lstStyle/>
          <a:p>
            <a:fld id="{9DB83317-A59F-4FBE-96DA-8E2414035B99}"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ARCHITECTURE</a:t>
            </a:r>
          </a:p>
        </p:txBody>
      </p:sp>
      <p:graphicFrame>
        <p:nvGraphicFramePr>
          <p:cNvPr id="8" name="Content Placeholder 7"/>
          <p:cNvGraphicFramePr>
            <a:graphicFrameLocks noGrp="1" noChangeAspect="1"/>
          </p:cNvGraphicFramePr>
          <p:nvPr>
            <p:ph sz="half" idx="2"/>
          </p:nvPr>
        </p:nvGraphicFramePr>
        <p:xfrm>
          <a:off x="3220085" y="1412875"/>
          <a:ext cx="4840605" cy="4032885"/>
        </p:xfrm>
        <a:graphic>
          <a:graphicData uri="http://schemas.openxmlformats.org/presentationml/2006/ole">
            <mc:AlternateContent xmlns:mc="http://schemas.openxmlformats.org/markup-compatibility/2006">
              <mc:Choice xmlns:v="urn:schemas-microsoft-com:vml" Requires="v">
                <p:oleObj spid="_x0000_s2073" r:id="rId3" imgW="3940810" imgH="3936365" progId="Word.Document.8">
                  <p:embed/>
                </p:oleObj>
              </mc:Choice>
              <mc:Fallback>
                <p:oleObj r:id="rId3" imgW="3940810" imgH="3936365" progId="Word.Document.8">
                  <p:embed/>
                  <p:pic>
                    <p:nvPicPr>
                      <p:cNvPr id="0" name="Picture 8"/>
                      <p:cNvPicPr/>
                      <p:nvPr/>
                    </p:nvPicPr>
                    <p:blipFill>
                      <a:blip r:embed="rId4"/>
                      <a:srcRect b="16577"/>
                      <a:stretch>
                        <a:fillRect/>
                      </a:stretch>
                    </p:blipFill>
                    <p:spPr>
                      <a:xfrm>
                        <a:off x="3220085" y="1412875"/>
                        <a:ext cx="4840605" cy="4032885"/>
                      </a:xfrm>
                      <a:prstGeom prst="rect">
                        <a:avLst/>
                      </a:prstGeom>
                    </p:spPr>
                  </p:pic>
                </p:oleObj>
              </mc:Fallback>
            </mc:AlternateContent>
          </a:graphicData>
        </a:graphic>
      </p:graphicFrame>
      <p:sp>
        <p:nvSpPr>
          <p:cNvPr id="11" name="Text Box 10"/>
          <p:cNvSpPr txBox="1"/>
          <p:nvPr/>
        </p:nvSpPr>
        <p:spPr>
          <a:xfrm>
            <a:off x="4401185" y="5445760"/>
            <a:ext cx="2773195" cy="646331"/>
          </a:xfrm>
          <a:prstGeom prst="rect">
            <a:avLst/>
          </a:prstGeom>
          <a:noFill/>
        </p:spPr>
        <p:txBody>
          <a:bodyPr wrap="none" rtlCol="0">
            <a:spAutoFit/>
          </a:bodyPr>
          <a:lstStyle/>
          <a:p>
            <a:pPr algn="l"/>
            <a:r>
              <a:rPr lang="en-IN" b="1" dirty="0">
                <a:latin typeface="Times New Roman" panose="02020603050405020304" pitchFamily="18" charset="0"/>
                <a:cs typeface="Times New Roman" panose="02020603050405020304" pitchFamily="18" charset="0"/>
                <a:sym typeface="+mn-ea"/>
              </a:rPr>
              <a:t>Fig 5: System architecture</a:t>
            </a:r>
            <a:endParaRPr lang="en-IN" b="1" dirty="0">
              <a:latin typeface="Times New Roman" panose="02020603050405020304" pitchFamily="18" charset="0"/>
              <a:cs typeface="Times New Roman" panose="02020603050405020304" pitchFamily="18" charset="0"/>
            </a:endParaRPr>
          </a:p>
          <a:p>
            <a:endParaRPr lang="en-US" b="1" dirty="0"/>
          </a:p>
        </p:txBody>
      </p:sp>
      <p:sp>
        <p:nvSpPr>
          <p:cNvPr id="3" name="Slide Number Placeholder 2">
            <a:extLst>
              <a:ext uri="{FF2B5EF4-FFF2-40B4-BE49-F238E27FC236}">
                <a16:creationId xmlns:a16="http://schemas.microsoft.com/office/drawing/2014/main" id="{8B93E258-8978-4FFF-89B2-8E2287A4639D}"/>
              </a:ext>
            </a:extLst>
          </p:cNvPr>
          <p:cNvSpPr>
            <a:spLocks noGrp="1"/>
          </p:cNvSpPr>
          <p:nvPr>
            <p:ph type="sldNum" sz="quarter" idx="12"/>
          </p:nvPr>
        </p:nvSpPr>
        <p:spPr/>
        <p:txBody>
          <a:bodyPr/>
          <a:lstStyle/>
          <a:p>
            <a:fld id="{9DB83317-A59F-4FBE-96DA-8E2414035B99}"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4"/>
            <a:ext cx="8361522" cy="740784"/>
          </a:xfrm>
        </p:spPr>
        <p:txBody>
          <a:bodyPr>
            <a:normAutofit/>
          </a:bodyPr>
          <a:lstStyle/>
          <a:p>
            <a:pPr algn="ctr"/>
            <a:r>
              <a:rPr lang="en-IN" sz="36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28869" y="1483567"/>
            <a:ext cx="10534261" cy="5026663"/>
          </a:xfrm>
        </p:spPr>
        <p:txBody>
          <a:bodyPr>
            <a:noAutofit/>
          </a:bodyPr>
          <a:lstStyle/>
          <a:p>
            <a:pPr marL="0" indent="0" algn="l">
              <a:lnSpc>
                <a:spcPct val="150000"/>
              </a:lnSpc>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1. Install the following libraries with pip:</a:t>
            </a:r>
            <a:br>
              <a:rPr lang="en-IN" sz="1800" dirty="0">
                <a:latin typeface="Times New Roman" panose="02020603050405020304" pitchFamily="18" charset="0"/>
                <a:cs typeface="Times New Roman" panose="02020603050405020304" pitchFamily="18" charset="0"/>
                <a:sym typeface="+mn-ea"/>
              </a:rPr>
            </a:br>
            <a:r>
              <a:rPr lang="en-IN" sz="1800" dirty="0">
                <a:latin typeface="Times New Roman" panose="02020603050405020304" pitchFamily="18" charset="0"/>
                <a:cs typeface="Times New Roman" panose="02020603050405020304" pitchFamily="18" charset="0"/>
                <a:sym typeface="+mn-ea"/>
              </a:rPr>
              <a:t>       pip install </a:t>
            </a:r>
            <a:r>
              <a:rPr lang="en-IN" sz="1800" dirty="0" err="1">
                <a:latin typeface="Times New Roman" panose="02020603050405020304" pitchFamily="18" charset="0"/>
                <a:cs typeface="Times New Roman" panose="02020603050405020304" pitchFamily="18" charset="0"/>
                <a:sym typeface="+mn-ea"/>
              </a:rPr>
              <a:t>spacy, nltk, numpy,</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sklearn, tensorflow, pandas with WordCloud, Seaborn.</a:t>
            </a:r>
            <a:br>
              <a:rPr lang="en-IN" sz="1800" dirty="0" err="1">
                <a:latin typeface="Times New Roman" panose="02020603050405020304" pitchFamily="18" charset="0"/>
                <a:cs typeface="Times New Roman" panose="02020603050405020304" pitchFamily="18" charset="0"/>
                <a:sym typeface="+mn-ea"/>
              </a:rPr>
            </a:br>
            <a:r>
              <a:rPr lang="en-IN" sz="1800" dirty="0">
                <a:latin typeface="Times New Roman" panose="02020603050405020304" pitchFamily="18" charset="0"/>
                <a:cs typeface="Times New Roman" panose="02020603050405020304" pitchFamily="18" charset="0"/>
                <a:sym typeface="+mn-ea"/>
              </a:rPr>
              <a:t>2. Make the necessary imports:</a:t>
            </a:r>
            <a:br>
              <a:rPr lang="en-IN" sz="1800" dirty="0">
                <a:latin typeface="Times New Roman" panose="02020603050405020304" pitchFamily="18" charset="0"/>
                <a:cs typeface="Times New Roman" panose="02020603050405020304" pitchFamily="18" charset="0"/>
                <a:sym typeface="+mn-ea"/>
              </a:rPr>
            </a:b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spacy, nltk</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numpy</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sklearn</a:t>
            </a:r>
            <a:r>
              <a:rPr lang="en-IN" sz="1800" dirty="0">
                <a:latin typeface="Times New Roman" panose="02020603050405020304" pitchFamily="18" charset="0"/>
                <a:cs typeface="Times New Roman" panose="02020603050405020304" pitchFamily="18" charset="0"/>
                <a:sym typeface="+mn-ea"/>
              </a:rPr>
              <a:t>,</a:t>
            </a:r>
            <a:r>
              <a:rPr lang="en-IN" sz="1800" dirty="0" err="1">
                <a:latin typeface="Times New Roman" panose="02020603050405020304" pitchFamily="18" charset="0"/>
                <a:cs typeface="Times New Roman" panose="02020603050405020304" pitchFamily="18" charset="0"/>
                <a:sym typeface="+mn-ea"/>
              </a:rPr>
              <a:t>tensorflow, pandas,</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accuracy_score</a:t>
            </a:r>
            <a:br>
              <a:rPr lang="en-IN" sz="1800" dirty="0">
                <a:latin typeface="Times New Roman" panose="02020603050405020304" pitchFamily="18" charset="0"/>
                <a:cs typeface="Times New Roman" panose="02020603050405020304" pitchFamily="18" charset="0"/>
                <a:sym typeface="+mn-ea"/>
              </a:rPr>
            </a:br>
            <a:r>
              <a:rPr lang="en-IN" sz="1800" dirty="0">
                <a:latin typeface="Times New Roman" panose="02020603050405020304" pitchFamily="18" charset="0"/>
                <a:cs typeface="Times New Roman" panose="02020603050405020304" pitchFamily="18" charset="0"/>
                <a:sym typeface="+mn-ea"/>
              </a:rPr>
              <a:t>3. Define a list:</a:t>
            </a:r>
            <a:br>
              <a:rPr lang="en-IN" sz="1800" dirty="0">
                <a:latin typeface="Times New Roman" panose="02020603050405020304" pitchFamily="18" charset="0"/>
                <a:cs typeface="Times New Roman" panose="02020603050405020304" pitchFamily="18" charset="0"/>
                <a:sym typeface="+mn-ea"/>
              </a:rPr>
            </a:br>
            <a:r>
              <a:rPr lang="en-IN" sz="1800" dirty="0">
                <a:latin typeface="Times New Roman" panose="02020603050405020304" pitchFamily="18" charset="0"/>
                <a:cs typeface="Times New Roman" panose="02020603050405020304" pitchFamily="18" charset="0"/>
                <a:sym typeface="+mn-ea"/>
              </a:rPr>
              <a:t>        Define a list to hold data available in the dataset. </a:t>
            </a:r>
          </a:p>
          <a:p>
            <a:pPr marL="0" indent="0" algn="just">
              <a:lnSpc>
                <a:spcPct val="150000"/>
              </a:lnSpc>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4. Loading Data :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This takes in the relative size of the test set as parameter. x and y are empty lists.</a:t>
            </a:r>
            <a:endParaRPr lang="en-IN"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5. Splitting the Dataset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Split the dataset into training and testing sets where test set is 0.2% of everything and use 	the </a:t>
            </a:r>
            <a:r>
              <a:rPr lang="en-IN" sz="1800" dirty="0" err="1">
                <a:latin typeface="Times New Roman" panose="02020603050405020304" pitchFamily="18" charset="0"/>
                <a:cs typeface="Times New Roman" panose="02020603050405020304" pitchFamily="18" charset="0"/>
                <a:sym typeface="+mn-ea"/>
              </a:rPr>
              <a:t>load_data</a:t>
            </a:r>
            <a:r>
              <a:rPr lang="en-IN" sz="1800" dirty="0">
                <a:latin typeface="Times New Roman" panose="02020603050405020304" pitchFamily="18" charset="0"/>
                <a:cs typeface="Times New Roman" panose="02020603050405020304" pitchFamily="18" charset="0"/>
                <a:sym typeface="+mn-ea"/>
              </a:rPr>
              <a:t> function for this.</a:t>
            </a:r>
            <a:endParaRPr lang="en-IN" sz="1800" dirty="0">
              <a:latin typeface="Times New Roman" panose="02020603050405020304" pitchFamily="18" charset="0"/>
              <a:cs typeface="Times New Roman" panose="02020603050405020304" pitchFamily="18" charset="0"/>
            </a:endParaRPr>
          </a:p>
          <a:p>
            <a:pPr marL="0" indent="0" algn="l">
              <a:lnSpc>
                <a:spcPct val="150000"/>
              </a:lnSpc>
              <a:spcBef>
                <a:spcPts val="0"/>
              </a:spcBef>
              <a:spcAft>
                <a:spcPts val="0"/>
              </a:spcAft>
              <a:buNone/>
            </a:pPr>
            <a:endParaRPr lang="en-IN" sz="1800" dirty="0">
              <a:latin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9D9CA39D-917F-4A9A-B712-32320018B457}"/>
              </a:ext>
            </a:extLst>
          </p:cNvPr>
          <p:cNvSpPr>
            <a:spLocks noGrp="1"/>
          </p:cNvSpPr>
          <p:nvPr>
            <p:ph type="sldNum" sz="quarter" idx="12"/>
          </p:nvPr>
        </p:nvSpPr>
        <p:spPr/>
        <p:txBody>
          <a:bodyPr/>
          <a:lstStyle/>
          <a:p>
            <a:fld id="{9DB83317-A59F-4FBE-96DA-8E2414035B99}"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724" y="1171852"/>
            <a:ext cx="9774315" cy="5008285"/>
          </a:xfrm>
        </p:spPr>
        <p:txBody>
          <a:bodyPr>
            <a:noAutofit/>
          </a:bodyPr>
          <a:lstStyle/>
          <a:p>
            <a:pPr marL="0" indent="0" algn="l">
              <a:lnSpc>
                <a:spcPct val="150000"/>
              </a:lnSpc>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6. Observe the shape of the training and testing datasets.</a:t>
            </a:r>
            <a:endParaRPr lang="en-IN" sz="1800" dirty="0">
              <a:latin typeface="Times New Roman" panose="02020603050405020304" pitchFamily="18" charset="0"/>
              <a:cs typeface="Times New Roman" panose="02020603050405020304" pitchFamily="18" charset="0"/>
            </a:endParaRPr>
          </a:p>
          <a:p>
            <a:pPr marL="0" indent="0" algn="l">
              <a:lnSpc>
                <a:spcPct val="150000"/>
              </a:lnSpc>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7. Initialize an </a:t>
            </a:r>
            <a:r>
              <a:rPr lang="en-IN" sz="1800">
                <a:latin typeface="Times New Roman" panose="02020603050405020304" pitchFamily="18" charset="0"/>
                <a:cs typeface="Times New Roman" panose="02020603050405020304" pitchFamily="18" charset="0"/>
                <a:sym typeface="+mn-ea"/>
              </a:rPr>
              <a:t>Sequential model.</a:t>
            </a:r>
          </a:p>
          <a:p>
            <a:pPr marL="0" indent="0" algn="l">
              <a:lnSpc>
                <a:spcPct val="150000"/>
              </a:lnSpc>
              <a:buNone/>
            </a:pPr>
            <a:r>
              <a:rPr lang="en-IN" sz="1800" dirty="0">
                <a:latin typeface="Times New Roman" panose="02020603050405020304" pitchFamily="18" charset="0"/>
                <a:cs typeface="Times New Roman" panose="02020603050405020304" pitchFamily="18" charset="0"/>
                <a:sym typeface="+mn-ea"/>
              </a:rPr>
              <a:t>8. Fit/Train the Model</a:t>
            </a:r>
            <a:endParaRPr lang="en-IN" sz="1800" dirty="0">
              <a:latin typeface="Times New Roman" panose="02020603050405020304" pitchFamily="18" charset="0"/>
              <a:cs typeface="Times New Roman" panose="02020603050405020304" pitchFamily="18" charset="0"/>
            </a:endParaRPr>
          </a:p>
          <a:p>
            <a:pPr marL="0" indent="0" algn="l">
              <a:lnSpc>
                <a:spcPct val="150000"/>
              </a:lnSpc>
              <a:buNone/>
            </a:pPr>
            <a:r>
              <a:rPr lang="en-IN" sz="1800" dirty="0">
                <a:latin typeface="Times New Roman" panose="02020603050405020304" pitchFamily="18" charset="0"/>
                <a:cs typeface="Times New Roman" panose="02020603050405020304" pitchFamily="18" charset="0"/>
                <a:sym typeface="+mn-ea"/>
              </a:rPr>
              <a:t>9. Predict the values for the test set :</a:t>
            </a:r>
            <a:endParaRPr lang="en-IN" sz="1800" dirty="0">
              <a:latin typeface="Times New Roman" panose="02020603050405020304" pitchFamily="18" charset="0"/>
              <a:cs typeface="Times New Roman" panose="02020603050405020304" pitchFamily="18" charset="0"/>
            </a:endParaRPr>
          </a:p>
          <a:p>
            <a:pPr marL="0" indent="0" algn="l">
              <a:lnSpc>
                <a:spcPct val="150000"/>
              </a:lnSpc>
              <a:buNone/>
            </a:pPr>
            <a:r>
              <a:rPr lang="en-IN" sz="1800" dirty="0">
                <a:latin typeface="Times New Roman" panose="02020603050405020304" pitchFamily="18" charset="0"/>
                <a:cs typeface="Times New Roman" panose="02020603050405020304" pitchFamily="18" charset="0"/>
                <a:sym typeface="+mn-ea"/>
              </a:rPr>
              <a:t>          	This gives us </a:t>
            </a:r>
            <a:r>
              <a:rPr lang="en-IN" sz="1800" dirty="0" err="1">
                <a:latin typeface="Times New Roman" panose="02020603050405020304" pitchFamily="18" charset="0"/>
                <a:cs typeface="Times New Roman" panose="02020603050405020304" pitchFamily="18" charset="0"/>
                <a:sym typeface="+mn-ea"/>
              </a:rPr>
              <a:t>y_pred</a:t>
            </a:r>
            <a:r>
              <a:rPr lang="en-IN" sz="1800" dirty="0">
                <a:latin typeface="Times New Roman" panose="02020603050405020304" pitchFamily="18" charset="0"/>
                <a:cs typeface="Times New Roman" panose="02020603050405020304" pitchFamily="18" charset="0"/>
                <a:sym typeface="+mn-ea"/>
              </a:rPr>
              <a:t> (the predicted news for the features in the test set).</a:t>
            </a:r>
            <a:endParaRPr lang="en-IN" sz="1800" dirty="0">
              <a:latin typeface="Times New Roman" panose="02020603050405020304" pitchFamily="18" charset="0"/>
              <a:cs typeface="Times New Roman" panose="02020603050405020304" pitchFamily="18" charset="0"/>
            </a:endParaRPr>
          </a:p>
          <a:p>
            <a:pPr marL="0" indent="0" algn="l">
              <a:lnSpc>
                <a:spcPct val="150000"/>
              </a:lnSpc>
              <a:buNone/>
            </a:pPr>
            <a:r>
              <a:rPr lang="en-IN" sz="1800" dirty="0">
                <a:latin typeface="Times New Roman" panose="02020603050405020304" pitchFamily="18" charset="0"/>
                <a:cs typeface="Times New Roman" panose="02020603050405020304" pitchFamily="18" charset="0"/>
                <a:sym typeface="+mn-ea"/>
              </a:rPr>
              <a:t>10. Calculating the Accuracy :</a:t>
            </a:r>
          </a:p>
          <a:p>
            <a:pPr marL="0" indent="0" algn="l">
              <a:lnSpc>
                <a:spcPct val="150000"/>
              </a:lnSpc>
              <a:buNone/>
            </a:pPr>
            <a:r>
              <a:rPr lang="en-IN" sz="1800" dirty="0">
                <a:latin typeface="Times New Roman" panose="02020603050405020304" pitchFamily="18" charset="0"/>
                <a:cs typeface="Times New Roman" panose="02020603050405020304" pitchFamily="18" charset="0"/>
                <a:sym typeface="+mn-ea"/>
              </a:rPr>
              <a:t>	To calculate the accuracy of the model, the function </a:t>
            </a:r>
            <a:r>
              <a:rPr lang="en-IN" sz="1800" dirty="0" err="1">
                <a:latin typeface="Times New Roman" panose="02020603050405020304" pitchFamily="18" charset="0"/>
                <a:cs typeface="Times New Roman" panose="02020603050405020304" pitchFamily="18" charset="0"/>
                <a:sym typeface="+mn-ea"/>
              </a:rPr>
              <a:t>accuracy_score</a:t>
            </a:r>
            <a:r>
              <a:rPr lang="en-IN" sz="1800" dirty="0">
                <a:latin typeface="Times New Roman" panose="02020603050405020304" pitchFamily="18" charset="0"/>
                <a:cs typeface="Times New Roman" panose="02020603050405020304" pitchFamily="18" charset="0"/>
                <a:sym typeface="+mn-ea"/>
              </a:rPr>
              <a:t>() function is used which 	is imported from </a:t>
            </a:r>
            <a:r>
              <a:rPr lang="en-IN" sz="1800" dirty="0" err="1">
                <a:latin typeface="Times New Roman" panose="02020603050405020304" pitchFamily="18" charset="0"/>
                <a:cs typeface="Times New Roman" panose="02020603050405020304" pitchFamily="18" charset="0"/>
                <a:sym typeface="+mn-ea"/>
              </a:rPr>
              <a:t>sklearn</a:t>
            </a:r>
            <a:r>
              <a:rPr lang="en-IN" sz="1800" dirty="0">
                <a:latin typeface="Times New Roman" panose="02020603050405020304" pitchFamily="18" charset="0"/>
                <a:cs typeface="Times New Roman" panose="02020603050405020304" pitchFamily="18" charset="0"/>
                <a:sym typeface="+mn-ea"/>
              </a:rPr>
              <a:t>. After that the accuracy is rounded to 2 decimal places and is printed.</a:t>
            </a:r>
          </a:p>
          <a:p>
            <a:pPr marL="0" indent="0" algn="just">
              <a:buNone/>
            </a:pPr>
            <a:r>
              <a:rPr lang="en-IN" sz="1800" dirty="0">
                <a:latin typeface="Times New Roman" panose="02020603050405020304" pitchFamily="18" charset="0"/>
                <a:cs typeface="Times New Roman" panose="02020603050405020304" pitchFamily="18" charset="0"/>
                <a:sym typeface="+mn-ea"/>
              </a:rPr>
              <a:t>11. Take the input from the user</a:t>
            </a: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sym typeface="+mn-ea"/>
              </a:rPr>
              <a:t>13. Predicting news on the test data</a:t>
            </a:r>
            <a:endParaRPr sz="1800" dirty="0">
              <a:latin typeface="Times New Roman" panose="02020603050405020304" pitchFamily="18" charset="0"/>
              <a:cs typeface="Times New Roman" panose="02020603050405020304" pitchFamily="18" charset="0"/>
              <a:sym typeface="+mn-ea"/>
            </a:endParaRPr>
          </a:p>
          <a:p>
            <a:pPr marL="0" indent="0" algn="l">
              <a:lnSpc>
                <a:spcPct val="150000"/>
              </a:lnSpc>
              <a:buNone/>
            </a:pPr>
            <a:endParaRPr lang="en-IN" sz="1800" dirty="0">
              <a:latin typeface="Times New Roman" panose="02020603050405020304" pitchFamily="18" charset="0"/>
              <a:cs typeface="Times New Roman" panose="02020603050405020304" pitchFamily="18" charset="0"/>
              <a:sym typeface="+mn-ea"/>
            </a:endParaRPr>
          </a:p>
        </p:txBody>
      </p:sp>
      <p:sp>
        <p:nvSpPr>
          <p:cNvPr id="2" name="Slide Number Placeholder 1">
            <a:extLst>
              <a:ext uri="{FF2B5EF4-FFF2-40B4-BE49-F238E27FC236}">
                <a16:creationId xmlns:a16="http://schemas.microsoft.com/office/drawing/2014/main" id="{4C3AA09D-2195-464D-9A18-E5A5F3044C3E}"/>
              </a:ext>
            </a:extLst>
          </p:cNvPr>
          <p:cNvSpPr>
            <a:spLocks noGrp="1"/>
          </p:cNvSpPr>
          <p:nvPr>
            <p:ph type="sldNum" sz="quarter" idx="12"/>
          </p:nvPr>
        </p:nvSpPr>
        <p:spPr/>
        <p:txBody>
          <a:bodyPr/>
          <a:lstStyle/>
          <a:p>
            <a:fld id="{9DB83317-A59F-4FBE-96DA-8E2414035B99}"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627"/>
            <a:ext cx="10515600" cy="1177545"/>
          </a:xfrm>
        </p:spPr>
        <p:txBody>
          <a:bodyPr/>
          <a:lstStyle/>
          <a:p>
            <a:r>
              <a:rPr lang="en-US" dirty="0">
                <a:latin typeface="Times New Roman" panose="02020603050405020304" pitchFamily="18" charset="0"/>
                <a:ea typeface="Arial Unicode MS" panose="020B0604020202020204" charset="-122"/>
                <a:cs typeface="Times New Roman" panose="02020603050405020304" pitchFamily="18" charset="0"/>
              </a:rPr>
              <a:t>				CONTENTS</a:t>
            </a:r>
          </a:p>
        </p:txBody>
      </p:sp>
      <p:sp>
        <p:nvSpPr>
          <p:cNvPr id="3" name="Content Placeholder 2"/>
          <p:cNvSpPr>
            <a:spLocks noGrp="1"/>
          </p:cNvSpPr>
          <p:nvPr>
            <p:ph idx="1"/>
          </p:nvPr>
        </p:nvSpPr>
        <p:spPr>
          <a:xfrm>
            <a:off x="838200" y="1528354"/>
            <a:ext cx="10515600" cy="5148019"/>
          </a:xfrm>
        </p:spPr>
        <p:txBody>
          <a:bodyPr>
            <a:noAutofit/>
          </a:bodyPr>
          <a:lstStyle/>
          <a:p>
            <a:r>
              <a:rPr lang="en-US" sz="1800" dirty="0">
                <a:latin typeface="Times New Roman" panose="02020603050405020304" pitchFamily="18" charset="0"/>
                <a:ea typeface="Malgun Gothic" panose="020B0503020000020004" charset="-127"/>
                <a:cs typeface="Times New Roman" panose="02020603050405020304" pitchFamily="18" charset="0"/>
              </a:rPr>
              <a:t>Abstract</a:t>
            </a:r>
          </a:p>
          <a:p>
            <a:r>
              <a:rPr lang="en-US" sz="1800" dirty="0">
                <a:latin typeface="Times New Roman" panose="02020603050405020304" pitchFamily="18" charset="0"/>
                <a:ea typeface="Malgun Gothic" panose="020B0503020000020004" charset="-127"/>
                <a:cs typeface="Times New Roman" panose="02020603050405020304" pitchFamily="18" charset="0"/>
              </a:rPr>
              <a:t>Introduction</a:t>
            </a:r>
          </a:p>
          <a:p>
            <a:r>
              <a:rPr lang="en-US" sz="1800" dirty="0">
                <a:latin typeface="Times New Roman" panose="02020603050405020304" pitchFamily="18" charset="0"/>
                <a:ea typeface="Malgun Gothic" panose="020B0503020000020004" charset="-127"/>
                <a:cs typeface="Times New Roman" panose="02020603050405020304" pitchFamily="18" charset="0"/>
              </a:rPr>
              <a:t>Literature Survey</a:t>
            </a:r>
          </a:p>
          <a:p>
            <a:r>
              <a:rPr lang="en-US" sz="1800" dirty="0">
                <a:latin typeface="Times New Roman" panose="02020603050405020304" pitchFamily="18" charset="0"/>
                <a:ea typeface="Malgun Gothic" panose="020B0503020000020004" charset="-127"/>
                <a:cs typeface="Times New Roman" panose="02020603050405020304" pitchFamily="18" charset="0"/>
              </a:rPr>
              <a:t>Problem definition </a:t>
            </a:r>
          </a:p>
          <a:p>
            <a:r>
              <a:rPr lang="en-US" sz="1800" dirty="0">
                <a:latin typeface="Times New Roman" panose="02020603050405020304" pitchFamily="18" charset="0"/>
                <a:ea typeface="Malgun Gothic" panose="020B0503020000020004" charset="-127"/>
                <a:cs typeface="Times New Roman" panose="02020603050405020304" pitchFamily="18" charset="0"/>
              </a:rPr>
              <a:t>Objectives</a:t>
            </a:r>
          </a:p>
          <a:p>
            <a:r>
              <a:rPr lang="en-US" sz="1800" dirty="0">
                <a:latin typeface="Times New Roman" panose="02020603050405020304" pitchFamily="18" charset="0"/>
                <a:ea typeface="Malgun Gothic" panose="020B0503020000020004" charset="-127"/>
                <a:cs typeface="Times New Roman" panose="02020603050405020304" pitchFamily="18" charset="0"/>
              </a:rPr>
              <a:t>Software requirement specifications</a:t>
            </a:r>
          </a:p>
          <a:p>
            <a:r>
              <a:rPr lang="en-US" sz="1800" dirty="0">
                <a:latin typeface="Times New Roman" panose="02020603050405020304" pitchFamily="18" charset="0"/>
                <a:ea typeface="Malgun Gothic" panose="020B0503020000020004" charset="-127"/>
                <a:cs typeface="Times New Roman" panose="02020603050405020304" pitchFamily="18" charset="0"/>
              </a:rPr>
              <a:t>Design</a:t>
            </a:r>
          </a:p>
          <a:p>
            <a:r>
              <a:rPr lang="en-US" sz="1800" dirty="0">
                <a:latin typeface="Times New Roman" panose="02020603050405020304" pitchFamily="18" charset="0"/>
                <a:ea typeface="Malgun Gothic" panose="020B0503020000020004" charset="-127"/>
                <a:cs typeface="Times New Roman" panose="02020603050405020304" pitchFamily="18" charset="0"/>
              </a:rPr>
              <a:t>Proposed system architecture</a:t>
            </a:r>
          </a:p>
          <a:p>
            <a:r>
              <a:rPr lang="en-US" sz="1800" dirty="0">
                <a:latin typeface="Times New Roman" panose="02020603050405020304" pitchFamily="18" charset="0"/>
                <a:ea typeface="Malgun Gothic" panose="020B0503020000020004" charset="-127"/>
                <a:cs typeface="Times New Roman" panose="02020603050405020304" pitchFamily="18" charset="0"/>
              </a:rPr>
              <a:t>Methodology and Implementation</a:t>
            </a:r>
          </a:p>
          <a:p>
            <a:r>
              <a:rPr lang="en-US" sz="1800" dirty="0">
                <a:latin typeface="Times New Roman" panose="02020603050405020304" pitchFamily="18" charset="0"/>
                <a:ea typeface="Malgun Gothic" panose="020B0503020000020004" charset="-127"/>
                <a:cs typeface="Times New Roman" panose="02020603050405020304" pitchFamily="18" charset="0"/>
              </a:rPr>
              <a:t>Results and Discussion</a:t>
            </a:r>
          </a:p>
          <a:p>
            <a:r>
              <a:rPr lang="en-US" sz="1800" dirty="0">
                <a:latin typeface="Times New Roman" panose="02020603050405020304" pitchFamily="18" charset="0"/>
                <a:ea typeface="Malgun Gothic" panose="020B0503020000020004" charset="-127"/>
                <a:cs typeface="Times New Roman" panose="02020603050405020304" pitchFamily="18" charset="0"/>
              </a:rPr>
              <a:t>Snapshot of Output received</a:t>
            </a:r>
          </a:p>
          <a:p>
            <a:r>
              <a:rPr lang="en-US" sz="1800" dirty="0">
                <a:latin typeface="Times New Roman" panose="02020603050405020304" pitchFamily="18" charset="0"/>
                <a:ea typeface="Malgun Gothic" panose="020B0503020000020004" charset="-127"/>
                <a:cs typeface="Times New Roman" panose="02020603050405020304" pitchFamily="18" charset="0"/>
              </a:rPr>
              <a:t>Acknowledgement</a:t>
            </a:r>
          </a:p>
          <a:p>
            <a:r>
              <a:rPr lang="en-US" sz="1800" dirty="0">
                <a:latin typeface="Times New Roman" panose="02020603050405020304" pitchFamily="18" charset="0"/>
                <a:ea typeface="Malgun Gothic" panose="020B0503020000020004" charset="-127"/>
                <a:cs typeface="Times New Roman" panose="02020603050405020304" pitchFamily="18" charset="0"/>
              </a:rPr>
              <a:t>References</a:t>
            </a:r>
          </a:p>
          <a:p>
            <a:endParaRPr lang="en-US" sz="1800" dirty="0">
              <a:latin typeface="Times New Roman" panose="02020603050405020304" pitchFamily="18" charset="0"/>
              <a:ea typeface="Malgun Gothic" panose="020B0503020000020004" charset="-127"/>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A1AB75-8D1D-4DF3-A792-88D972645048}"/>
              </a:ext>
            </a:extLst>
          </p:cNvPr>
          <p:cNvSpPr>
            <a:spLocks noGrp="1"/>
          </p:cNvSpPr>
          <p:nvPr>
            <p:ph type="sldNum" sz="quarter" idx="12"/>
          </p:nvPr>
        </p:nvSpPr>
        <p:spPr/>
        <p:txBody>
          <a:bodyPr/>
          <a:lstStyle/>
          <a:p>
            <a:fld id="{9DB83317-A59F-4FBE-96DA-8E2414035B99}"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601" y="711910"/>
            <a:ext cx="8672241" cy="838438"/>
          </a:xfrm>
        </p:spPr>
        <p:txBody>
          <a:bodyPr>
            <a:normAutofit/>
          </a:bodyPr>
          <a:lstStyle/>
          <a:p>
            <a:pPr algn="ctr"/>
            <a:r>
              <a:rPr lang="en-IN" dirty="0">
                <a:latin typeface="Times New Roman" panose="02020603050405020304" pitchFamily="18" charset="0"/>
                <a:cs typeface="Times New Roman" panose="02020603050405020304" pitchFamily="18" charset="0"/>
              </a:rPr>
              <a:t>IMPLEMENTATION</a:t>
            </a:r>
          </a:p>
        </p:txBody>
      </p:sp>
      <p:sp>
        <p:nvSpPr>
          <p:cNvPr id="5" name="Content Placeholder 4"/>
          <p:cNvSpPr>
            <a:spLocks noGrp="1"/>
          </p:cNvSpPr>
          <p:nvPr>
            <p:ph idx="1"/>
          </p:nvPr>
        </p:nvSpPr>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1.Making necessary imports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lgn="ctr">
              <a:buNone/>
            </a:pPr>
            <a:r>
              <a:rPr lang="en-IN" sz="1800" b="1" dirty="0">
                <a:latin typeface="Times New Roman" panose="02020603050405020304" pitchFamily="18" charset="0"/>
                <a:cs typeface="Times New Roman" panose="02020603050405020304" pitchFamily="18" charset="0"/>
              </a:rPr>
              <a:t>Fig 6: Importing required libraries and modules</a:t>
            </a:r>
          </a:p>
        </p:txBody>
      </p:sp>
      <p:pic>
        <p:nvPicPr>
          <p:cNvPr id="4098" name="Picture 9">
            <a:extLst>
              <a:ext uri="{FF2B5EF4-FFF2-40B4-BE49-F238E27FC236}">
                <a16:creationId xmlns:a16="http://schemas.microsoft.com/office/drawing/2014/main" id="{F957AB20-22C3-4CE4-AFB2-D69DF9EA6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535" y="2351723"/>
            <a:ext cx="57372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FEFAE39-89C6-46B9-BDA3-710EBB2E9611}"/>
              </a:ext>
            </a:extLst>
          </p:cNvPr>
          <p:cNvSpPr>
            <a:spLocks noGrp="1"/>
          </p:cNvSpPr>
          <p:nvPr>
            <p:ph type="sldNum" sz="quarter" idx="12"/>
          </p:nvPr>
        </p:nvSpPr>
        <p:spPr/>
        <p:txBody>
          <a:bodyPr/>
          <a:lstStyle/>
          <a:p>
            <a:fld id="{9DB83317-A59F-4FBE-96DA-8E2414035B99}"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0465"/>
            <a:ext cx="10515600" cy="5738327"/>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2. Data Pre-processing</a:t>
            </a:r>
          </a:p>
          <a:p>
            <a:pPr marL="0" indent="0">
              <a:lnSpc>
                <a:spcPct val="120000"/>
              </a:lnSpc>
              <a:buNone/>
            </a:pPr>
            <a:r>
              <a:rPr lang="en-IN" sz="1800" dirty="0">
                <a:latin typeface="Times New Roman" panose="02020603050405020304" pitchFamily="18" charset="0"/>
                <a:cs typeface="Times New Roman" panose="02020603050405020304" pitchFamily="18" charset="0"/>
              </a:rPr>
              <a:t>	</a:t>
            </a:r>
          </a:p>
        </p:txBody>
      </p:sp>
      <p:grpSp>
        <p:nvGrpSpPr>
          <p:cNvPr id="6" name="Group 5">
            <a:extLst>
              <a:ext uri="{FF2B5EF4-FFF2-40B4-BE49-F238E27FC236}">
                <a16:creationId xmlns:a16="http://schemas.microsoft.com/office/drawing/2014/main" id="{32FD9909-813B-4FD5-B718-07F235E455A0}"/>
              </a:ext>
            </a:extLst>
          </p:cNvPr>
          <p:cNvGrpSpPr/>
          <p:nvPr/>
        </p:nvGrpSpPr>
        <p:grpSpPr>
          <a:xfrm>
            <a:off x="1467803" y="1225550"/>
            <a:ext cx="9044622" cy="5019247"/>
            <a:chOff x="1467803" y="1225550"/>
            <a:chExt cx="9044622" cy="5019247"/>
          </a:xfrm>
        </p:grpSpPr>
        <p:pic>
          <p:nvPicPr>
            <p:cNvPr id="5122" name="Picture 12">
              <a:extLst>
                <a:ext uri="{FF2B5EF4-FFF2-40B4-BE49-F238E27FC236}">
                  <a16:creationId xmlns:a16="http://schemas.microsoft.com/office/drawing/2014/main" id="{A637DCBA-E556-42EC-B02D-A5E050A1F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03" y="1225550"/>
              <a:ext cx="377190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0">
              <a:extLst>
                <a:ext uri="{FF2B5EF4-FFF2-40B4-BE49-F238E27FC236}">
                  <a16:creationId xmlns:a16="http://schemas.microsoft.com/office/drawing/2014/main" id="{C967B202-2EB1-4C1D-B416-170A9EA56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1559243"/>
              <a:ext cx="4816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23">
              <a:extLst>
                <a:ext uri="{FF2B5EF4-FFF2-40B4-BE49-F238E27FC236}">
                  <a16:creationId xmlns:a16="http://schemas.microsoft.com/office/drawing/2014/main" id="{91EE6A38-5462-4FE5-8267-7357D2BB4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2473" y="2987520"/>
              <a:ext cx="4545330" cy="325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5991AC98-47B4-46B8-B5CF-D72B5DEF772D}"/>
              </a:ext>
            </a:extLst>
          </p:cNvPr>
          <p:cNvSpPr txBox="1"/>
          <p:nvPr/>
        </p:nvSpPr>
        <p:spPr>
          <a:xfrm>
            <a:off x="4003040" y="6375391"/>
            <a:ext cx="272189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Fig 5: Data </a:t>
            </a:r>
            <a:r>
              <a:rPr lang="en-IN" b="1" dirty="0" err="1">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E335D8-E553-4560-9CBE-358BF6468456}"/>
              </a:ext>
            </a:extLst>
          </p:cNvPr>
          <p:cNvSpPr>
            <a:spLocks noGrp="1"/>
          </p:cNvSpPr>
          <p:nvPr>
            <p:ph type="sldNum" sz="quarter" idx="12"/>
          </p:nvPr>
        </p:nvSpPr>
        <p:spPr/>
        <p:txBody>
          <a:bodyPr/>
          <a:lstStyle/>
          <a:p>
            <a:fld id="{9DB83317-A59F-4FBE-96DA-8E2414035B99}"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449"/>
            <a:ext cx="3611880" cy="340671"/>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3. Data Splitting and loading Data</a:t>
            </a:r>
          </a:p>
          <a:p>
            <a:pPr marL="0" indent="0">
              <a:buNone/>
            </a:pPr>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latin typeface="Times New Roman" panose="02020603050405020304" pitchFamily="18" charset="0"/>
              <a:cs typeface="Times New Roman" panose="02020603050405020304" pitchFamily="18" charset="0"/>
            </a:endParaRPr>
          </a:p>
        </p:txBody>
      </p:sp>
      <p:pic>
        <p:nvPicPr>
          <p:cNvPr id="6146" name="Picture 34">
            <a:extLst>
              <a:ext uri="{FF2B5EF4-FFF2-40B4-BE49-F238E27FC236}">
                <a16:creationId xmlns:a16="http://schemas.microsoft.com/office/drawing/2014/main" id="{8431171F-2470-4FA4-9D0D-694AA313D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803" y="1266190"/>
            <a:ext cx="446563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0C76334-1F9D-4A96-A455-2AAEED087384}"/>
              </a:ext>
            </a:extLst>
          </p:cNvPr>
          <p:cNvSpPr txBox="1"/>
          <p:nvPr/>
        </p:nvSpPr>
        <p:spPr>
          <a:xfrm>
            <a:off x="1975803" y="2413635"/>
            <a:ext cx="3865161" cy="646331"/>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Fig 6: Data splitting and loading data</a:t>
            </a:r>
          </a:p>
          <a:p>
            <a:endParaRPr lang="en-IN" b="1" dirty="0"/>
          </a:p>
        </p:txBody>
      </p:sp>
      <p:sp>
        <p:nvSpPr>
          <p:cNvPr id="4" name="TextBox 3">
            <a:extLst>
              <a:ext uri="{FF2B5EF4-FFF2-40B4-BE49-F238E27FC236}">
                <a16:creationId xmlns:a16="http://schemas.microsoft.com/office/drawing/2014/main" id="{CDBC7CB9-11C7-4CA3-85ED-B311040095F9}"/>
              </a:ext>
            </a:extLst>
          </p:cNvPr>
          <p:cNvSpPr txBox="1"/>
          <p:nvPr/>
        </p:nvSpPr>
        <p:spPr>
          <a:xfrm>
            <a:off x="944880" y="3210560"/>
            <a:ext cx="4327338" cy="646331"/>
          </a:xfrm>
          <a:prstGeom prst="rect">
            <a:avLst/>
          </a:prstGeom>
          <a:noFill/>
        </p:spPr>
        <p:txBody>
          <a:bodyPr wrap="none" rtlCol="0">
            <a:spAutoFit/>
          </a:bodyPr>
          <a:lstStyle/>
          <a:p>
            <a:r>
              <a:rPr lang="en-IN" sz="1800" dirty="0">
                <a:latin typeface="Times New Roman" panose="02020603050405020304" pitchFamily="18" charset="0"/>
                <a:cs typeface="Times New Roman" panose="02020603050405020304" pitchFamily="18" charset="0"/>
              </a:rPr>
              <a:t>4. Initializing Sequential model and Training</a:t>
            </a:r>
          </a:p>
          <a:p>
            <a:endParaRPr lang="en-IN" dirty="0"/>
          </a:p>
        </p:txBody>
      </p:sp>
      <p:pic>
        <p:nvPicPr>
          <p:cNvPr id="6147" name="Picture 2720">
            <a:extLst>
              <a:ext uri="{FF2B5EF4-FFF2-40B4-BE49-F238E27FC236}">
                <a16:creationId xmlns:a16="http://schemas.microsoft.com/office/drawing/2014/main" id="{9F7A6CCA-0D59-477C-B9AC-5143093D8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070" y="3798035"/>
            <a:ext cx="5730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A350523-C6E7-4F02-A1B3-F5C2DEBBB5CB}"/>
              </a:ext>
            </a:extLst>
          </p:cNvPr>
          <p:cNvSpPr txBox="1"/>
          <p:nvPr/>
        </p:nvSpPr>
        <p:spPr>
          <a:xfrm>
            <a:off x="1703070" y="4945479"/>
            <a:ext cx="4972387" cy="369332"/>
          </a:xfrm>
          <a:prstGeom prst="rect">
            <a:avLst/>
          </a:prstGeom>
          <a:noFill/>
        </p:spPr>
        <p:txBody>
          <a:bodyPr wrap="non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 7: Initialising </a:t>
            </a:r>
            <a:r>
              <a:rPr lang="en-IN" sz="1800" b="1" dirty="0">
                <a:latin typeface="Times New Roman" panose="02020603050405020304" pitchFamily="18" charset="0"/>
                <a:cs typeface="Times New Roman" panose="02020603050405020304" pitchFamily="18" charset="0"/>
              </a:rPr>
              <a:t>Sequential model and Training</a:t>
            </a:r>
            <a:endParaRPr lang="en-IN" b="1" dirty="0"/>
          </a:p>
        </p:txBody>
      </p:sp>
      <p:sp>
        <p:nvSpPr>
          <p:cNvPr id="5" name="Slide Number Placeholder 4">
            <a:extLst>
              <a:ext uri="{FF2B5EF4-FFF2-40B4-BE49-F238E27FC236}">
                <a16:creationId xmlns:a16="http://schemas.microsoft.com/office/drawing/2014/main" id="{0A4B6913-1949-4766-9F82-305C7103AA78}"/>
              </a:ext>
            </a:extLst>
          </p:cNvPr>
          <p:cNvSpPr>
            <a:spLocks noGrp="1"/>
          </p:cNvSpPr>
          <p:nvPr>
            <p:ph type="sldNum" sz="quarter" idx="12"/>
          </p:nvPr>
        </p:nvSpPr>
        <p:spPr/>
        <p:txBody>
          <a:bodyPr/>
          <a:lstStyle/>
          <a:p>
            <a:fld id="{9DB83317-A59F-4FBE-96DA-8E2414035B99}"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e the source imag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159" y="258766"/>
            <a:ext cx="3901751" cy="2681581"/>
          </a:xfrm>
          <a:prstGeom prst="rect">
            <a:avLst/>
          </a:prstGeom>
          <a:noFill/>
          <a:ln>
            <a:noFill/>
          </a:ln>
        </p:spPr>
      </p:pic>
      <p:sp>
        <p:nvSpPr>
          <p:cNvPr id="3" name="Content Placeholder 2"/>
          <p:cNvSpPr>
            <a:spLocks noGrp="1"/>
          </p:cNvSpPr>
          <p:nvPr>
            <p:ph idx="1"/>
          </p:nvPr>
        </p:nvSpPr>
        <p:spPr>
          <a:xfrm>
            <a:off x="614680" y="341995"/>
            <a:ext cx="1772920" cy="466629"/>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5.Accuracy</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DAAAC00-A640-4A0F-BE74-40D6E38E29F0}"/>
              </a:ext>
            </a:extLst>
          </p:cNvPr>
          <p:cNvSpPr txBox="1"/>
          <p:nvPr/>
        </p:nvSpPr>
        <p:spPr>
          <a:xfrm>
            <a:off x="1501140" y="3023576"/>
            <a:ext cx="8128000" cy="646331"/>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Fig 8:Accuracy formula                                    Fig 9: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of trained model</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7170" name="Picture 2721">
            <a:extLst>
              <a:ext uri="{FF2B5EF4-FFF2-40B4-BE49-F238E27FC236}">
                <a16:creationId xmlns:a16="http://schemas.microsoft.com/office/drawing/2014/main" id="{C6382D69-F20F-44CE-81EA-D14A1AE60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58766"/>
            <a:ext cx="442753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3">
            <a:extLst>
              <a:ext uri="{FF2B5EF4-FFF2-40B4-BE49-F238E27FC236}">
                <a16:creationId xmlns:a16="http://schemas.microsoft.com/office/drawing/2014/main" id="{E830E70C-26BB-4EF4-8662-A852D39CF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070" y="3669907"/>
            <a:ext cx="3825875"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6ACA0D3-8571-4358-A4A0-92C3B544A334}"/>
              </a:ext>
            </a:extLst>
          </p:cNvPr>
          <p:cNvSpPr txBox="1"/>
          <p:nvPr/>
        </p:nvSpPr>
        <p:spPr>
          <a:xfrm>
            <a:off x="1338580" y="6276068"/>
            <a:ext cx="8128000" cy="646331"/>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 Fig 10: Accuracy Chart                                    Fig 11: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Loss chart</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7174" name="Picture 6">
            <a:extLst>
              <a:ext uri="{FF2B5EF4-FFF2-40B4-BE49-F238E27FC236}">
                <a16:creationId xmlns:a16="http://schemas.microsoft.com/office/drawing/2014/main" id="{E733D63E-FCD0-4248-8F9C-58DC72D1F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0080" y="3563620"/>
            <a:ext cx="37338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4F0D4FD-228E-436C-A25A-E1E07630BD73}"/>
              </a:ext>
            </a:extLst>
          </p:cNvPr>
          <p:cNvSpPr>
            <a:spLocks noGrp="1"/>
          </p:cNvSpPr>
          <p:nvPr>
            <p:ph type="sldNum" sz="quarter" idx="12"/>
          </p:nvPr>
        </p:nvSpPr>
        <p:spPr/>
        <p:txBody>
          <a:bodyPr/>
          <a:lstStyle/>
          <a:p>
            <a:fld id="{9DB83317-A59F-4FBE-96DA-8E2414035B99}"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AND DISCUSSION</a:t>
            </a:r>
          </a:p>
        </p:txBody>
      </p:sp>
      <p:sp>
        <p:nvSpPr>
          <p:cNvPr id="3" name="Content Placeholder 2"/>
          <p:cNvSpPr>
            <a:spLocks noGrp="1"/>
          </p:cNvSpPr>
          <p:nvPr>
            <p:ph idx="1"/>
          </p:nvPr>
        </p:nvSpPr>
        <p:spPr>
          <a:xfrm>
            <a:off x="838200" y="2116517"/>
            <a:ext cx="10515600" cy="2847975"/>
          </a:xfrm>
        </p:spPr>
        <p:txBody>
          <a:bodyPr>
            <a:normAutofit/>
          </a:bodyPr>
          <a:lstStyle/>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model was trained and the accuracy of the model were calculated which resulted in an accuracy of 99%. Later when the model tested on the test dataset it successfully classify news as fake or real</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model takes an news text as string for which the model classifies the news as fake or real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3B98F5E-1C0C-44A0-833C-252CF5CB53D7}"/>
              </a:ext>
            </a:extLst>
          </p:cNvPr>
          <p:cNvSpPr>
            <a:spLocks noGrp="1"/>
          </p:cNvSpPr>
          <p:nvPr>
            <p:ph type="sldNum" sz="quarter" idx="12"/>
          </p:nvPr>
        </p:nvSpPr>
        <p:spPr/>
        <p:txBody>
          <a:bodyPr/>
          <a:lstStyle/>
          <a:p>
            <a:fld id="{9DB83317-A59F-4FBE-96DA-8E2414035B99}"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SNAPSHOT OF OUTPUT RECEIVED</a:t>
            </a:r>
          </a:p>
        </p:txBody>
      </p:sp>
      <p:sp>
        <p:nvSpPr>
          <p:cNvPr id="6" name="TextBox 5"/>
          <p:cNvSpPr txBox="1"/>
          <p:nvPr/>
        </p:nvSpPr>
        <p:spPr>
          <a:xfrm>
            <a:off x="676466" y="4644577"/>
            <a:ext cx="3369945"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Fig 12: Prediction Example 1</a:t>
            </a:r>
            <a:endParaRPr lang="en-IN" b="1" dirty="0"/>
          </a:p>
        </p:txBody>
      </p:sp>
      <p:pic>
        <p:nvPicPr>
          <p:cNvPr id="8194" name="Picture 36">
            <a:extLst>
              <a:ext uri="{FF2B5EF4-FFF2-40B4-BE49-F238E27FC236}">
                <a16:creationId xmlns:a16="http://schemas.microsoft.com/office/drawing/2014/main" id="{E459ED01-FB1C-4790-AEFB-CF1C570C34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126"/>
          <a:stretch/>
        </p:blipFill>
        <p:spPr bwMode="auto">
          <a:xfrm>
            <a:off x="676466" y="1782760"/>
            <a:ext cx="4373054" cy="255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11">
            <a:extLst>
              <a:ext uri="{FF2B5EF4-FFF2-40B4-BE49-F238E27FC236}">
                <a16:creationId xmlns:a16="http://schemas.microsoft.com/office/drawing/2014/main" id="{D88DE41E-9D08-45DB-8607-B1892B59C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952" y="2011681"/>
            <a:ext cx="6711474" cy="20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3A2E8E4-6FD0-49FC-84E5-9E541B428D68}"/>
              </a:ext>
            </a:extLst>
          </p:cNvPr>
          <p:cNvSpPr txBox="1"/>
          <p:nvPr/>
        </p:nvSpPr>
        <p:spPr>
          <a:xfrm>
            <a:off x="5451666" y="4644577"/>
            <a:ext cx="3369945"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Fig 13: Prediction Example 2</a:t>
            </a:r>
            <a:endParaRPr lang="en-IN" b="1" dirty="0"/>
          </a:p>
        </p:txBody>
      </p:sp>
      <p:sp>
        <p:nvSpPr>
          <p:cNvPr id="3" name="Slide Number Placeholder 2">
            <a:extLst>
              <a:ext uri="{FF2B5EF4-FFF2-40B4-BE49-F238E27FC236}">
                <a16:creationId xmlns:a16="http://schemas.microsoft.com/office/drawing/2014/main" id="{281C7225-40FA-48D8-9CFE-FC2AB403AD09}"/>
              </a:ext>
            </a:extLst>
          </p:cNvPr>
          <p:cNvSpPr>
            <a:spLocks noGrp="1"/>
          </p:cNvSpPr>
          <p:nvPr>
            <p:ph type="sldNum" sz="quarter" idx="12"/>
          </p:nvPr>
        </p:nvSpPr>
        <p:spPr/>
        <p:txBody>
          <a:bodyPr/>
          <a:lstStyle/>
          <a:p>
            <a:fld id="{9DB83317-A59F-4FBE-96DA-8E2414035B99}"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15"/>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ACKNOWLEDGEMENT</a:t>
            </a:r>
          </a:p>
        </p:txBody>
      </p:sp>
      <p:sp>
        <p:nvSpPr>
          <p:cNvPr id="3" name="Content Placeholder 2"/>
          <p:cNvSpPr>
            <a:spLocks noGrp="1"/>
          </p:cNvSpPr>
          <p:nvPr>
            <p:ph idx="1"/>
          </p:nvPr>
        </p:nvSpPr>
        <p:spPr>
          <a:xfrm>
            <a:off x="838200" y="1779905"/>
            <a:ext cx="10515600" cy="3469005"/>
          </a:xfrm>
        </p:spPr>
        <p:txBody>
          <a:bodyPr>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Satisfaction and Euphoria that accompany the successful completion of any Project would be incomplete without mentioning the people who made it possible, whose constant guidance and encouragements crowned our efforts with success. We take this opportunity to express the deepest gratitude and appreciations to all those who held us directly or indirectly towards the successful completion of the Project. I would like to thank Dr. S DINESH, Ph.D., Director, GITAM School of Technology for all the facilities provided. I would like to thank HOD Dr. VAMSHIDAR, Ph.D., Professor-HOD, Department of Computer Science and Engineering for his support and encouragement that went a long way in successful completion of this Project. I consider that as privilege to express our heartfelt gratitude and respect to MRS.KAMALA LF, Assistant professor, department of Computer Science and Engineering for being our internal guide for his integral and incessant support offered to us throughout the course of this project and for constant source of inspiration throughout the Seminar. I would like to thank our parents and our friends for their support and encouragement in the completion of project in time. Last but not least I would like to thank all the teaching and non-teaching staff members of the Computer Science and Engineering Department, for the support in completion of the project in time. </a:t>
            </a:r>
            <a:endParaRPr lang="en-IN" alt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07C4C2-E848-4EB1-9A6A-2B4606A45FF0}"/>
              </a:ext>
            </a:extLst>
          </p:cNvPr>
          <p:cNvSpPr>
            <a:spLocks noGrp="1"/>
          </p:cNvSpPr>
          <p:nvPr>
            <p:ph type="sldNum" sz="quarter" idx="12"/>
          </p:nvPr>
        </p:nvSpPr>
        <p:spPr/>
        <p:txBody>
          <a:bodyPr/>
          <a:lstStyle/>
          <a:p>
            <a:fld id="{9DB83317-A59F-4FBE-96DA-8E2414035B99}"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a:latin typeface="Times New Roman" panose="02020603050405020304" pitchFamily="18" charset="0"/>
                <a:cs typeface="Times New Roman" panose="02020603050405020304" pitchFamily="18" charset="0"/>
                <a:sym typeface="+mn-ea"/>
              </a:rPr>
              <a:t>CONCLUSION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241300" marR="92075" indent="-228600" algn="just">
              <a:lnSpc>
                <a:spcPct val="150000"/>
              </a:lnSpc>
              <a:spcBef>
                <a:spcPts val="385"/>
              </a:spcBef>
              <a:spcAft>
                <a:spcPts val="0"/>
              </a:spcAft>
              <a:buFont typeface="Arial MT"/>
              <a:buChar char="•"/>
              <a:tabLst>
                <a:tab pos="241300" algn="l"/>
              </a:tabLst>
            </a:pPr>
            <a:r>
              <a:rPr sz="1800" spc="-10" dirty="0">
                <a:latin typeface="Times New Roman" panose="02020603050405020304" pitchFamily="18" charset="0"/>
                <a:cs typeface="Times New Roman" panose="02020603050405020304" pitchFamily="18" charset="0"/>
                <a:sym typeface="+mn-ea"/>
              </a:rPr>
              <a:t>In recent years, deceptive content such as fake news and fake reviews, also known as opinion spams, have increasingly become a dangerous prospect for online users. Fake reviews have affected consumers and stores alike. Furthermore, the problem of fake news has gained attention in 2018 onwards, especially in the aftermath of the last U.S. presidential elections.</a:t>
            </a:r>
          </a:p>
          <a:p>
            <a:pPr marL="12700" marR="92075" indent="0" algn="just">
              <a:lnSpc>
                <a:spcPct val="150000"/>
              </a:lnSpc>
              <a:spcBef>
                <a:spcPts val="385"/>
              </a:spcBef>
              <a:spcAft>
                <a:spcPts val="0"/>
              </a:spcAft>
              <a:buFont typeface="Arial MT"/>
              <a:buNone/>
              <a:tabLst>
                <a:tab pos="241300" algn="l"/>
              </a:tabLst>
            </a:pPr>
            <a:r>
              <a:rPr sz="1800" spc="-10" dirty="0">
                <a:latin typeface="Times New Roman" panose="02020603050405020304" pitchFamily="18" charset="0"/>
                <a:cs typeface="Times New Roman" panose="02020603050405020304" pitchFamily="18" charset="0"/>
                <a:sym typeface="+mn-ea"/>
              </a:rPr>
              <a:t> </a:t>
            </a:r>
          </a:p>
          <a:p>
            <a:pPr marL="241300" marR="92075" indent="-228600" algn="just">
              <a:lnSpc>
                <a:spcPct val="150000"/>
              </a:lnSpc>
              <a:spcBef>
                <a:spcPts val="385"/>
              </a:spcBef>
              <a:spcAft>
                <a:spcPts val="0"/>
              </a:spcAft>
              <a:buFont typeface="Arial MT"/>
              <a:buChar char="•"/>
              <a:tabLst>
                <a:tab pos="241300" algn="l"/>
              </a:tabLst>
            </a:pPr>
            <a:r>
              <a:rPr sz="1800" spc="-10" dirty="0">
                <a:latin typeface="Times New Roman" panose="02020603050405020304" pitchFamily="18" charset="0"/>
                <a:cs typeface="Times New Roman" panose="02020603050405020304" pitchFamily="18" charset="0"/>
                <a:sym typeface="+mn-ea"/>
              </a:rPr>
              <a:t>It turns out this architecture works well for fake news detection. The advantage of LSTM is that the performance time is much shorter, while the performance remains the same. This architecture is useful in other Natural Language Classification tasks as well. The model gives good results in Toxic comment classification as well as sentiment analysis. </a:t>
            </a:r>
            <a:endParaRPr lang="en-US" sz="1800" spc="-10" dirty="0">
              <a:latin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73BE39F6-DD66-4543-9477-0F7AAC9B7DEE}"/>
              </a:ext>
            </a:extLst>
          </p:cNvPr>
          <p:cNvSpPr>
            <a:spLocks noGrp="1"/>
          </p:cNvSpPr>
          <p:nvPr>
            <p:ph type="sldNum" sz="quarter" idx="12"/>
          </p:nvPr>
        </p:nvSpPr>
        <p:spPr/>
        <p:txBody>
          <a:bodyPr/>
          <a:lstStyle/>
          <a:p>
            <a:fld id="{9DB83317-A59F-4FBE-96DA-8E2414035B99}"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3"/>
            <a:ext cx="8672241" cy="909459"/>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96645" y="1642370"/>
            <a:ext cx="9703293" cy="4537768"/>
          </a:xfrm>
        </p:spPr>
        <p:txBody>
          <a:bodyPr>
            <a:noAutofit/>
          </a:bodyPr>
          <a:lstStyle/>
          <a:p>
            <a:pPr marL="342900" indent="-342900" algn="just">
              <a:lnSpc>
                <a:spcPct val="150000"/>
              </a:lnSpc>
              <a:buFont typeface="Arial" panose="020B0604020202020204" pitchFamily="34" charset="0"/>
              <a:buChar char="•"/>
            </a:pPr>
            <a:r>
              <a:rPr lang="en-IN" altLang="en-US" sz="1800">
                <a:latin typeface="Times New Roman" panose="02020603050405020304" pitchFamily="18" charset="0"/>
                <a:cs typeface="Times New Roman" panose="02020603050405020304" pitchFamily="18" charset="0"/>
                <a:sym typeface="+mn-ea"/>
              </a:rPr>
              <a:t>Evaluating Machine Learning algorithms for Fake News Detection.(2017) Author: - Shloka Gilda</a:t>
            </a:r>
          </a:p>
          <a:p>
            <a:pPr marL="342900" indent="-342900" algn="just">
              <a:lnSpc>
                <a:spcPct val="150000"/>
              </a:lnSpc>
              <a:buFont typeface="Arial" panose="020B0604020202020204" pitchFamily="34" charset="0"/>
              <a:buChar char="•"/>
            </a:pPr>
            <a:r>
              <a:rPr lang="en-IN" altLang="en-US" sz="1800">
                <a:latin typeface="Times New Roman" panose="02020603050405020304" pitchFamily="18" charset="0"/>
                <a:cs typeface="Times New Roman" panose="02020603050405020304" pitchFamily="18" charset="0"/>
                <a:sym typeface="+mn-ea"/>
              </a:rPr>
              <a:t>Fake News Detection on Social Media: A Data Mining Perspective.(2019) </a:t>
            </a:r>
            <a:r>
              <a:rPr lang="en-IN" altLang="en-US" sz="1800" b="1">
                <a:latin typeface="Times New Roman" panose="02020603050405020304" pitchFamily="18" charset="0"/>
                <a:cs typeface="Times New Roman" panose="02020603050405020304" pitchFamily="18" charset="0"/>
                <a:sym typeface="+mn-ea"/>
              </a:rPr>
              <a:t>Author</a:t>
            </a:r>
            <a:r>
              <a:rPr lang="en-IN" altLang="en-US" sz="1800">
                <a:latin typeface="Times New Roman" panose="02020603050405020304" pitchFamily="18" charset="0"/>
                <a:cs typeface="Times New Roman" panose="02020603050405020304" pitchFamily="18" charset="0"/>
                <a:sym typeface="+mn-ea"/>
              </a:rPr>
              <a:t>: - Kai Shu, Amy Sliva, Suhang Wang, Jiliang Tang and Huan Liu.</a:t>
            </a:r>
          </a:p>
          <a:p>
            <a:pPr marL="342900" indent="-342900" algn="just">
              <a:lnSpc>
                <a:spcPct val="150000"/>
              </a:lnSpc>
              <a:buFont typeface="Arial" panose="020B0604020202020204" pitchFamily="34" charset="0"/>
              <a:buChar char="•"/>
            </a:pPr>
            <a:r>
              <a:rPr lang="en-IN" altLang="en-US" sz="1800">
                <a:latin typeface="Times New Roman" panose="02020603050405020304" pitchFamily="18" charset="0"/>
                <a:cs typeface="Times New Roman" panose="02020603050405020304" pitchFamily="18" charset="0"/>
                <a:sym typeface="+mn-ea"/>
              </a:rPr>
              <a:t>Media Rich Fake News Detection: A Survey.(2018) </a:t>
            </a:r>
            <a:r>
              <a:rPr lang="en-IN" altLang="en-US" sz="1800" b="1">
                <a:latin typeface="Times New Roman" panose="02020603050405020304" pitchFamily="18" charset="0"/>
                <a:cs typeface="Times New Roman" panose="02020603050405020304" pitchFamily="18" charset="0"/>
                <a:sym typeface="+mn-ea"/>
              </a:rPr>
              <a:t>Author</a:t>
            </a:r>
            <a:r>
              <a:rPr lang="en-IN" altLang="en-US" sz="1800">
                <a:latin typeface="Times New Roman" panose="02020603050405020304" pitchFamily="18" charset="0"/>
                <a:cs typeface="Times New Roman" panose="02020603050405020304" pitchFamily="18" charset="0"/>
                <a:sym typeface="+mn-ea"/>
              </a:rPr>
              <a:t>:- Shivam B. Parikh and Pradeep K. Atrey.</a:t>
            </a:r>
          </a:p>
          <a:p>
            <a:pPr marL="342900" indent="-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Ahmed H, Traore I, Saad S. “Detecting opinion spams and fake news using text classification”, Journal of Security and Privacy, Volume 1, Issue 1, Wiley, January/February 2018.</a:t>
            </a:r>
          </a:p>
          <a:p>
            <a:pPr marL="342900" indent="-342900" algn="just">
              <a:lnSpc>
                <a:spcPct val="150000"/>
              </a:lnSpc>
              <a:spcBef>
                <a:spcPts val="0"/>
              </a:spcBef>
              <a:spcAft>
                <a:spcPts val="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sym typeface="+mn-ea"/>
            </a:endParaRPr>
          </a:p>
          <a:p>
            <a:pPr marL="342900" indent="-342900" algn="just">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B86C2113-A32E-4202-A8B3-00DA9B8B1398}"/>
              </a:ext>
            </a:extLst>
          </p:cNvPr>
          <p:cNvSpPr>
            <a:spLocks noGrp="1"/>
          </p:cNvSpPr>
          <p:nvPr>
            <p:ph type="sldNum" sz="quarter" idx="12"/>
          </p:nvPr>
        </p:nvSpPr>
        <p:spPr/>
        <p:txBody>
          <a:bodyPr/>
          <a:lstStyle/>
          <a:p>
            <a:fld id="{9DB83317-A59F-4FBE-96DA-8E2414035B99}"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lgn="just">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Ahmed H, Traore I, Saad S. (2017) “Detection of Online Fake News Using N-Gram Analysis and Machine Learning Techniques. In: Traore I., Woungang I., Awad A. (eds) Intelligent, Secure, and Dependable Systems in Distributed and Cloud Environments. ISDDC 2017. Lecture Notes in Computer Science, vol 10618. Springer, Cham</a:t>
            </a:r>
            <a:r>
              <a:rPr lang="en-IN" altLang="en-US" sz="1800" dirty="0">
                <a:latin typeface="Times New Roman" panose="02020603050405020304" pitchFamily="18" charset="0"/>
                <a:cs typeface="Times New Roman" panose="02020603050405020304" pitchFamily="18" charset="0"/>
                <a:sym typeface="+mn-ea"/>
              </a:rPr>
              <a:t>.</a:t>
            </a:r>
          </a:p>
          <a:p>
            <a:pPr marL="342900" indent="-342900" algn="just">
              <a:lnSpc>
                <a:spcPct val="150000"/>
              </a:lnSpc>
              <a:spcBef>
                <a:spcPts val="0"/>
              </a:spcBef>
              <a:spcAft>
                <a:spcPts val="0"/>
              </a:spcAft>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sym typeface="+mn-ea"/>
              </a:rPr>
              <a:t>T</a:t>
            </a:r>
            <a:r>
              <a:rPr lang="en-US" sz="1800" dirty="0">
                <a:latin typeface="Times New Roman" panose="02020603050405020304" pitchFamily="18" charset="0"/>
                <a:cs typeface="Times New Roman" panose="02020603050405020304" pitchFamily="18" charset="0"/>
                <a:sym typeface="+mn-ea"/>
              </a:rPr>
              <a:t>ejaswini Yesugade1, Shrikant Kokate, Sarjana Patil, Ritik Varma, Sejal Pawar, ‘Fake News Detection using LSTM’ 2021</a:t>
            </a:r>
          </a:p>
          <a:p>
            <a:pPr marL="342900" indent="-342900" algn="just">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https://www.kaggle.com/datasets/clmentbisaillon/fake-and-real-news-dataset</a:t>
            </a:r>
          </a:p>
        </p:txBody>
      </p:sp>
      <p:sp>
        <p:nvSpPr>
          <p:cNvPr id="2" name="Slide Number Placeholder 1">
            <a:extLst>
              <a:ext uri="{FF2B5EF4-FFF2-40B4-BE49-F238E27FC236}">
                <a16:creationId xmlns:a16="http://schemas.microsoft.com/office/drawing/2014/main" id="{A3491FC4-3314-422B-A2DB-C32BA00ABBF8}"/>
              </a:ext>
            </a:extLst>
          </p:cNvPr>
          <p:cNvSpPr>
            <a:spLocks noGrp="1"/>
          </p:cNvSpPr>
          <p:nvPr>
            <p:ph type="sldNum" sz="quarter" idx="12"/>
          </p:nvPr>
        </p:nvSpPr>
        <p:spPr/>
        <p:txBody>
          <a:bodyPr/>
          <a:lstStyle/>
          <a:p>
            <a:fld id="{9DB83317-A59F-4FBE-96DA-8E2414035B99}"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877" y="623932"/>
            <a:ext cx="7778017" cy="696395"/>
          </a:xfrm>
        </p:spPr>
        <p:txBody>
          <a:bodyPr>
            <a:normAutofit/>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096645" y="1771015"/>
            <a:ext cx="10183495" cy="3700780"/>
          </a:xfrm>
        </p:spPr>
        <p:txBody>
          <a:bodyPr>
            <a:noAutofit/>
          </a:bodyPr>
          <a:lstStyle/>
          <a:p>
            <a:pPr marL="12700" marR="92075" indent="0" algn="just">
              <a:lnSpc>
                <a:spcPct val="150000"/>
              </a:lnSpc>
              <a:spcBef>
                <a:spcPts val="385"/>
              </a:spcBef>
              <a:spcAft>
                <a:spcPts val="0"/>
              </a:spcAft>
              <a:buFont typeface="Arial MT"/>
              <a:buNone/>
              <a:tabLst>
                <a:tab pos="241300" algn="l"/>
              </a:tabLst>
            </a:pPr>
            <a:r>
              <a:rPr sz="1800" spc="-10" dirty="0">
                <a:latin typeface="Times New Roman" panose="02020603050405020304" pitchFamily="18" charset="0"/>
                <a:cs typeface="Times New Roman" panose="02020603050405020304" pitchFamily="18" charset="0"/>
                <a:sym typeface="+mn-ea"/>
              </a:rPr>
              <a:t>In recent years, deceptive content such as fake news and fake reviews, also known</a:t>
            </a:r>
            <a:r>
              <a:rPr lang="en-IN" sz="1800" spc="-10"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as opinion spams, have increasingly become a dangerous prospect for online users.</a:t>
            </a:r>
            <a:r>
              <a:rPr lang="en-IN" sz="1800" spc="-10"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Fake reviews have affected consumers and stores alike. Furthermore, the problem of</a:t>
            </a:r>
            <a:r>
              <a:rPr lang="en-IN" sz="1800" spc="-10"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fake news has gained attention in 201</a:t>
            </a:r>
            <a:r>
              <a:rPr lang="en-IN" sz="1800" spc="-10" dirty="0">
                <a:latin typeface="Times New Roman" panose="02020603050405020304" pitchFamily="18" charset="0"/>
                <a:cs typeface="Times New Roman" panose="02020603050405020304" pitchFamily="18" charset="0"/>
                <a:sym typeface="+mn-ea"/>
              </a:rPr>
              <a:t>8 onwards</a:t>
            </a:r>
            <a:r>
              <a:rPr sz="1800" spc="-10" dirty="0">
                <a:latin typeface="Times New Roman" panose="02020603050405020304" pitchFamily="18" charset="0"/>
                <a:cs typeface="Times New Roman" panose="02020603050405020304" pitchFamily="18" charset="0"/>
                <a:sym typeface="+mn-ea"/>
              </a:rPr>
              <a:t>, especially in the aftermath of the last U.S.</a:t>
            </a:r>
            <a:r>
              <a:rPr lang="en-IN" sz="1800" spc="-10"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presidential elections.</a:t>
            </a:r>
            <a:r>
              <a:rPr lang="en-IN" sz="1800" spc="-10" dirty="0">
                <a:latin typeface="Times New Roman" panose="02020603050405020304" pitchFamily="18" charset="0"/>
                <a:cs typeface="Times New Roman" panose="02020603050405020304" pitchFamily="18" charset="0"/>
                <a:sym typeface="+mn-ea"/>
              </a:rPr>
              <a:t>I</a:t>
            </a:r>
            <a:r>
              <a:rPr sz="1800" spc="-10" dirty="0">
                <a:latin typeface="Times New Roman" panose="02020603050405020304" pitchFamily="18" charset="0"/>
                <a:cs typeface="Times New Roman" panose="02020603050405020304" pitchFamily="18" charset="0"/>
                <a:sym typeface="+mn-ea"/>
              </a:rPr>
              <a:t>ntentionally </a:t>
            </a:r>
            <a:r>
              <a:rPr sz="1800" spc="-5" dirty="0">
                <a:latin typeface="Times New Roman" panose="02020603050405020304" pitchFamily="18" charset="0"/>
                <a:cs typeface="Times New Roman" panose="02020603050405020304" pitchFamily="18" charset="0"/>
                <a:sym typeface="+mn-ea"/>
              </a:rPr>
              <a:t>misleading </a:t>
            </a:r>
            <a:r>
              <a:rPr sz="1800" spc="-15" dirty="0">
                <a:latin typeface="Times New Roman" panose="02020603050405020304" pitchFamily="18" charset="0"/>
                <a:cs typeface="Times New Roman" panose="02020603050405020304" pitchFamily="18" charset="0"/>
                <a:sym typeface="+mn-ea"/>
              </a:rPr>
              <a:t>content </a:t>
            </a:r>
            <a:r>
              <a:rPr sz="1800" spc="-10" dirty="0">
                <a:latin typeface="Times New Roman" panose="02020603050405020304" pitchFamily="18" charset="0"/>
                <a:cs typeface="Times New Roman" panose="02020603050405020304" pitchFamily="18" charset="0"/>
                <a:sym typeface="+mn-ea"/>
              </a:rPr>
              <a:t>presented </a:t>
            </a:r>
            <a:r>
              <a:rPr sz="1800" dirty="0">
                <a:latin typeface="Times New Roman" panose="02020603050405020304" pitchFamily="18" charset="0"/>
                <a:cs typeface="Times New Roman" panose="02020603050405020304" pitchFamily="18" charset="0"/>
                <a:sym typeface="+mn-ea"/>
              </a:rPr>
              <a:t>under the guise </a:t>
            </a:r>
            <a:r>
              <a:rPr sz="1800" spc="-5" dirty="0">
                <a:latin typeface="Times New Roman" panose="02020603050405020304" pitchFamily="18" charset="0"/>
                <a:cs typeface="Times New Roman" panose="02020603050405020304" pitchFamily="18" charset="0"/>
                <a:sym typeface="+mn-ea"/>
              </a:rPr>
              <a:t>of legitimate </a:t>
            </a:r>
            <a:r>
              <a:rPr sz="1800" dirty="0">
                <a:latin typeface="Times New Roman" panose="02020603050405020304" pitchFamily="18" charset="0"/>
                <a:cs typeface="Times New Roman" panose="02020603050405020304" pitchFamily="18" charset="0"/>
                <a:sym typeface="+mn-ea"/>
              </a:rPr>
              <a:t>journalism </a:t>
            </a:r>
            <a:r>
              <a:rPr lang="en-IN" sz="1800" spc="-10" dirty="0">
                <a:latin typeface="Times New Roman" panose="02020603050405020304" pitchFamily="18" charset="0"/>
                <a:cs typeface="Times New Roman" panose="02020603050405020304" pitchFamily="18" charset="0"/>
                <a:sym typeface="+mn-ea"/>
              </a:rPr>
              <a:t>m</a:t>
            </a:r>
            <a:r>
              <a:rPr sz="1800" spc="-10" dirty="0">
                <a:latin typeface="Times New Roman" panose="02020603050405020304" pitchFamily="18" charset="0"/>
                <a:cs typeface="Times New Roman" panose="02020603050405020304" pitchFamily="18" charset="0"/>
                <a:sym typeface="+mn-ea"/>
              </a:rPr>
              <a:t>ost</a:t>
            </a:r>
            <a:r>
              <a:rPr lang="en-IN" sz="1800" spc="-10"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so-called</a:t>
            </a:r>
            <a:r>
              <a:rPr sz="1800" spc="5" dirty="0">
                <a:latin typeface="Times New Roman" panose="02020603050405020304" pitchFamily="18" charset="0"/>
                <a:cs typeface="Times New Roman" panose="02020603050405020304" pitchFamily="18" charset="0"/>
                <a:sym typeface="+mn-ea"/>
              </a:rPr>
              <a:t> </a:t>
            </a:r>
            <a:r>
              <a:rPr sz="1800" spc="-30" dirty="0">
                <a:latin typeface="Times New Roman" panose="02020603050405020304" pitchFamily="18" charset="0"/>
                <a:cs typeface="Times New Roman" panose="02020603050405020304" pitchFamily="18" charset="0"/>
                <a:sym typeface="+mn-ea"/>
              </a:rPr>
              <a:t>'fake</a:t>
            </a:r>
            <a:r>
              <a:rPr sz="1800" spc="-10" dirty="0">
                <a:latin typeface="Times New Roman" panose="02020603050405020304" pitchFamily="18" charset="0"/>
                <a:cs typeface="Times New Roman" panose="02020603050405020304" pitchFamily="18" charset="0"/>
                <a:sym typeface="+mn-ea"/>
              </a:rPr>
              <a:t> news'</a:t>
            </a:r>
            <a:r>
              <a:rPr sz="1800" spc="-15"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is</a:t>
            </a:r>
            <a:r>
              <a:rPr sz="1800" spc="-1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initially</a:t>
            </a:r>
            <a:r>
              <a:rPr sz="1800" spc="-2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distributed </a:t>
            </a:r>
            <a:r>
              <a:rPr sz="1800" spc="-15" dirty="0">
                <a:latin typeface="Times New Roman" panose="02020603050405020304" pitchFamily="18" charset="0"/>
                <a:cs typeface="Times New Roman" panose="02020603050405020304" pitchFamily="18" charset="0"/>
                <a:sym typeface="+mn-ea"/>
              </a:rPr>
              <a:t>over</a:t>
            </a:r>
            <a:r>
              <a:rPr sz="1800" spc="-5" dirty="0">
                <a:latin typeface="Times New Roman" panose="02020603050405020304" pitchFamily="18" charset="0"/>
                <a:cs typeface="Times New Roman" panose="02020603050405020304" pitchFamily="18" charset="0"/>
                <a:sym typeface="+mn-ea"/>
              </a:rPr>
              <a:t> social</a:t>
            </a:r>
            <a:r>
              <a:rPr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media</a:t>
            </a:r>
            <a:r>
              <a:rPr lang="en-IN" sz="1800" spc="-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conduits </a:t>
            </a:r>
            <a:r>
              <a:rPr sz="1800" spc="-25" dirty="0">
                <a:latin typeface="Times New Roman" panose="02020603050405020304" pitchFamily="18" charset="0"/>
                <a:cs typeface="Times New Roman" panose="02020603050405020304" pitchFamily="18" charset="0"/>
                <a:sym typeface="+mn-ea"/>
              </a:rPr>
              <a:t>like</a:t>
            </a:r>
            <a:r>
              <a:rPr sz="1800" spc="-5"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Facebook</a:t>
            </a:r>
            <a:r>
              <a:rPr sz="1800" spc="10"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and</a:t>
            </a:r>
            <a:r>
              <a:rPr sz="1800" spc="-10" dirty="0">
                <a:latin typeface="Times New Roman" panose="02020603050405020304" pitchFamily="18" charset="0"/>
                <a:cs typeface="Times New Roman" panose="02020603050405020304" pitchFamily="18" charset="0"/>
                <a:sym typeface="+mn-ea"/>
              </a:rPr>
              <a:t> </a:t>
            </a:r>
            <a:r>
              <a:rPr sz="1800" spc="-25" dirty="0">
                <a:latin typeface="Times New Roman" panose="02020603050405020304" pitchFamily="18" charset="0"/>
                <a:cs typeface="Times New Roman" panose="02020603050405020304" pitchFamily="18" charset="0"/>
                <a:sym typeface="+mn-ea"/>
              </a:rPr>
              <a:t>Twitter</a:t>
            </a:r>
            <a:r>
              <a:rPr sz="1800" spc="-10"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and </a:t>
            </a:r>
            <a:r>
              <a:rPr sz="1800" spc="-10" dirty="0">
                <a:latin typeface="Times New Roman" panose="02020603050405020304" pitchFamily="18" charset="0"/>
                <a:cs typeface="Times New Roman" panose="02020603050405020304" pitchFamily="18" charset="0"/>
                <a:sym typeface="+mn-ea"/>
              </a:rPr>
              <a:t>later</a:t>
            </a:r>
            <a:r>
              <a:rPr sz="1800" spc="-30"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finds </a:t>
            </a:r>
            <a:r>
              <a:rPr sz="1800" spc="-5" dirty="0">
                <a:latin typeface="Times New Roman" panose="02020603050405020304" pitchFamily="18" charset="0"/>
                <a:cs typeface="Times New Roman" panose="02020603050405020304" pitchFamily="18" charset="0"/>
                <a:sym typeface="+mn-ea"/>
              </a:rPr>
              <a:t>its</a:t>
            </a:r>
            <a:r>
              <a:rPr sz="1800" spc="-15" dirty="0">
                <a:latin typeface="Times New Roman" panose="02020603050405020304" pitchFamily="18" charset="0"/>
                <a:cs typeface="Times New Roman" panose="02020603050405020304" pitchFamily="18" charset="0"/>
                <a:sym typeface="+mn-ea"/>
              </a:rPr>
              <a:t> </a:t>
            </a:r>
            <a:r>
              <a:rPr sz="1800" spc="-25" dirty="0">
                <a:latin typeface="Times New Roman" panose="02020603050405020304" pitchFamily="18" charset="0"/>
                <a:cs typeface="Times New Roman" panose="02020603050405020304" pitchFamily="18" charset="0"/>
                <a:sym typeface="+mn-ea"/>
              </a:rPr>
              <a:t>way</a:t>
            </a:r>
            <a:r>
              <a:rPr sz="1800" spc="-15" dirty="0">
                <a:latin typeface="Times New Roman" panose="02020603050405020304" pitchFamily="18" charset="0"/>
                <a:cs typeface="Times New Roman" panose="02020603050405020304" pitchFamily="18" charset="0"/>
                <a:sym typeface="+mn-ea"/>
              </a:rPr>
              <a:t> onto</a:t>
            </a:r>
            <a:r>
              <a:rPr sz="1800" spc="-5"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mainstream</a:t>
            </a:r>
            <a:r>
              <a:rPr sz="1800" spc="-15"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media </a:t>
            </a:r>
            <a:r>
              <a:rPr sz="1800" spc="-530"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platforms</a:t>
            </a:r>
            <a:r>
              <a:rPr sz="1800" spc="-25"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such</a:t>
            </a:r>
            <a:r>
              <a:rPr sz="1800" spc="10"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as</a:t>
            </a:r>
            <a:r>
              <a:rPr sz="1800" spc="-20"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traditional</a:t>
            </a:r>
            <a:r>
              <a:rPr sz="1800" spc="-25"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television</a:t>
            </a:r>
            <a:r>
              <a:rPr sz="1800" spc="-15" dirty="0">
                <a:latin typeface="Times New Roman" panose="02020603050405020304" pitchFamily="18" charset="0"/>
                <a:cs typeface="Times New Roman" panose="02020603050405020304" pitchFamily="18" charset="0"/>
                <a:sym typeface="+mn-ea"/>
              </a:rPr>
              <a:t> </a:t>
            </a:r>
            <a:r>
              <a:rPr sz="1800" dirty="0">
                <a:latin typeface="Times New Roman" panose="02020603050405020304" pitchFamily="18" charset="0"/>
                <a:cs typeface="Times New Roman" panose="02020603050405020304" pitchFamily="18" charset="0"/>
                <a:sym typeface="+mn-ea"/>
              </a:rPr>
              <a:t>and </a:t>
            </a:r>
            <a:r>
              <a:rPr sz="1800" spc="-10" dirty="0">
                <a:latin typeface="Times New Roman" panose="02020603050405020304" pitchFamily="18" charset="0"/>
                <a:cs typeface="Times New Roman" panose="02020603050405020304" pitchFamily="18" charset="0"/>
                <a:sym typeface="+mn-ea"/>
              </a:rPr>
              <a:t>radio</a:t>
            </a:r>
            <a:r>
              <a:rPr sz="1800" spc="-15" dirty="0">
                <a:latin typeface="Times New Roman" panose="02020603050405020304" pitchFamily="18" charset="0"/>
                <a:cs typeface="Times New Roman" panose="02020603050405020304" pitchFamily="18" charset="0"/>
                <a:sym typeface="+mn-ea"/>
              </a:rPr>
              <a:t> </a:t>
            </a:r>
            <a:r>
              <a:rPr sz="1800" spc="-5" dirty="0">
                <a:latin typeface="Times New Roman" panose="02020603050405020304" pitchFamily="18" charset="0"/>
                <a:cs typeface="Times New Roman" panose="02020603050405020304" pitchFamily="18" charset="0"/>
                <a:sym typeface="+mn-ea"/>
              </a:rPr>
              <a:t>news.</a:t>
            </a:r>
            <a:r>
              <a:rPr lang="en-IN" sz="1800" spc="-5" dirty="0">
                <a:latin typeface="Times New Roman" panose="02020603050405020304" pitchFamily="18" charset="0"/>
                <a:cs typeface="Times New Roman" panose="02020603050405020304" pitchFamily="18" charset="0"/>
                <a:sym typeface="+mn-ea"/>
              </a:rPr>
              <a:t> </a:t>
            </a:r>
            <a:r>
              <a:rPr sz="1800" spc="-10" dirty="0">
                <a:latin typeface="Times New Roman" panose="02020603050405020304" pitchFamily="18" charset="0"/>
                <a:cs typeface="Times New Roman" panose="02020603050405020304" pitchFamily="18" charset="0"/>
                <a:sym typeface="+mn-ea"/>
              </a:rPr>
              <a:t>In this project, we will classify whether the news is fake or not using</a:t>
            </a:r>
            <a:r>
              <a:rPr lang="en-IN" sz="1800" spc="-10" dirty="0">
                <a:latin typeface="Times New Roman" panose="02020603050405020304" pitchFamily="18" charset="0"/>
                <a:cs typeface="Times New Roman" panose="02020603050405020304" pitchFamily="18" charset="0"/>
                <a:sym typeface="+mn-ea"/>
              </a:rPr>
              <a:t> LSTM</a:t>
            </a:r>
            <a:r>
              <a:rPr sz="1800" spc="-10" dirty="0">
                <a:latin typeface="Times New Roman" panose="02020603050405020304" pitchFamily="18" charset="0"/>
                <a:cs typeface="Times New Roman" panose="02020603050405020304" pitchFamily="18" charset="0"/>
                <a:sym typeface="+mn-ea"/>
              </a:rPr>
              <a:t> machine learning algorithm.</a:t>
            </a:r>
            <a:endParaRPr lang="en-IN" sz="1800" spc="-10" dirty="0">
              <a:latin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00E7D499-4017-4967-86F7-C58D48A7F37A}"/>
              </a:ext>
            </a:extLst>
          </p:cNvPr>
          <p:cNvSpPr>
            <a:spLocks noGrp="1"/>
          </p:cNvSpPr>
          <p:nvPr>
            <p:ph type="sldNum" sz="quarter" idx="12"/>
          </p:nvPr>
        </p:nvSpPr>
        <p:spPr/>
        <p:txBody>
          <a:bodyPr/>
          <a:lstStyle/>
          <a:p>
            <a:fld id="{9DB83317-A59F-4FBE-96DA-8E2414035B99}"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467993"/>
            <a:ext cx="8574586" cy="961008"/>
          </a:xfrm>
        </p:spPr>
        <p:txBody>
          <a:bodyPr>
            <a:normAutofit/>
          </a:bodyPr>
          <a:lstStyle/>
          <a:p>
            <a:pPr algn="ctr"/>
            <a:r>
              <a:rPr lang="en-IN" sz="4800" dirty="0"/>
              <a:t>THANK YOU FOR YOUR TIME</a:t>
            </a:r>
          </a:p>
        </p:txBody>
      </p:sp>
      <p:sp>
        <p:nvSpPr>
          <p:cNvPr id="3" name="Slide Number Placeholder 2">
            <a:extLst>
              <a:ext uri="{FF2B5EF4-FFF2-40B4-BE49-F238E27FC236}">
                <a16:creationId xmlns:a16="http://schemas.microsoft.com/office/drawing/2014/main" id="{7E918A91-D8F1-4151-B2DD-C9FDEED5E1E1}"/>
              </a:ext>
            </a:extLst>
          </p:cNvPr>
          <p:cNvSpPr>
            <a:spLocks noGrp="1"/>
          </p:cNvSpPr>
          <p:nvPr>
            <p:ph type="sldNum" sz="quarter" idx="12"/>
          </p:nvPr>
        </p:nvSpPr>
        <p:spPr/>
        <p:txBody>
          <a:bodyPr/>
          <a:lstStyle/>
          <a:p>
            <a:fld id="{9DB83317-A59F-4FBE-96DA-8E2414035B99}" type="slidenum">
              <a:rPr lang="en-IN" smtClean="0"/>
              <a:t>30</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15645" y="1380490"/>
            <a:ext cx="10638155" cy="5112385"/>
          </a:xfrm>
        </p:spPr>
        <p:txBody>
          <a:bodyPr>
            <a:noAutofit/>
          </a:bodyPr>
          <a:lstStyle/>
          <a:p>
            <a:pPr algn="just">
              <a:lnSpc>
                <a:spcPct val="150000"/>
              </a:lnSpc>
            </a:pPr>
            <a:r>
              <a:rPr lang="en-IN" sz="1800" dirty="0">
                <a:effectLst/>
                <a:latin typeface="Times New Roman" panose="02020603050405020304" pitchFamily="18" charset="0"/>
                <a:ea typeface="Calibri" panose="020F0502020204030204" pitchFamily="34" charset="0"/>
                <a:sym typeface="+mn-ea"/>
              </a:rPr>
              <a:t>Fake News is news, stories, or hoaxes created to deliberately misinform or deceive readers. Usually, these stories are created to either influence people's views, push a political agenda, or cause confusion and can often be a profitable business for online publishers. The purpose of choosing this topic is because it is becoming a serious social challenge. It is leading to a poisonous atmosphere on the web and causing riots and lynching on the road.</a:t>
            </a:r>
            <a:endParaRPr lang="en-IN" sz="1800" dirty="0">
              <a:effectLst/>
              <a:latin typeface="Times New Roman" panose="02020603050405020304" pitchFamily="18" charset="0"/>
              <a:ea typeface="Calibri" panose="020F0502020204030204" pitchFamily="34" charset="0"/>
            </a:endParaRPr>
          </a:p>
          <a:p>
            <a:pPr algn="just">
              <a:lnSpc>
                <a:spcPct val="150000"/>
              </a:lnSpc>
            </a:pPr>
            <a:r>
              <a:rPr lang="en-IN" sz="1800" dirty="0">
                <a:effectLst/>
                <a:latin typeface="Times New Roman" panose="02020603050405020304" pitchFamily="18" charset="0"/>
                <a:ea typeface="Calibri" panose="020F0502020204030204" pitchFamily="34" charset="0"/>
                <a:sym typeface="+mn-ea"/>
              </a:rPr>
              <a:t>Examples: political fake news, news regarding sensitive topics such as religion, covid news like salt and garlic can cure corona and all such messages we get through social media. We all can see the damage that can be caused because of fake news which is why there is a dire need for a tool that can validate particular news weather it is fake or real and give people a sense of authenticity based on which they can decide whether or not to take action, amongst so much noise of fake news and fake data if people lose faith in information, they will no longer be able to access even the most vital information that can even sometimes be life- changing or lifesaving. </a:t>
            </a:r>
          </a:p>
        </p:txBody>
      </p:sp>
      <p:sp>
        <p:nvSpPr>
          <p:cNvPr id="4" name="Slide Number Placeholder 3">
            <a:extLst>
              <a:ext uri="{FF2B5EF4-FFF2-40B4-BE49-F238E27FC236}">
                <a16:creationId xmlns:a16="http://schemas.microsoft.com/office/drawing/2014/main" id="{6A917797-3A68-4C0F-8349-7C5EE104E739}"/>
              </a:ext>
            </a:extLst>
          </p:cNvPr>
          <p:cNvSpPr>
            <a:spLocks noGrp="1"/>
          </p:cNvSpPr>
          <p:nvPr>
            <p:ph type="sldNum" sz="quarter" idx="12"/>
          </p:nvPr>
        </p:nvSpPr>
        <p:spPr/>
        <p:txBody>
          <a:bodyPr/>
          <a:lstStyle/>
          <a:p>
            <a:fld id="{9DB83317-A59F-4FBE-96DA-8E2414035B99}"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LITERATURE REVIEW</a:t>
            </a:r>
          </a:p>
        </p:txBody>
      </p:sp>
      <p:graphicFrame>
        <p:nvGraphicFramePr>
          <p:cNvPr id="5" name="Content Placeholder 4"/>
          <p:cNvGraphicFramePr>
            <a:graphicFrameLocks noGrp="1"/>
          </p:cNvGraphicFramePr>
          <p:nvPr>
            <p:ph idx="1"/>
          </p:nvPr>
        </p:nvGraphicFramePr>
        <p:xfrm>
          <a:off x="1171575" y="1816100"/>
          <a:ext cx="10111740" cy="3535680"/>
        </p:xfrm>
        <a:graphic>
          <a:graphicData uri="http://schemas.openxmlformats.org/drawingml/2006/table">
            <a:tbl>
              <a:tblPr firstRow="1">
                <a:tableStyleId>{5202B0CA-FC54-4496-8BCA-5EF66A818D29}</a:tableStyleId>
              </a:tblPr>
              <a:tblGrid>
                <a:gridCol w="868349">
                  <a:extLst>
                    <a:ext uri="{9D8B030D-6E8A-4147-A177-3AD203B41FA5}">
                      <a16:colId xmlns:a16="http://schemas.microsoft.com/office/drawing/2014/main" val="20000"/>
                    </a:ext>
                  </a:extLst>
                </a:gridCol>
                <a:gridCol w="1919605">
                  <a:extLst>
                    <a:ext uri="{9D8B030D-6E8A-4147-A177-3AD203B41FA5}">
                      <a16:colId xmlns:a16="http://schemas.microsoft.com/office/drawing/2014/main" val="20001"/>
                    </a:ext>
                  </a:extLst>
                </a:gridCol>
                <a:gridCol w="3166331">
                  <a:extLst>
                    <a:ext uri="{9D8B030D-6E8A-4147-A177-3AD203B41FA5}">
                      <a16:colId xmlns:a16="http://schemas.microsoft.com/office/drawing/2014/main" val="20002"/>
                    </a:ext>
                  </a:extLst>
                </a:gridCol>
                <a:gridCol w="2399151">
                  <a:extLst>
                    <a:ext uri="{9D8B030D-6E8A-4147-A177-3AD203B41FA5}">
                      <a16:colId xmlns:a16="http://schemas.microsoft.com/office/drawing/2014/main" val="20003"/>
                    </a:ext>
                  </a:extLst>
                </a:gridCol>
                <a:gridCol w="1758304">
                  <a:extLst>
                    <a:ext uri="{9D8B030D-6E8A-4147-A177-3AD203B41FA5}">
                      <a16:colId xmlns:a16="http://schemas.microsoft.com/office/drawing/2014/main" val="20004"/>
                    </a:ext>
                  </a:extLst>
                </a:gridCol>
              </a:tblGrid>
              <a:tr h="426720">
                <a:tc>
                  <a:txBody>
                    <a:bodyPr/>
                    <a:lstStyle/>
                    <a:p>
                      <a:pPr algn="ctr">
                        <a:lnSpc>
                          <a:spcPct val="100000"/>
                        </a:lnSpc>
                        <a:buNone/>
                      </a:pPr>
                      <a:r>
                        <a:rPr lang="en-IN" altLang="en-US">
                          <a:latin typeface="Times New Roman" panose="02020603050405020304" pitchFamily="18" charset="0"/>
                          <a:cs typeface="Times New Roman" panose="02020603050405020304" pitchFamily="18" charset="0"/>
                        </a:rPr>
                        <a:t>SL.NO</a:t>
                      </a:r>
                    </a:p>
                  </a:txBody>
                  <a:tcPr/>
                </a:tc>
                <a:tc>
                  <a:txBody>
                    <a:bodyPr/>
                    <a:lstStyle/>
                    <a:p>
                      <a:pPr algn="ctr">
                        <a:lnSpc>
                          <a:spcPct val="100000"/>
                        </a:lnSpc>
                        <a:buNone/>
                      </a:pPr>
                      <a:r>
                        <a:rPr lang="en-IN" altLang="en-US" sz="1800">
                          <a:latin typeface="Times New Roman" panose="02020603050405020304" pitchFamily="18" charset="0"/>
                          <a:cs typeface="Times New Roman" panose="02020603050405020304" pitchFamily="18" charset="0"/>
                          <a:sym typeface="+mn-ea"/>
                        </a:rPr>
                        <a:t>Author</a:t>
                      </a:r>
                      <a:endParaRPr lang="en-IN" altLang="en-US">
                        <a:latin typeface="Times New Roman" panose="02020603050405020304" pitchFamily="18" charset="0"/>
                        <a:cs typeface="Times New Roman" panose="02020603050405020304" pitchFamily="18" charset="0"/>
                      </a:endParaRPr>
                    </a:p>
                  </a:txBody>
                  <a:tcPr/>
                </a:tc>
                <a:tc>
                  <a:txBody>
                    <a:bodyPr/>
                    <a:lstStyle/>
                    <a:p>
                      <a:pPr algn="ctr">
                        <a:lnSpc>
                          <a:spcPct val="100000"/>
                        </a:lnSpc>
                        <a:buNone/>
                      </a:pPr>
                      <a:r>
                        <a:rPr lang="en-IN">
                          <a:latin typeface="Times New Roman" panose="02020603050405020304" pitchFamily="18" charset="0"/>
                          <a:cs typeface="Times New Roman" panose="02020603050405020304" pitchFamily="18" charset="0"/>
                        </a:rPr>
                        <a:t>Title</a:t>
                      </a:r>
                    </a:p>
                  </a:txBody>
                  <a:tcPr/>
                </a:tc>
                <a:tc>
                  <a:txBody>
                    <a:bodyPr/>
                    <a:lstStyle/>
                    <a:p>
                      <a:pPr algn="ctr">
                        <a:lnSpc>
                          <a:spcPct val="100000"/>
                        </a:lnSpc>
                        <a:buNone/>
                      </a:pPr>
                      <a:r>
                        <a:rPr lang="en-IN" altLang="en-US">
                          <a:latin typeface="Times New Roman" panose="02020603050405020304" pitchFamily="18" charset="0"/>
                          <a:cs typeface="Times New Roman" panose="02020603050405020304" pitchFamily="18" charset="0"/>
                        </a:rPr>
                        <a:t>Methodoloy</a:t>
                      </a:r>
                    </a:p>
                  </a:txBody>
                  <a:tcPr/>
                </a:tc>
                <a:tc>
                  <a:txBody>
                    <a:bodyPr/>
                    <a:lstStyle/>
                    <a:p>
                      <a:pPr>
                        <a:lnSpc>
                          <a:spcPct val="100000"/>
                        </a:lnSpc>
                        <a:buNone/>
                      </a:pPr>
                      <a:r>
                        <a:rPr lang="en-IN" altLang="en-US">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663190">
                <a:tc>
                  <a:txBody>
                    <a:bodyPr/>
                    <a:lstStyle/>
                    <a:p>
                      <a:pPr algn="ctr">
                        <a:lnSpc>
                          <a:spcPct val="100000"/>
                        </a:lnSpc>
                        <a:buNone/>
                      </a:pPr>
                      <a:r>
                        <a:rPr lang="en-IN" altLang="en-US">
                          <a:latin typeface="Times New Roman" panose="02020603050405020304" pitchFamily="18" charset="0"/>
                          <a:cs typeface="Times New Roman" panose="02020603050405020304" pitchFamily="18" charset="0"/>
                        </a:rPr>
                        <a:t>01</a:t>
                      </a:r>
                    </a:p>
                  </a:txBody>
                  <a:tcPr/>
                </a:tc>
                <a:tc>
                  <a:txBody>
                    <a:bodyPr/>
                    <a:lstStyle/>
                    <a:p>
                      <a:pPr algn="just">
                        <a:lnSpc>
                          <a:spcPct val="100000"/>
                        </a:lnSpc>
                        <a:buNone/>
                      </a:pPr>
                      <a:r>
                        <a:rPr lang="en-IN" altLang="en-US" sz="1800">
                          <a:latin typeface="Times New Roman" panose="02020603050405020304" pitchFamily="18" charset="0"/>
                          <a:cs typeface="Times New Roman" panose="02020603050405020304" pitchFamily="18" charset="0"/>
                          <a:sym typeface="+mn-ea"/>
                        </a:rPr>
                        <a:t>Shloka Gilda</a:t>
                      </a:r>
                      <a:endParaRPr lang="en-IN" altLang="en-US" sz="1800">
                        <a:latin typeface="Times New Roman" panose="02020603050405020304" pitchFamily="18" charset="0"/>
                        <a:cs typeface="Times New Roman" panose="02020603050405020304" pitchFamily="18" charset="0"/>
                      </a:endParaRPr>
                    </a:p>
                    <a:p>
                      <a:pPr algn="just">
                        <a:lnSpc>
                          <a:spcPct val="100000"/>
                        </a:lnSpc>
                        <a:buNone/>
                      </a:pPr>
                      <a:endParaRPr lang="en-IN" altLang="en-US">
                        <a:latin typeface="Times New Roman" panose="02020603050405020304" pitchFamily="18" charset="0"/>
                        <a:cs typeface="Times New Roman" panose="02020603050405020304" pitchFamily="18" charset="0"/>
                      </a:endParaRPr>
                    </a:p>
                  </a:txBody>
                  <a:tcPr/>
                </a:tc>
                <a:tc>
                  <a:txBody>
                    <a:bodyPr/>
                    <a:lstStyle/>
                    <a:p>
                      <a:pPr algn="just">
                        <a:lnSpc>
                          <a:spcPct val="100000"/>
                        </a:lnSpc>
                        <a:buNone/>
                      </a:pPr>
                      <a:r>
                        <a:rPr lang="en-IN" altLang="en-US">
                          <a:latin typeface="Times New Roman" panose="02020603050405020304" pitchFamily="18" charset="0"/>
                          <a:cs typeface="Times New Roman" panose="02020603050405020304" pitchFamily="18" charset="0"/>
                        </a:rPr>
                        <a:t>Evaluating Machine Learning algorithms for Fake News Detection.(2017)</a:t>
                      </a:r>
                    </a:p>
                    <a:p>
                      <a:pPr algn="just">
                        <a:lnSpc>
                          <a:spcPct val="100000"/>
                        </a:lnSpc>
                        <a:buNone/>
                      </a:pPr>
                      <a:endParaRPr lang="en-IN" altLang="en-US">
                        <a:latin typeface="Times New Roman" panose="02020603050405020304" pitchFamily="18" charset="0"/>
                        <a:cs typeface="Times New Roman" panose="02020603050405020304" pitchFamily="18" charset="0"/>
                      </a:endParaRPr>
                    </a:p>
                  </a:txBody>
                  <a:tcPr/>
                </a:tc>
                <a:tc>
                  <a:txBody>
                    <a:bodyPr/>
                    <a:lstStyle/>
                    <a:p>
                      <a:pPr algn="just">
                        <a:lnSpc>
                          <a:spcPct val="100000"/>
                        </a:lnSpc>
                        <a:buNone/>
                      </a:pPr>
                      <a:r>
                        <a:rPr lang="en-US">
                          <a:latin typeface="Times New Roman" panose="02020603050405020304" pitchFamily="18" charset="0"/>
                          <a:cs typeface="Times New Roman" panose="02020603050405020304" pitchFamily="18" charset="0"/>
                        </a:rPr>
                        <a:t>Shloka Gilda introduced the concept of the</a:t>
                      </a:r>
                    </a:p>
                    <a:p>
                      <a:pPr algn="just">
                        <a:lnSpc>
                          <a:spcPct val="100000"/>
                        </a:lnSpc>
                        <a:buNone/>
                      </a:pPr>
                      <a:r>
                        <a:rPr lang="en-US">
                          <a:latin typeface="Times New Roman" panose="02020603050405020304" pitchFamily="18" charset="0"/>
                          <a:cs typeface="Times New Roman" panose="02020603050405020304" pitchFamily="18" charset="0"/>
                        </a:rPr>
                        <a:t>importance of NLP in stumbling over incorrect information.They used Bi-Gram Count Vectorizer</a:t>
                      </a:r>
                      <a:r>
                        <a:rPr lang="en-IN" altLang="en-US">
                          <a:latin typeface="Times New Roman" panose="02020603050405020304" pitchFamily="18" charset="0"/>
                          <a:cs typeface="Times New Roman" panose="02020603050405020304" pitchFamily="18" charset="0"/>
                        </a:rPr>
                        <a:t> to detect deceptions. And got a</a:t>
                      </a:r>
                      <a:r>
                        <a:rPr lang="en-US">
                          <a:latin typeface="Times New Roman" panose="02020603050405020304" pitchFamily="18" charset="0"/>
                          <a:cs typeface="Times New Roman" panose="02020603050405020304" pitchFamily="18" charset="0"/>
                        </a:rPr>
                        <a:t> accuracy of 71.2%.</a:t>
                      </a:r>
                    </a:p>
                  </a:txBody>
                  <a:tcPr/>
                </a:tc>
                <a:tc>
                  <a:txBody>
                    <a:bodyPr/>
                    <a:lstStyle/>
                    <a:p>
                      <a:pPr algn="just">
                        <a:lnSpc>
                          <a:spcPct val="100000"/>
                        </a:lnSpc>
                        <a:buNone/>
                      </a:pPr>
                      <a:r>
                        <a:rPr lang="en-US">
                          <a:latin typeface="Times New Roman" panose="02020603050405020304" pitchFamily="18" charset="0"/>
                          <a:cs typeface="Times New Roman" panose="02020603050405020304" pitchFamily="18" charset="0"/>
                        </a:rPr>
                        <a:t>The accuracy of detecting fake news</a:t>
                      </a:r>
                      <a:r>
                        <a:rPr lang="en-IN" altLang="en-US">
                          <a:latin typeface="Times New Roman" panose="02020603050405020304" pitchFamily="18" charset="0"/>
                          <a:cs typeface="Times New Roman" panose="02020603050405020304" pitchFamily="18" charset="0"/>
                        </a:rPr>
                        <a:t> is </a:t>
                      </a:r>
                      <a:r>
                        <a:rPr lang="en-US">
                          <a:latin typeface="Times New Roman" panose="02020603050405020304" pitchFamily="18" charset="0"/>
                          <a:cs typeface="Times New Roman" panose="02020603050405020304" pitchFamily="18" charset="0"/>
                        </a:rPr>
                        <a:t>not</a:t>
                      </a:r>
                      <a:r>
                        <a:rPr lang="en-IN" altLang="en-US">
                          <a:latin typeface="Times New Roman" panose="02020603050405020304" pitchFamily="18" charset="0"/>
                          <a:cs typeface="Times New Roman" panose="02020603050405020304" pitchFamily="18" charset="0"/>
                        </a:rPr>
                        <a:t> even 80%</a:t>
                      </a:r>
                      <a:endParaRPr lang="en-US">
                        <a:latin typeface="Times New Roman" panose="02020603050405020304" pitchFamily="18" charset="0"/>
                        <a:cs typeface="Times New Roman" panose="02020603050405020304" pitchFamily="18" charset="0"/>
                      </a:endParaRPr>
                    </a:p>
                    <a:p>
                      <a:pPr algn="just">
                        <a:lnSpc>
                          <a:spcPct val="100000"/>
                        </a:lnSpc>
                        <a:buNone/>
                      </a:pPr>
                      <a:r>
                        <a:rPr lang="en-US">
                          <a:latin typeface="Times New Roman" panose="02020603050405020304" pitchFamily="18" charset="0"/>
                          <a:cs typeface="Times New Roman" panose="02020603050405020304" pitchFamily="18" charset="0"/>
                        </a:rPr>
                        <a:t>Therefore some </a:t>
                      </a:r>
                      <a:r>
                        <a:rPr lang="en-IN" altLang="en-US">
                          <a:latin typeface="Times New Roman" panose="02020603050405020304" pitchFamily="18" charset="0"/>
                          <a:cs typeface="Times New Roman" panose="02020603050405020304" pitchFamily="18" charset="0"/>
                        </a:rPr>
                        <a:t>news will</a:t>
                      </a:r>
                      <a:r>
                        <a:rPr lang="en-US">
                          <a:latin typeface="Times New Roman" panose="02020603050405020304" pitchFamily="18" charset="0"/>
                          <a:cs typeface="Times New Roman" panose="02020603050405020304" pitchFamily="18" charset="0"/>
                        </a:rPr>
                        <a:t> be predicted as false.</a:t>
                      </a:r>
                    </a:p>
                  </a:txBody>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06511754-D249-4609-A542-F695154C6FBB}"/>
              </a:ext>
            </a:extLst>
          </p:cNvPr>
          <p:cNvSpPr>
            <a:spLocks noGrp="1"/>
          </p:cNvSpPr>
          <p:nvPr>
            <p:ph type="sldNum" sz="quarter" idx="12"/>
          </p:nvPr>
        </p:nvSpPr>
        <p:spPr/>
        <p:txBody>
          <a:bodyPr/>
          <a:lstStyle/>
          <a:p>
            <a:fld id="{9DB83317-A59F-4FBE-96DA-8E2414035B99}"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408372" y="1376040"/>
          <a:ext cx="10520039" cy="4626060"/>
        </p:xfrm>
        <a:graphic>
          <a:graphicData uri="http://schemas.openxmlformats.org/drawingml/2006/table">
            <a:tbl>
              <a:tblPr firstRow="1" bandRow="1">
                <a:tableStyleId>{073A0DAA-6AF3-43AB-8588-CEC1D06C72B9}</a:tableStyleId>
              </a:tblPr>
              <a:tblGrid>
                <a:gridCol w="807869">
                  <a:extLst>
                    <a:ext uri="{9D8B030D-6E8A-4147-A177-3AD203B41FA5}">
                      <a16:colId xmlns:a16="http://schemas.microsoft.com/office/drawing/2014/main" val="20000"/>
                    </a:ext>
                  </a:extLst>
                </a:gridCol>
                <a:gridCol w="1775534">
                  <a:extLst>
                    <a:ext uri="{9D8B030D-6E8A-4147-A177-3AD203B41FA5}">
                      <a16:colId xmlns:a16="http://schemas.microsoft.com/office/drawing/2014/main" val="20001"/>
                    </a:ext>
                  </a:extLst>
                </a:gridCol>
                <a:gridCol w="1518081">
                  <a:extLst>
                    <a:ext uri="{9D8B030D-6E8A-4147-A177-3AD203B41FA5}">
                      <a16:colId xmlns:a16="http://schemas.microsoft.com/office/drawing/2014/main" val="20002"/>
                    </a:ext>
                  </a:extLst>
                </a:gridCol>
                <a:gridCol w="4540300">
                  <a:extLst>
                    <a:ext uri="{9D8B030D-6E8A-4147-A177-3AD203B41FA5}">
                      <a16:colId xmlns:a16="http://schemas.microsoft.com/office/drawing/2014/main" val="20003"/>
                    </a:ext>
                  </a:extLst>
                </a:gridCol>
                <a:gridCol w="1878255">
                  <a:extLst>
                    <a:ext uri="{9D8B030D-6E8A-4147-A177-3AD203B41FA5}">
                      <a16:colId xmlns:a16="http://schemas.microsoft.com/office/drawing/2014/main" val="20004"/>
                    </a:ext>
                  </a:extLst>
                </a:gridCol>
              </a:tblGrid>
              <a:tr h="356087">
                <a:tc>
                  <a:txBody>
                    <a:bodyPr/>
                    <a:lstStyle/>
                    <a:p>
                      <a:pPr algn="just"/>
                      <a:r>
                        <a:rPr lang="en-IN" sz="1800" dirty="0">
                          <a:latin typeface="Times New Roman" panose="02020603050405020304" pitchFamily="18" charset="0"/>
                          <a:cs typeface="Times New Roman" panose="02020603050405020304" pitchFamily="18" charset="0"/>
                        </a:rPr>
                        <a:t>SNO</a:t>
                      </a:r>
                    </a:p>
                  </a:txBody>
                  <a:tcPr/>
                </a:tc>
                <a:tc>
                  <a:txBody>
                    <a:bodyPr/>
                    <a:lstStyle/>
                    <a:p>
                      <a:pPr algn="just"/>
                      <a:r>
                        <a:rPr lang="en-IN" sz="1800" dirty="0">
                          <a:latin typeface="Times New Roman" panose="02020603050405020304" pitchFamily="18" charset="0"/>
                          <a:cs typeface="Times New Roman" panose="02020603050405020304" pitchFamily="18" charset="0"/>
                        </a:rPr>
                        <a:t>AUTHOR</a:t>
                      </a:r>
                    </a:p>
                  </a:txBody>
                  <a:tcPr/>
                </a:tc>
                <a:tc>
                  <a:txBody>
                    <a:bodyPr/>
                    <a:lstStyle/>
                    <a:p>
                      <a:pPr algn="just"/>
                      <a:r>
                        <a:rPr lang="en-IN" sz="1800" dirty="0">
                          <a:latin typeface="Times New Roman" panose="02020603050405020304" pitchFamily="18" charset="0"/>
                          <a:cs typeface="Times New Roman" panose="02020603050405020304" pitchFamily="18" charset="0"/>
                        </a:rPr>
                        <a:t>TITLE</a:t>
                      </a:r>
                    </a:p>
                  </a:txBody>
                  <a:tcPr/>
                </a:tc>
                <a:tc>
                  <a:txBody>
                    <a:bodyPr/>
                    <a:lstStyle/>
                    <a:p>
                      <a:pPr algn="just"/>
                      <a:r>
                        <a:rPr lang="en-IN" sz="1800" dirty="0">
                          <a:latin typeface="Times New Roman" panose="02020603050405020304" pitchFamily="18" charset="0"/>
                          <a:cs typeface="Times New Roman" panose="02020603050405020304" pitchFamily="18" charset="0"/>
                        </a:rPr>
                        <a:t>METHODOLOGY</a:t>
                      </a:r>
                    </a:p>
                  </a:txBody>
                  <a:tcPr/>
                </a:tc>
                <a:tc>
                  <a:txBody>
                    <a:bodyPr/>
                    <a:lstStyle/>
                    <a:p>
                      <a:pPr algn="just"/>
                      <a:r>
                        <a:rPr lang="en-IN" sz="1800"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4260300">
                <a:tc>
                  <a:txBody>
                    <a:bodyPr/>
                    <a:lstStyle/>
                    <a:p>
                      <a:pPr algn="ctr"/>
                      <a:r>
                        <a:rPr lang="en-IN" sz="1800" dirty="0">
                          <a:latin typeface="Times New Roman" panose="02020603050405020304" pitchFamily="18" charset="0"/>
                          <a:cs typeface="Times New Roman" panose="02020603050405020304" pitchFamily="18" charset="0"/>
                        </a:rPr>
                        <a:t>02</a:t>
                      </a:r>
                    </a:p>
                  </a:txBody>
                  <a:tcPr/>
                </a:tc>
                <a:tc>
                  <a:txBody>
                    <a:bodyPr/>
                    <a:lstStyle/>
                    <a:p>
                      <a:pPr algn="just"/>
                      <a:r>
                        <a:rPr lang="en-IN" sz="1800" kern="1200">
                          <a:solidFill>
                            <a:schemeClr val="dk1"/>
                          </a:solidFill>
                          <a:effectLst/>
                          <a:latin typeface="Times New Roman" panose="02020603050405020304" pitchFamily="18" charset="0"/>
                          <a:ea typeface="+mn-ea"/>
                          <a:cs typeface="Times New Roman" panose="02020603050405020304" pitchFamily="18" charset="0"/>
                        </a:rPr>
                        <a:t>Kai Shu, Amy Sliva, Suhang Wang, Jiliang Tang and</a:t>
                      </a:r>
                    </a:p>
                    <a:p>
                      <a:pPr algn="just"/>
                      <a:r>
                        <a:rPr lang="en-IN" sz="1800" kern="1200">
                          <a:solidFill>
                            <a:schemeClr val="dk1"/>
                          </a:solidFill>
                          <a:effectLst/>
                          <a:latin typeface="Times New Roman" panose="02020603050405020304" pitchFamily="18" charset="0"/>
                          <a:ea typeface="+mn-ea"/>
                          <a:cs typeface="Times New Roman" panose="02020603050405020304" pitchFamily="18" charset="0"/>
                        </a:rPr>
                        <a:t>Huan Liu.</a:t>
                      </a: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"Fake News Detection on Social Media: A Data Mining Perspective.(2017)"</a:t>
                      </a:r>
                    </a:p>
                  </a:txBody>
                  <a:tcPr/>
                </a:tc>
                <a:tc>
                  <a:txBody>
                    <a:bodyPr/>
                    <a:lstStyle/>
                    <a:p>
                      <a:pPr indent="0" algn="just">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To detect fake news on social media, a data mining perspective is presented that includes the characterization of fake news in psychology and social theories.  In this paper two main factors responsible for the widespread acceptance of fake messages by the user which is naive realism and confirmatory bias. It proposes a general two-phase data mining framework that includes 1) feature extraction and 2) modeling, analyzing data sets, and confusion matrix for detecting fake news</a:t>
                      </a:r>
                    </a:p>
                  </a:txBody>
                  <a:tcPr/>
                </a:tc>
                <a:tc>
                  <a:txBody>
                    <a:bodyPr/>
                    <a:lstStyle/>
                    <a:p>
                      <a:pPr algn="just">
                        <a:buNone/>
                      </a:pPr>
                      <a:r>
                        <a:rPr lang="en-IN" sz="1800">
                          <a:latin typeface="Times New Roman" panose="02020603050405020304" pitchFamily="18" charset="0"/>
                          <a:cs typeface="Times New Roman" panose="02020603050405020304" pitchFamily="18" charset="0"/>
                          <a:sym typeface="+mn-ea"/>
                        </a:rPr>
                        <a:t>It only focues on the social Media post and feeds.</a:t>
                      </a:r>
                      <a:endParaRPr lang="en-IN" sz="1800" dirty="0">
                        <a:latin typeface="Times New Roman" panose="02020603050405020304" pitchFamily="18" charset="0"/>
                        <a:cs typeface="Times New Roman" panose="02020603050405020304" pitchFamily="18" charset="0"/>
                        <a:sym typeface="+mn-ea"/>
                      </a:endParaRP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C9875810-69CA-465F-96DA-FB30CFB1772E}"/>
              </a:ext>
            </a:extLst>
          </p:cNvPr>
          <p:cNvSpPr>
            <a:spLocks noGrp="1"/>
          </p:cNvSpPr>
          <p:nvPr>
            <p:ph type="sldNum" sz="quarter" idx="12"/>
          </p:nvPr>
        </p:nvSpPr>
        <p:spPr/>
        <p:txBody>
          <a:bodyPr/>
          <a:lstStyle/>
          <a:p>
            <a:fld id="{9DB83317-A59F-4FBE-96DA-8E2414035B99}"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408373" y="1180730"/>
          <a:ext cx="10381359" cy="5394960"/>
        </p:xfrm>
        <a:graphic>
          <a:graphicData uri="http://schemas.openxmlformats.org/drawingml/2006/table">
            <a:tbl>
              <a:tblPr firstRow="1" bandRow="1">
                <a:tableStyleId>{073A0DAA-6AF3-43AB-8588-CEC1D06C72B9}</a:tableStyleId>
              </a:tblPr>
              <a:tblGrid>
                <a:gridCol w="781368">
                  <a:extLst>
                    <a:ext uri="{9D8B030D-6E8A-4147-A177-3AD203B41FA5}">
                      <a16:colId xmlns:a16="http://schemas.microsoft.com/office/drawing/2014/main" val="20000"/>
                    </a:ext>
                  </a:extLst>
                </a:gridCol>
                <a:gridCol w="2284792">
                  <a:extLst>
                    <a:ext uri="{9D8B030D-6E8A-4147-A177-3AD203B41FA5}">
                      <a16:colId xmlns:a16="http://schemas.microsoft.com/office/drawing/2014/main" val="20001"/>
                    </a:ext>
                  </a:extLst>
                </a:gridCol>
                <a:gridCol w="1420427">
                  <a:extLst>
                    <a:ext uri="{9D8B030D-6E8A-4147-A177-3AD203B41FA5}">
                      <a16:colId xmlns:a16="http://schemas.microsoft.com/office/drawing/2014/main" val="20002"/>
                    </a:ext>
                  </a:extLst>
                </a:gridCol>
                <a:gridCol w="4065973">
                  <a:extLst>
                    <a:ext uri="{9D8B030D-6E8A-4147-A177-3AD203B41FA5}">
                      <a16:colId xmlns:a16="http://schemas.microsoft.com/office/drawing/2014/main" val="20003"/>
                    </a:ext>
                  </a:extLst>
                </a:gridCol>
                <a:gridCol w="1828799">
                  <a:extLst>
                    <a:ext uri="{9D8B030D-6E8A-4147-A177-3AD203B41FA5}">
                      <a16:colId xmlns:a16="http://schemas.microsoft.com/office/drawing/2014/main" val="20004"/>
                    </a:ext>
                  </a:extLst>
                </a:gridCol>
              </a:tblGrid>
              <a:tr h="358702">
                <a:tc>
                  <a:txBody>
                    <a:bodyPr/>
                    <a:lstStyle/>
                    <a:p>
                      <a:pPr algn="just"/>
                      <a:r>
                        <a:rPr lang="en-IN" dirty="0">
                          <a:latin typeface="Times New Roman" panose="02020603050405020304" pitchFamily="18" charset="0"/>
                          <a:cs typeface="Times New Roman" panose="02020603050405020304" pitchFamily="18" charset="0"/>
                        </a:rPr>
                        <a:t>SNO</a:t>
                      </a:r>
                    </a:p>
                  </a:txBody>
                  <a:tcPr/>
                </a:tc>
                <a:tc>
                  <a:txBody>
                    <a:bodyPr/>
                    <a:lstStyle/>
                    <a:p>
                      <a:pPr algn="just"/>
                      <a:r>
                        <a:rPr lang="en-IN" dirty="0">
                          <a:latin typeface="Times New Roman" panose="02020603050405020304" pitchFamily="18" charset="0"/>
                          <a:cs typeface="Times New Roman" panose="02020603050405020304" pitchFamily="18" charset="0"/>
                        </a:rPr>
                        <a:t>AUTHOR</a:t>
                      </a:r>
                    </a:p>
                  </a:txBody>
                  <a:tcPr/>
                </a:tc>
                <a:tc>
                  <a:txBody>
                    <a:bodyPr/>
                    <a:lstStyle/>
                    <a:p>
                      <a:pPr algn="just"/>
                      <a:r>
                        <a:rPr lang="en-IN" dirty="0">
                          <a:latin typeface="Times New Roman" panose="02020603050405020304" pitchFamily="18" charset="0"/>
                          <a:cs typeface="Times New Roman" panose="02020603050405020304" pitchFamily="18" charset="0"/>
                        </a:rPr>
                        <a:t>TITLE</a:t>
                      </a:r>
                    </a:p>
                  </a:txBody>
                  <a:tcPr/>
                </a:tc>
                <a:tc>
                  <a:txBody>
                    <a:bodyPr/>
                    <a:lstStyle/>
                    <a:p>
                      <a:pPr algn="just"/>
                      <a:r>
                        <a:rPr lang="en-IN" dirty="0">
                          <a:latin typeface="Times New Roman" panose="02020603050405020304" pitchFamily="18" charset="0"/>
                          <a:cs typeface="Times New Roman" panose="02020603050405020304" pitchFamily="18" charset="0"/>
                        </a:rPr>
                        <a:t>METHODOLOGY</a:t>
                      </a:r>
                    </a:p>
                  </a:txBody>
                  <a:tcPr/>
                </a:tc>
                <a:tc>
                  <a:txBody>
                    <a:bodyPr/>
                    <a:lstStyle/>
                    <a:p>
                      <a:pPr algn="just"/>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4604465">
                <a:tc>
                  <a:txBody>
                    <a:bodyPr/>
                    <a:lstStyle/>
                    <a:p>
                      <a:pPr algn="ctr"/>
                      <a:r>
                        <a:rPr lang="en-IN" dirty="0">
                          <a:latin typeface="Times New Roman" panose="02020603050405020304" pitchFamily="18" charset="0"/>
                          <a:cs typeface="Times New Roman" panose="02020603050405020304" pitchFamily="18" charset="0"/>
                        </a:rPr>
                        <a:t>03</a:t>
                      </a: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J.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Umamaheswari</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Akila</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 Institute Of Electrical And Electronics Engineers, Feb 2019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a:t>
                      </a:r>
                      <a:r>
                        <a:rPr lang="en-IN" altLang="en-US" sz="1800">
                          <a:latin typeface="Times New Roman" panose="02020603050405020304" pitchFamily="18" charset="0"/>
                          <a:cs typeface="Times New Roman" panose="02020603050405020304" pitchFamily="18" charset="0"/>
                          <a:sym typeface="+mn-ea"/>
                        </a:rPr>
                        <a:t>Media Rich Fake News Detection: A Survey.</a:t>
                      </a:r>
                    </a:p>
                    <a:p>
                      <a:pPr algn="just"/>
                      <a:r>
                        <a:rPr lang="en-IN" altLang="en-US" sz="1800">
                          <a:latin typeface="Times New Roman" panose="02020603050405020304" pitchFamily="18" charset="0"/>
                          <a:cs typeface="Times New Roman" panose="02020603050405020304" pitchFamily="18" charset="0"/>
                          <a:sym typeface="+mn-ea"/>
                        </a:rPr>
                        <a:t>(2018)</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Social networking sites read news mainly in three ways: The (multilingual) text is analyzed with the help of computational</a:t>
                      </a:r>
                    </a:p>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linguistics, which semantically and systematically focuses on the creation of the text. Since most publications are in the form of text, a lot of work has been done on analyzing them. </a:t>
                      </a:r>
                    </a:p>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Multimedia: Several forms of media are integrated into a single post. This can include audio, video, images, and graphics. This is very attractive and attracts the viewer's attention without worrying about the text. </a:t>
                      </a:r>
                    </a:p>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Hyperlinks allow the author of the</a:t>
                      </a:r>
                    </a:p>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post to refer to various sources and thus gain the trust of</a:t>
                      </a:r>
                    </a:p>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viewers.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It only focues on the social Media post and feeds.</a:t>
                      </a: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C7DF8080-100E-4EF1-8222-9C207B416A77}"/>
              </a:ext>
            </a:extLst>
          </p:cNvPr>
          <p:cNvSpPr>
            <a:spLocks noGrp="1"/>
          </p:cNvSpPr>
          <p:nvPr>
            <p:ph type="sldNum" sz="quarter" idx="12"/>
          </p:nvPr>
        </p:nvSpPr>
        <p:spPr/>
        <p:txBody>
          <a:bodyPr/>
          <a:lstStyle/>
          <a:p>
            <a:fld id="{9DB83317-A59F-4FBE-96DA-8E2414035B99}"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381635" y="1304925"/>
          <a:ext cx="11028045" cy="4115435"/>
        </p:xfrm>
        <a:graphic>
          <a:graphicData uri="http://schemas.openxmlformats.org/drawingml/2006/table">
            <a:tbl>
              <a:tblPr firstRow="1" bandRow="1">
                <a:tableStyleId>{073A0DAA-6AF3-43AB-8588-CEC1D06C72B9}</a:tableStyleId>
              </a:tblPr>
              <a:tblGrid>
                <a:gridCol w="829945">
                  <a:extLst>
                    <a:ext uri="{9D8B030D-6E8A-4147-A177-3AD203B41FA5}">
                      <a16:colId xmlns:a16="http://schemas.microsoft.com/office/drawing/2014/main" val="20000"/>
                    </a:ext>
                  </a:extLst>
                </a:gridCol>
                <a:gridCol w="2128520">
                  <a:extLst>
                    <a:ext uri="{9D8B030D-6E8A-4147-A177-3AD203B41FA5}">
                      <a16:colId xmlns:a16="http://schemas.microsoft.com/office/drawing/2014/main" val="20001"/>
                    </a:ext>
                  </a:extLst>
                </a:gridCol>
                <a:gridCol w="2266950">
                  <a:extLst>
                    <a:ext uri="{9D8B030D-6E8A-4147-A177-3AD203B41FA5}">
                      <a16:colId xmlns:a16="http://schemas.microsoft.com/office/drawing/2014/main" val="20002"/>
                    </a:ext>
                  </a:extLst>
                </a:gridCol>
                <a:gridCol w="3714115">
                  <a:extLst>
                    <a:ext uri="{9D8B030D-6E8A-4147-A177-3AD203B41FA5}">
                      <a16:colId xmlns:a16="http://schemas.microsoft.com/office/drawing/2014/main" val="20003"/>
                    </a:ext>
                  </a:extLst>
                </a:gridCol>
                <a:gridCol w="2088515">
                  <a:extLst>
                    <a:ext uri="{9D8B030D-6E8A-4147-A177-3AD203B41FA5}">
                      <a16:colId xmlns:a16="http://schemas.microsoft.com/office/drawing/2014/main" val="20004"/>
                    </a:ext>
                  </a:extLst>
                </a:gridCol>
              </a:tblGrid>
              <a:tr h="440055">
                <a:tc>
                  <a:txBody>
                    <a:bodyPr/>
                    <a:lstStyle/>
                    <a:p>
                      <a:pPr algn="just"/>
                      <a:r>
                        <a:rPr lang="en-IN" dirty="0">
                          <a:latin typeface="Times New Roman" panose="02020603050405020304" pitchFamily="18" charset="0"/>
                          <a:cs typeface="Times New Roman" panose="02020603050405020304" pitchFamily="18" charset="0"/>
                        </a:rPr>
                        <a:t>SNO</a:t>
                      </a:r>
                    </a:p>
                  </a:txBody>
                  <a:tcPr/>
                </a:tc>
                <a:tc>
                  <a:txBody>
                    <a:bodyPr/>
                    <a:lstStyle/>
                    <a:p>
                      <a:pPr algn="just"/>
                      <a:r>
                        <a:rPr lang="en-IN" dirty="0">
                          <a:latin typeface="Times New Roman" panose="02020603050405020304" pitchFamily="18" charset="0"/>
                          <a:cs typeface="Times New Roman" panose="02020603050405020304" pitchFamily="18" charset="0"/>
                        </a:rPr>
                        <a:t>AUTHOR</a:t>
                      </a:r>
                    </a:p>
                  </a:txBody>
                  <a:tcPr/>
                </a:tc>
                <a:tc>
                  <a:txBody>
                    <a:bodyPr/>
                    <a:lstStyle/>
                    <a:p>
                      <a:pPr algn="just"/>
                      <a:r>
                        <a:rPr lang="en-IN" dirty="0">
                          <a:latin typeface="Times New Roman" panose="02020603050405020304" pitchFamily="18" charset="0"/>
                          <a:cs typeface="Times New Roman" panose="02020603050405020304" pitchFamily="18" charset="0"/>
                        </a:rPr>
                        <a:t>TITLE</a:t>
                      </a:r>
                    </a:p>
                  </a:txBody>
                  <a:tcPr/>
                </a:tc>
                <a:tc>
                  <a:txBody>
                    <a:bodyPr/>
                    <a:lstStyle/>
                    <a:p>
                      <a:pPr algn="just"/>
                      <a:r>
                        <a:rPr lang="en-IN" dirty="0">
                          <a:latin typeface="Times New Roman" panose="02020603050405020304" pitchFamily="18" charset="0"/>
                          <a:cs typeface="Times New Roman" panose="02020603050405020304" pitchFamily="18" charset="0"/>
                        </a:rPr>
                        <a:t>METHODOLOGY</a:t>
                      </a:r>
                    </a:p>
                  </a:txBody>
                  <a:tcPr/>
                </a:tc>
                <a:tc>
                  <a:txBody>
                    <a:bodyPr/>
                    <a:lstStyle/>
                    <a:p>
                      <a:pPr algn="just"/>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675380">
                <a:tc>
                  <a:txBody>
                    <a:bodyPr/>
                    <a:lstStyle/>
                    <a:p>
                      <a:pPr algn="ctr"/>
                      <a:r>
                        <a:rPr lang="en-IN" dirty="0">
                          <a:latin typeface="Times New Roman" panose="02020603050405020304" pitchFamily="18" charset="0"/>
                          <a:cs typeface="Times New Roman" panose="02020603050405020304" pitchFamily="18" charset="0"/>
                        </a:rPr>
                        <a:t>04</a:t>
                      </a:r>
                    </a:p>
                  </a:txBody>
                  <a:tcPr/>
                </a:tc>
                <a:tc>
                  <a:txBody>
                    <a:bodyPr/>
                    <a:lstStyle/>
                    <a:p>
                      <a:pPr algn="just">
                        <a:buNone/>
                      </a:pPr>
                      <a:r>
                        <a:rPr lang="en-IN" altLang="en-US" sz="1800">
                          <a:latin typeface="Times New Roman" panose="02020603050405020304" pitchFamily="18" charset="0"/>
                          <a:cs typeface="Times New Roman" panose="02020603050405020304" pitchFamily="18" charset="0"/>
                          <a:sym typeface="+mn-ea"/>
                        </a:rPr>
                        <a:t>Mykhailo Granik and Volodymyr Mesyura</a:t>
                      </a:r>
                      <a:endParaRPr lang="en-IN" altLang="en-US" sz="1800" dirty="0">
                        <a:latin typeface="Times New Roman" panose="02020603050405020304" pitchFamily="18" charset="0"/>
                        <a:cs typeface="Times New Roman" panose="02020603050405020304" pitchFamily="18" charset="0"/>
                        <a:sym typeface="+mn-ea"/>
                      </a:endParaRP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a:t>
                      </a:r>
                      <a:r>
                        <a:rPr lang="en-IN" altLang="en-US" sz="1800">
                          <a:latin typeface="Times New Roman" panose="02020603050405020304" pitchFamily="18" charset="0"/>
                          <a:cs typeface="Times New Roman" panose="02020603050405020304" pitchFamily="18" charset="0"/>
                          <a:sym typeface="+mn-ea"/>
                        </a:rPr>
                        <a:t> Fake News Detection using Naive Bayes classifier. (2019)</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just">
                        <a:buNone/>
                      </a:pPr>
                      <a:r>
                        <a:rPr sz="1800">
                          <a:latin typeface="Times New Roman" panose="02020603050405020304" pitchFamily="18" charset="0"/>
                          <a:cs typeface="Times New Roman" panose="02020603050405020304" pitchFamily="18" charset="0"/>
                          <a:sym typeface="+mn-ea"/>
                        </a:rPr>
                        <a:t>This article describes a simple method of fake news detection</a:t>
                      </a:r>
                      <a:r>
                        <a:rPr lang="en-IN" sz="1800">
                          <a:latin typeface="Times New Roman" panose="02020603050405020304" pitchFamily="18" charset="0"/>
                          <a:cs typeface="Times New Roman" panose="02020603050405020304" pitchFamily="18" charset="0"/>
                          <a:sym typeface="+mn-ea"/>
                        </a:rPr>
                        <a:t> </a:t>
                      </a:r>
                      <a:r>
                        <a:rPr sz="1800">
                          <a:latin typeface="Times New Roman" panose="02020603050405020304" pitchFamily="18" charset="0"/>
                          <a:cs typeface="Times New Roman" panose="02020603050405020304" pitchFamily="18" charset="0"/>
                          <a:sym typeface="+mn-ea"/>
                        </a:rPr>
                        <a:t>based on one of the artificial intelligence algorithms called the</a:t>
                      </a:r>
                    </a:p>
                    <a:p>
                      <a:pPr algn="just">
                        <a:buNone/>
                      </a:pPr>
                      <a:r>
                        <a:rPr sz="1800">
                          <a:latin typeface="Times New Roman" panose="02020603050405020304" pitchFamily="18" charset="0"/>
                          <a:cs typeface="Times New Roman" panose="02020603050405020304" pitchFamily="18" charset="0"/>
                          <a:sym typeface="+mn-ea"/>
                        </a:rPr>
                        <a:t>Naive Bayes classifier. The goal of the research is to examine</a:t>
                      </a:r>
                      <a:r>
                        <a:rPr lang="en-IN" sz="1800">
                          <a:latin typeface="Times New Roman" panose="02020603050405020304" pitchFamily="18" charset="0"/>
                          <a:cs typeface="Times New Roman" panose="02020603050405020304" pitchFamily="18" charset="0"/>
                          <a:sym typeface="+mn-ea"/>
                        </a:rPr>
                        <a:t> </a:t>
                      </a:r>
                      <a:r>
                        <a:rPr sz="1800">
                          <a:latin typeface="Times New Roman" panose="02020603050405020304" pitchFamily="18" charset="0"/>
                          <a:cs typeface="Times New Roman" panose="02020603050405020304" pitchFamily="18" charset="0"/>
                          <a:sym typeface="+mn-ea"/>
                        </a:rPr>
                        <a:t>how this particular method works for the particular problem</a:t>
                      </a:r>
                    </a:p>
                    <a:p>
                      <a:pPr algn="just">
                        <a:buNone/>
                      </a:pPr>
                      <a:r>
                        <a:rPr sz="1800">
                          <a:latin typeface="Times New Roman" panose="02020603050405020304" pitchFamily="18" charset="0"/>
                          <a:cs typeface="Times New Roman" panose="02020603050405020304" pitchFamily="18" charset="0"/>
                          <a:sym typeface="+mn-ea"/>
                        </a:rPr>
                        <a:t>with a manually labeled (fake or real) dataset and to support the idea of using machine learning to detect fake news. </a:t>
                      </a:r>
                    </a:p>
                    <a:p>
                      <a:pPr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a:latin typeface="Times New Roman" panose="02020603050405020304" pitchFamily="18" charset="0"/>
                          <a:cs typeface="Times New Roman" panose="02020603050405020304" pitchFamily="18" charset="0"/>
                          <a:sym typeface="+mn-ea"/>
                        </a:rPr>
                        <a:t>Its uses classification algorithm so its does not consider sequential sequential characteristics and use patterns to predict the next likely scenario.</a:t>
                      </a:r>
                      <a:endParaRPr lang="en-IN" sz="180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8B0813E2-BDD0-482A-AC91-55A2E27F0393}"/>
              </a:ext>
            </a:extLst>
          </p:cNvPr>
          <p:cNvSpPr>
            <a:spLocks noGrp="1"/>
          </p:cNvSpPr>
          <p:nvPr>
            <p:ph type="sldNum" sz="quarter" idx="12"/>
          </p:nvPr>
        </p:nvSpPr>
        <p:spPr/>
        <p:txBody>
          <a:bodyPr/>
          <a:lstStyle/>
          <a:p>
            <a:fld id="{9DB83317-A59F-4FBE-96DA-8E2414035B99}"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extLst>
              <p:ext uri="{D42A27DB-BD31-4B8C-83A1-F6EECF244321}">
                <p14:modId xmlns:p14="http://schemas.microsoft.com/office/powerpoint/2010/main" val="2171492257"/>
              </p:ext>
            </p:extLst>
          </p:nvPr>
        </p:nvGraphicFramePr>
        <p:xfrm>
          <a:off x="381635" y="1304925"/>
          <a:ext cx="10886440" cy="3821117"/>
        </p:xfrm>
        <a:graphic>
          <a:graphicData uri="http://schemas.openxmlformats.org/drawingml/2006/table">
            <a:tbl>
              <a:tblPr firstRow="1" bandRow="1">
                <a:tableStyleId>{073A0DAA-6AF3-43AB-8588-CEC1D06C72B9}</a:tableStyleId>
              </a:tblPr>
              <a:tblGrid>
                <a:gridCol w="819150">
                  <a:extLst>
                    <a:ext uri="{9D8B030D-6E8A-4147-A177-3AD203B41FA5}">
                      <a16:colId xmlns:a16="http://schemas.microsoft.com/office/drawing/2014/main" val="20000"/>
                    </a:ext>
                  </a:extLst>
                </a:gridCol>
                <a:gridCol w="2592070">
                  <a:extLst>
                    <a:ext uri="{9D8B030D-6E8A-4147-A177-3AD203B41FA5}">
                      <a16:colId xmlns:a16="http://schemas.microsoft.com/office/drawing/2014/main" val="20001"/>
                    </a:ext>
                  </a:extLst>
                </a:gridCol>
                <a:gridCol w="1746885">
                  <a:extLst>
                    <a:ext uri="{9D8B030D-6E8A-4147-A177-3AD203B41FA5}">
                      <a16:colId xmlns:a16="http://schemas.microsoft.com/office/drawing/2014/main" val="20002"/>
                    </a:ext>
                  </a:extLst>
                </a:gridCol>
                <a:gridCol w="3780155">
                  <a:extLst>
                    <a:ext uri="{9D8B030D-6E8A-4147-A177-3AD203B41FA5}">
                      <a16:colId xmlns:a16="http://schemas.microsoft.com/office/drawing/2014/main" val="20003"/>
                    </a:ext>
                  </a:extLst>
                </a:gridCol>
                <a:gridCol w="1948180">
                  <a:extLst>
                    <a:ext uri="{9D8B030D-6E8A-4147-A177-3AD203B41FA5}">
                      <a16:colId xmlns:a16="http://schemas.microsoft.com/office/drawing/2014/main" val="20004"/>
                    </a:ext>
                  </a:extLst>
                </a:gridCol>
              </a:tblGrid>
              <a:tr h="437837">
                <a:tc>
                  <a:txBody>
                    <a:bodyPr/>
                    <a:lstStyle/>
                    <a:p>
                      <a:pPr algn="just"/>
                      <a:r>
                        <a:rPr lang="en-IN" dirty="0">
                          <a:latin typeface="Times New Roman" panose="02020603050405020304" pitchFamily="18" charset="0"/>
                          <a:cs typeface="Times New Roman" panose="02020603050405020304" pitchFamily="18" charset="0"/>
                        </a:rPr>
                        <a:t>SNO</a:t>
                      </a:r>
                    </a:p>
                  </a:txBody>
                  <a:tcPr/>
                </a:tc>
                <a:tc>
                  <a:txBody>
                    <a:bodyPr/>
                    <a:lstStyle/>
                    <a:p>
                      <a:pPr algn="just"/>
                      <a:r>
                        <a:rPr lang="en-IN" dirty="0">
                          <a:latin typeface="Times New Roman" panose="02020603050405020304" pitchFamily="18" charset="0"/>
                          <a:cs typeface="Times New Roman" panose="02020603050405020304" pitchFamily="18" charset="0"/>
                        </a:rPr>
                        <a:t>AUTHOR</a:t>
                      </a:r>
                    </a:p>
                  </a:txBody>
                  <a:tcPr/>
                </a:tc>
                <a:tc>
                  <a:txBody>
                    <a:bodyPr/>
                    <a:lstStyle/>
                    <a:p>
                      <a:pPr algn="just"/>
                      <a:r>
                        <a:rPr lang="en-IN" dirty="0">
                          <a:latin typeface="Times New Roman" panose="02020603050405020304" pitchFamily="18" charset="0"/>
                          <a:cs typeface="Times New Roman" panose="02020603050405020304" pitchFamily="18" charset="0"/>
                        </a:rPr>
                        <a:t>TITLE</a:t>
                      </a:r>
                    </a:p>
                  </a:txBody>
                  <a:tcPr/>
                </a:tc>
                <a:tc>
                  <a:txBody>
                    <a:bodyPr/>
                    <a:lstStyle/>
                    <a:p>
                      <a:pPr algn="just"/>
                      <a:r>
                        <a:rPr lang="en-IN" dirty="0">
                          <a:latin typeface="Times New Roman" panose="02020603050405020304" pitchFamily="18" charset="0"/>
                          <a:cs typeface="Times New Roman" panose="02020603050405020304" pitchFamily="18" charset="0"/>
                        </a:rPr>
                        <a:t>METHODOLOGY</a:t>
                      </a:r>
                    </a:p>
                  </a:txBody>
                  <a:tcPr/>
                </a:tc>
                <a:tc>
                  <a:txBody>
                    <a:bodyPr/>
                    <a:lstStyle/>
                    <a:p>
                      <a:pPr algn="just"/>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0000"/>
                  </a:ext>
                </a:extLst>
              </a:tr>
              <a:tr h="3033330">
                <a:tc>
                  <a:txBody>
                    <a:bodyPr/>
                    <a:lstStyle/>
                    <a:p>
                      <a:pPr algn="ctr"/>
                      <a:r>
                        <a:rPr lang="en-IN" dirty="0">
                          <a:latin typeface="Times New Roman" panose="02020603050405020304" pitchFamily="18" charset="0"/>
                          <a:cs typeface="Times New Roman" panose="02020603050405020304" pitchFamily="18" charset="0"/>
                        </a:rPr>
                        <a:t>05</a:t>
                      </a:r>
                    </a:p>
                  </a:txBody>
                  <a:tcPr/>
                </a:tc>
                <a:tc>
                  <a:txBody>
                    <a:bodyPr/>
                    <a:lstStyle/>
                    <a:p>
                      <a:pPr algn="just">
                        <a:buNone/>
                      </a:pPr>
                      <a:r>
                        <a:rPr lang="en-IN" altLang="en-US" sz="1800">
                          <a:latin typeface="Times New Roman" panose="02020603050405020304" pitchFamily="18" charset="0"/>
                          <a:cs typeface="Times New Roman" panose="02020603050405020304" pitchFamily="18" charset="0"/>
                          <a:sym typeface="+mn-ea"/>
                        </a:rPr>
                        <a:t> Z Khanam, B N Alwasel, H Sirafi and M Rashid</a:t>
                      </a:r>
                      <a:endParaRPr lang="en-IN" altLang="en-US" sz="1800" kern="1200">
                        <a:solidFill>
                          <a:schemeClr val="dk1"/>
                        </a:solidFill>
                        <a:effectLst/>
                        <a:latin typeface="Times New Roman" panose="02020603050405020304" pitchFamily="18" charset="0"/>
                        <a:ea typeface="+mn-ea"/>
                        <a:cs typeface="Times New Roman" panose="02020603050405020304" pitchFamily="18" charset="0"/>
                        <a:sym typeface="+mn-ea"/>
                      </a:endParaRPr>
                    </a:p>
                  </a:txBody>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"Fake News Detection Using Machine Learning</a:t>
                      </a:r>
                    </a:p>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Approaches"</a:t>
                      </a:r>
                      <a:endParaRPr lang="en-IN" dirty="0">
                        <a:latin typeface="Times New Roman" panose="02020603050405020304" pitchFamily="18" charset="0"/>
                        <a:cs typeface="Times New Roman" panose="02020603050405020304" pitchFamily="18" charset="0"/>
                      </a:endParaRPr>
                    </a:p>
                  </a:txBody>
                  <a:tcPr/>
                </a:tc>
                <a:tc>
                  <a:txBody>
                    <a:bodyPr/>
                    <a:lstStyle/>
                    <a:p>
                      <a:pPr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rPr>
                        <a:t>This paper makes an analysis of the research related to fake news detection and explores the traditional machine learning models to choose the best, in order to create a model of a product with supervised machine learning algorithm, that can classify fake news as true or false, by using tools like python scikit-learn, NLP for textual analysis.</a:t>
                      </a:r>
                    </a:p>
                  </a:txBody>
                  <a:tcPr/>
                </a:tc>
                <a:tc>
                  <a:txBody>
                    <a:bodyPr/>
                    <a:lstStyle/>
                    <a:p>
                      <a:pPr algn="just"/>
                      <a:r>
                        <a:rPr lang="en-IN" dirty="0">
                          <a:latin typeface="Times New Roman" panose="02020603050405020304" pitchFamily="18" charset="0"/>
                          <a:cs typeface="Times New Roman" panose="02020603050405020304" pitchFamily="18" charset="0"/>
                        </a:rPr>
                        <a:t>The research in this paper focuses on detecting the fake news by reviewing it in two stages: characterization and disclosure uses qualitative analysis so duration of compilation increases</a:t>
                      </a: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73AB790-540D-4FBF-9994-00F7AB1899D3}"/>
              </a:ext>
            </a:extLst>
          </p:cNvPr>
          <p:cNvSpPr>
            <a:spLocks noGrp="1"/>
          </p:cNvSpPr>
          <p:nvPr>
            <p:ph type="sldNum" sz="quarter" idx="12"/>
          </p:nvPr>
        </p:nvSpPr>
        <p:spPr/>
        <p:txBody>
          <a:bodyPr/>
          <a:lstStyle/>
          <a:p>
            <a:fld id="{9DB83317-A59F-4FBE-96DA-8E2414035B99}"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2661</Words>
  <Application>Microsoft Office PowerPoint</Application>
  <PresentationFormat>Widescreen</PresentationFormat>
  <Paragraphs>246</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Arial MT</vt:lpstr>
      <vt:lpstr>Calibri</vt:lpstr>
      <vt:lpstr>Calibri Light</vt:lpstr>
      <vt:lpstr>Times New Roman</vt:lpstr>
      <vt:lpstr>Office Theme</vt:lpstr>
      <vt:lpstr>Microsoft Word 97 - 2003 Document</vt:lpstr>
      <vt:lpstr>PowerPoint Presentation</vt:lpstr>
      <vt:lpstr>    CONTENTS</vt:lpstr>
      <vt:lpstr>ABSTRACT</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PROBLEM STATEMENT</vt:lpstr>
      <vt:lpstr>OBJECTIVES</vt:lpstr>
      <vt:lpstr>SOLUTION STRATEGY</vt:lpstr>
      <vt:lpstr>2.  Data Pre-processing   2.1 TOKENIZE DATASET</vt:lpstr>
      <vt:lpstr>SOFTWARE REQUIREMENT SPECIFICATIONS</vt:lpstr>
      <vt:lpstr>PROPOSED SYSTEM ARCHITECTURE</vt:lpstr>
      <vt:lpstr>METHODOLOGY</vt:lpstr>
      <vt:lpstr>PowerPoint Presentation</vt:lpstr>
      <vt:lpstr>IMPLEMENTATION</vt:lpstr>
      <vt:lpstr>PowerPoint Presentation</vt:lpstr>
      <vt:lpstr>PowerPoint Presentation</vt:lpstr>
      <vt:lpstr>PowerPoint Presentation</vt:lpstr>
      <vt:lpstr>RESULTS AND DISCUSSION</vt:lpstr>
      <vt:lpstr>SNAPSHOT OF OUTPUT RECEIVED</vt:lpstr>
      <vt:lpstr>ACKNOWLEDGEMENT</vt:lpstr>
      <vt:lpstr>CONCLUSION</vt:lpstr>
      <vt:lpstr>REFERENCES</vt:lpstr>
      <vt:lpstr>PowerPoint Presentation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tn</dc:creator>
  <cp:lastModifiedBy>Karthik M P</cp:lastModifiedBy>
  <cp:revision>52</cp:revision>
  <dcterms:created xsi:type="dcterms:W3CDTF">2022-03-04T09:16:00Z</dcterms:created>
  <dcterms:modified xsi:type="dcterms:W3CDTF">2022-04-05T05:52:08Z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D9A9C0DEDF2246098F472DE8FFE204B1</vt:lpwstr>
  </property>
  <property fmtid="{D5CDD505-2E9C-101B-9397-08002B2CF9AE}" pid="3" name="KSOProductBuildVer">
    <vt:lpwstr>1033-11.2.0.10451</vt:lpwstr>
  </property>
</Properties>
</file>