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76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55002" y="2840018"/>
            <a:ext cx="6109378" cy="1277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5400" b="1" dirty="0">
                <a:solidFill>
                  <a:srgbClr val="000000"/>
                </a:solidFill>
                <a:latin typeface="Times New Roman" panose="02020603050405020304" pitchFamily="18" charset="0"/>
                <a:ea typeface="HP Simplified Hans" panose="020B0500000000000000" pitchFamily="34" charset="-122"/>
                <a:cs typeface="Times New Roman" panose="02020603050405020304" pitchFamily="18" charset="0"/>
              </a:rPr>
              <a:t>Grafana Loki</a:t>
            </a:r>
            <a:endParaRPr lang="en-US" sz="5400" dirty="0">
              <a:latin typeface="Times New Roman" panose="02020603050405020304" pitchFamily="18" charset="0"/>
              <a:ea typeface="HP Simplified Hans" panose="020B05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355002" y="3571540"/>
            <a:ext cx="7995209" cy="1152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 log collector straight from Greek Mythology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2711" y="1063704"/>
            <a:ext cx="9451419" cy="52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Key Differences – Grafana Loki vs OpenSearch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32711" y="2005727"/>
            <a:ext cx="13164979" cy="5160169"/>
          </a:xfrm>
          <a:prstGeom prst="roundRect">
            <a:avLst>
              <a:gd name="adj" fmla="val 170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40331" y="2013347"/>
            <a:ext cx="13148310" cy="6012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951309" y="2146578"/>
            <a:ext cx="395978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                           Aspect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37334" y="2146578"/>
            <a:ext cx="395597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                     Grafana Loki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719548" y="2146578"/>
            <a:ext cx="395978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                     OpenSearch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6"/>
          <p:cNvSpPr/>
          <p:nvPr/>
        </p:nvSpPr>
        <p:spPr>
          <a:xfrm>
            <a:off x="740331" y="2614613"/>
            <a:ext cx="13148310" cy="6012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951309" y="2747843"/>
            <a:ext cx="395978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Purpose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337334" y="2747843"/>
            <a:ext cx="395597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Purpose-built </a:t>
            </a: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log aggregation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system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9719548" y="2747843"/>
            <a:ext cx="395978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General-purpose </a:t>
            </a: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search and analytics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740331" y="3215878"/>
            <a:ext cx="13148310" cy="6012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951309" y="3349109"/>
            <a:ext cx="395978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Indexing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5337334" y="3349109"/>
            <a:ext cx="395597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Label-based (metadata-only)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9719548" y="3349109"/>
            <a:ext cx="395978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Full-text indexing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(high resource use)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740331" y="3817144"/>
            <a:ext cx="13148310" cy="6012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951309" y="3950375"/>
            <a:ext cx="395978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Storage Efficiency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5337334" y="3950375"/>
            <a:ext cx="395597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Compressed chunks on </a:t>
            </a: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object storage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9719548" y="3950375"/>
            <a:ext cx="395978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Heavy storage on </a:t>
            </a: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local disks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18"/>
          <p:cNvSpPr/>
          <p:nvPr/>
        </p:nvSpPr>
        <p:spPr>
          <a:xfrm>
            <a:off x="740331" y="4418409"/>
            <a:ext cx="13148310" cy="93606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951309" y="4551640"/>
            <a:ext cx="395978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Scalability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5337334" y="4551640"/>
            <a:ext cx="3955971" cy="669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Lightweight, </a:t>
            </a: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Kubernetes-native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, microservices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9719548" y="4551640"/>
            <a:ext cx="395978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Heavier cluster, </a:t>
            </a: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complex sharding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hape 22"/>
          <p:cNvSpPr/>
          <p:nvPr/>
        </p:nvSpPr>
        <p:spPr>
          <a:xfrm>
            <a:off x="740331" y="5354479"/>
            <a:ext cx="13148310" cy="6012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951309" y="5487710"/>
            <a:ext cx="395978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Multi-Tenancy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24"/>
          <p:cNvSpPr/>
          <p:nvPr/>
        </p:nvSpPr>
        <p:spPr>
          <a:xfrm>
            <a:off x="5337334" y="5487710"/>
            <a:ext cx="395597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Native </a:t>
            </a: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tenant isolation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via headers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25"/>
          <p:cNvSpPr/>
          <p:nvPr/>
        </p:nvSpPr>
        <p:spPr>
          <a:xfrm>
            <a:off x="9719548" y="5487710"/>
            <a:ext cx="395978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Limited, </a:t>
            </a: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index-level access control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Shape 26"/>
          <p:cNvSpPr/>
          <p:nvPr/>
        </p:nvSpPr>
        <p:spPr>
          <a:xfrm>
            <a:off x="740331" y="5955744"/>
            <a:ext cx="13148310" cy="6012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27"/>
          <p:cNvSpPr/>
          <p:nvPr/>
        </p:nvSpPr>
        <p:spPr>
          <a:xfrm>
            <a:off x="951309" y="6088975"/>
            <a:ext cx="395978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Integration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28"/>
          <p:cNvSpPr/>
          <p:nvPr/>
        </p:nvSpPr>
        <p:spPr>
          <a:xfrm>
            <a:off x="5337334" y="6088975"/>
            <a:ext cx="395597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Native with Grafana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29"/>
          <p:cNvSpPr/>
          <p:nvPr/>
        </p:nvSpPr>
        <p:spPr>
          <a:xfrm>
            <a:off x="9719548" y="6088975"/>
            <a:ext cx="395978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Plugin-based, lacks deep integration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hape 30"/>
          <p:cNvSpPr/>
          <p:nvPr/>
        </p:nvSpPr>
        <p:spPr>
          <a:xfrm>
            <a:off x="740331" y="6557010"/>
            <a:ext cx="13148310" cy="6012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3" name="Text 31"/>
          <p:cNvSpPr/>
          <p:nvPr/>
        </p:nvSpPr>
        <p:spPr>
          <a:xfrm>
            <a:off x="951309" y="6690241"/>
            <a:ext cx="395978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Operational Overhead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32"/>
          <p:cNvSpPr/>
          <p:nvPr/>
        </p:nvSpPr>
        <p:spPr>
          <a:xfrm>
            <a:off x="5337334" y="6690241"/>
            <a:ext cx="395597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Low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– stateless components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33"/>
          <p:cNvSpPr/>
          <p:nvPr/>
        </p:nvSpPr>
        <p:spPr>
          <a:xfrm>
            <a:off x="9719548" y="6690241"/>
            <a:ext cx="395978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High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– JVM tuning, sharding, etc.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A18493-0B6A-49AA-9533-6F95E5105E38}"/>
              </a:ext>
            </a:extLst>
          </p:cNvPr>
          <p:cNvSpPr/>
          <p:nvPr/>
        </p:nvSpPr>
        <p:spPr>
          <a:xfrm>
            <a:off x="12801600" y="7573384"/>
            <a:ext cx="1721224" cy="559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5460" y="785308"/>
            <a:ext cx="7554852" cy="1316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Enterprise Architecture Overview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818043"/>
            <a:ext cx="3402330" cy="93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Log Pipeline: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2312895"/>
            <a:ext cx="13042821" cy="114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Fluent Bit / Promtail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— Lightweight agents responsible for efficient log collection and forwarding.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2755093"/>
            <a:ext cx="13042821" cy="114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Kafka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— Decouples producers and consumers, providing fault tolerance and buffering of log 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3197292"/>
            <a:ext cx="13042821" cy="114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Logstash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— Performs log transformation and enrichment before forwarding to the Loki Distributor.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4681776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Loki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Stack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5107068"/>
            <a:ext cx="13042821" cy="703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Distributor, Ingester, Querier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— Modular components that scale independently to handle log ingestion and queries.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93790" y="5549267"/>
            <a:ext cx="13042821" cy="703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Object Storage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(S3, GCS, Azure) — Provides durable long-term storage for log 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93790" y="5991465"/>
            <a:ext cx="13042821" cy="703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Grafana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— Used for visualizing logs through dashboards, setting alerts, and auditing access.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76258-51B9-4416-96C6-DAC2A7E8BA8E}"/>
              </a:ext>
            </a:extLst>
          </p:cNvPr>
          <p:cNvSpPr/>
          <p:nvPr/>
        </p:nvSpPr>
        <p:spPr>
          <a:xfrm>
            <a:off x="12801600" y="7573384"/>
            <a:ext cx="1721224" cy="559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6141" y="441064"/>
            <a:ext cx="5738239" cy="2086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Executive Overview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987911" y="1667435"/>
            <a:ext cx="12848699" cy="12586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Grafana Loki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is a cutting-edge, cloud-native log aggregation system engineered for scalability, efficiency, and cost savings. It enables robust observability at scale, seamlessly integrating with Grafana for enhanced monitoring and visualization. Introduced by </a:t>
            </a: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Grafana Labs in December 2018.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78550" y="1484142"/>
            <a:ext cx="30480" cy="1599009"/>
          </a:xfrm>
          <a:prstGeom prst="rect">
            <a:avLst/>
          </a:prstGeom>
          <a:solidFill>
            <a:srgbClr val="4950BC"/>
          </a:solidFill>
          <a:ln/>
        </p:spPr>
      </p:sp>
      <p:sp>
        <p:nvSpPr>
          <p:cNvPr id="5" name="Text 3"/>
          <p:cNvSpPr/>
          <p:nvPr/>
        </p:nvSpPr>
        <p:spPr>
          <a:xfrm>
            <a:off x="809030" y="35448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Open-source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and horizontally scalable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809030" y="398706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Label-based indexing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(metadata-only) ensures efficient storage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809030" y="442925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Fully compatible with </a:t>
            </a: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Prometheus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monitoring workflows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809030" y="48912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Perfectly suited for </a:t>
            </a: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cloud-native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multi-tenant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Kubernetes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environments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176864-F10C-4E7B-8E62-85E3E43C4394}"/>
              </a:ext>
            </a:extLst>
          </p:cNvPr>
          <p:cNvSpPr/>
          <p:nvPr/>
        </p:nvSpPr>
        <p:spPr>
          <a:xfrm>
            <a:off x="12801600" y="7573384"/>
            <a:ext cx="1721224" cy="559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5460" y="580913"/>
            <a:ext cx="6162416" cy="5809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Strategic Value Proposition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645460" y="180169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Cost-Optimized Log Management</a:t>
            </a:r>
          </a:p>
          <a:p>
            <a:pPr algn="l">
              <a:lnSpc>
                <a:spcPts val="2850"/>
              </a:lnSpc>
              <a:buSzPct val="100000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Reduces total cost of ownership by indexing only metadata (labels), not full log text.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645460" y="260679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Unified Observability</a:t>
            </a:r>
          </a:p>
          <a:p>
            <a:pPr algn="l">
              <a:lnSpc>
                <a:spcPts val="2850"/>
              </a:lnSpc>
              <a:buSzPct val="100000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Natively integrates with Grafana for consolidated dashboards (metrics, logs, traces).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645460" y="341189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Built for Scale</a:t>
            </a:r>
          </a:p>
          <a:p>
            <a:pPr algn="l">
              <a:lnSpc>
                <a:spcPts val="2850"/>
              </a:lnSpc>
              <a:buSzPct val="100000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Supports log ingestion at hundreds of terabytes/day with dynamic horizontal scaling.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645460" y="421699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Multi-Tenancy by Design</a:t>
            </a:r>
          </a:p>
          <a:p>
            <a:pPr algn="l">
              <a:lnSpc>
                <a:spcPts val="2850"/>
              </a:lnSpc>
              <a:buSzPct val="100000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Enables isolated log pipelines for different business units, teams, or clients.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645460" y="502209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DevOps &amp; SRE Friendly</a:t>
            </a:r>
          </a:p>
          <a:p>
            <a:pPr algn="l">
              <a:lnSpc>
                <a:spcPts val="2850"/>
              </a:lnSpc>
              <a:buSzPct val="100000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PromQL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-like query language (LogQL) simplifies log search and alerting.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25F0D3-D1F2-4300-934B-E7E005AC27AF}"/>
              </a:ext>
            </a:extLst>
          </p:cNvPr>
          <p:cNvSpPr/>
          <p:nvPr/>
        </p:nvSpPr>
        <p:spPr>
          <a:xfrm>
            <a:off x="12801600" y="7573384"/>
            <a:ext cx="1721224" cy="559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94780"/>
            <a:ext cx="7302460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Core</a:t>
            </a:r>
            <a:r>
              <a:rPr lang="en-US" sz="72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Architecture</a:t>
            </a:r>
            <a:r>
              <a:rPr lang="en-US" sz="72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&amp;</a:t>
            </a:r>
            <a:r>
              <a:rPr lang="en-US" sz="72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Components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1916906"/>
            <a:ext cx="13042821" cy="5217795"/>
          </a:xfrm>
          <a:prstGeom prst="roundRect">
            <a:avLst>
              <a:gd name="adj" fmla="val 182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1924526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224" y="2068235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Component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45824" y="2068235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Role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801410" y="2574846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8" name="Text 6"/>
          <p:cNvSpPr/>
          <p:nvPr/>
        </p:nvSpPr>
        <p:spPr>
          <a:xfrm>
            <a:off x="1028224" y="271855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Logstash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45824" y="271855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Agents to collect and forward logs from kafka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801410" y="3225165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224" y="336887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Distributor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545824" y="336887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Validates and routes logs via consistent hashing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801410" y="3875484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028224" y="401919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Ingester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545824" y="401919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Temporarily buffers logs and writes to storage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816650" y="4541938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8224" y="466951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Querier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7545824" y="466951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Retrieves log data from ingesters and storage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hape 17"/>
          <p:cNvSpPr/>
          <p:nvPr/>
        </p:nvSpPr>
        <p:spPr>
          <a:xfrm>
            <a:off x="801410" y="5176123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0" name="Text 18"/>
          <p:cNvSpPr/>
          <p:nvPr/>
        </p:nvSpPr>
        <p:spPr>
          <a:xfrm>
            <a:off x="1028224" y="531983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Query</a:t>
            </a:r>
            <a:r>
              <a:rPr lang="en-US" sz="28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Frontend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7545824" y="531983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Load-balances and parallelizes queries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20"/>
          <p:cNvSpPr/>
          <p:nvPr/>
        </p:nvSpPr>
        <p:spPr>
          <a:xfrm>
            <a:off x="801410" y="5826443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1028224" y="597015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Ruler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22"/>
          <p:cNvSpPr/>
          <p:nvPr/>
        </p:nvSpPr>
        <p:spPr>
          <a:xfrm>
            <a:off x="7545824" y="597015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Evaluates and triggers alerting rules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hape 23"/>
          <p:cNvSpPr/>
          <p:nvPr/>
        </p:nvSpPr>
        <p:spPr>
          <a:xfrm>
            <a:off x="801410" y="6476762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6" name="Text 24"/>
          <p:cNvSpPr/>
          <p:nvPr/>
        </p:nvSpPr>
        <p:spPr>
          <a:xfrm>
            <a:off x="1028224" y="6620470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Compactor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25"/>
          <p:cNvSpPr/>
          <p:nvPr/>
        </p:nvSpPr>
        <p:spPr>
          <a:xfrm>
            <a:off x="7545824" y="6620470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Deduplicates and compresses stored log chunks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8A2D5C-3102-455E-B5C4-874F4B8015E8}"/>
              </a:ext>
            </a:extLst>
          </p:cNvPr>
          <p:cNvSpPr/>
          <p:nvPr/>
        </p:nvSpPr>
        <p:spPr>
          <a:xfrm>
            <a:off x="12801600" y="7573384"/>
            <a:ext cx="1721224" cy="559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048589"/>
            <a:ext cx="4919305" cy="413230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84094" y="441064"/>
            <a:ext cx="7866117" cy="27381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Write &amp; Ingest Path – From Logs to Storage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84094" y="227879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Log Collection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– Logs are gathered via Fluent Bit, or Logstash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484094" y="272099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Distribution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– The Distributor ensures validated, load-balanced routing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484094" y="352609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Ingestion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– Logs are ingested in-memory, chunked, and persisted to object storage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484094" y="433119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Replication &amp; Quorum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– High availability through replicated ingestion and write acknowledgment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-537883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1592132"/>
            <a:ext cx="4919305" cy="576609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70156" y="516367"/>
            <a:ext cx="7278088" cy="1795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Read Path &amp; Query Optimization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664698" y="174391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LogQL Query Initiated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– The user sends a query to the Query Frontend.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64698" y="254901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Query Decomposition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– The query is broken down into parallelizable subtasks for efficiency.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664698" y="335411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Execution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– The Querier retrieves data from ingesters and persistent storage.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664698" y="415921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Aggregation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– Results are deduplicated and combined for accuracy.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664698" y="496431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Response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– Final data is delivered to the client or dashboard within milliseconds.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87526-555B-4EF1-8695-5CF07B99BDD8}"/>
              </a:ext>
            </a:extLst>
          </p:cNvPr>
          <p:cNvSpPr/>
          <p:nvPr/>
        </p:nvSpPr>
        <p:spPr>
          <a:xfrm>
            <a:off x="12801600" y="7573384"/>
            <a:ext cx="1721224" cy="559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88983"/>
            <a:ext cx="9070062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Deployment Models – Scalable by Design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2409587"/>
            <a:ext cx="13042821" cy="4431030"/>
          </a:xfrm>
          <a:prstGeom prst="roundRect">
            <a:avLst>
              <a:gd name="adj" fmla="val 215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417207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5" name="Text 3"/>
          <p:cNvSpPr/>
          <p:nvPr/>
        </p:nvSpPr>
        <p:spPr>
          <a:xfrm>
            <a:off x="1028581" y="2560915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Mode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3637836" y="2560915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Description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6243280" y="2560915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Scale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8848725" y="2560915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Complexity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11454170" y="2560915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Use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Case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801410" y="3067526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581" y="3211235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Monolithic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3637836" y="3211235"/>
            <a:ext cx="21441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All components in a single binary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6243280" y="3211235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~20GB/day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8848725" y="3211235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Low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11454170" y="3211235"/>
            <a:ext cx="21480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Dev/test environments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801410" y="4080748"/>
            <a:ext cx="130275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8581" y="4224457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Simple Scalable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3637836" y="4224457"/>
            <a:ext cx="214419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Components split into read/write/backend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6243280" y="422445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TBs/day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8848725" y="422445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Moderate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11454170" y="4224457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Mid-size clusters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20"/>
          <p:cNvSpPr/>
          <p:nvPr/>
        </p:nvSpPr>
        <p:spPr>
          <a:xfrm>
            <a:off x="801410" y="5456873"/>
            <a:ext cx="130275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1028581" y="5600581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Microservices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22"/>
          <p:cNvSpPr/>
          <p:nvPr/>
        </p:nvSpPr>
        <p:spPr>
          <a:xfrm>
            <a:off x="3637836" y="5600581"/>
            <a:ext cx="214419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Independent services for each component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23"/>
          <p:cNvSpPr/>
          <p:nvPr/>
        </p:nvSpPr>
        <p:spPr>
          <a:xfrm>
            <a:off x="6243280" y="5600581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100s TBs/day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24"/>
          <p:cNvSpPr/>
          <p:nvPr/>
        </p:nvSpPr>
        <p:spPr>
          <a:xfrm>
            <a:off x="8848725" y="5600581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High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25"/>
          <p:cNvSpPr/>
          <p:nvPr/>
        </p:nvSpPr>
        <p:spPr>
          <a:xfrm>
            <a:off x="11454170" y="5600581"/>
            <a:ext cx="21480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Enterprise-grade production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62748B-3EAC-4306-A01D-89D37A3251D2}"/>
              </a:ext>
            </a:extLst>
          </p:cNvPr>
          <p:cNvSpPr/>
          <p:nvPr/>
        </p:nvSpPr>
        <p:spPr>
          <a:xfrm>
            <a:off x="12801600" y="7573384"/>
            <a:ext cx="1721224" cy="559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090" y="1946910"/>
            <a:ext cx="3284220" cy="433578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84094" y="419549"/>
            <a:ext cx="7866117" cy="2357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Loki Ring Architecture – Ensuring High Availability at Scale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84094" y="2517289"/>
            <a:ext cx="7866117" cy="12119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Consistent Hashing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guarantees even distribution of logs across nodes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484094" y="3044415"/>
            <a:ext cx="7866117" cy="14899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Dynamic Membership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enables seamless node addition and removal in real 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484094" y="3829722"/>
            <a:ext cx="7866117" cy="1509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Fault Tolerance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achieved through automatic reassignment and replication of logs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484094" y="4654617"/>
            <a:ext cx="7866117" cy="1489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Backpressure &amp; Batching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techniques maintain ingestion stability under heavy load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484094" y="5459717"/>
            <a:ext cx="7866117" cy="11270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Horizontal Scalability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by simply adding more ingester nodes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6527" y="619720"/>
            <a:ext cx="8178760" cy="561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Multi-Tenant Management &amp; Security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86527" y="1630918"/>
            <a:ext cx="13057346" cy="3671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Tenant Isolation via </a:t>
            </a:r>
            <a:r>
              <a:rPr lang="en-US" sz="2000" dirty="0">
                <a:solidFill>
                  <a:srgbClr val="272525"/>
                </a:solidFill>
                <a:highlight>
                  <a:srgbClr val="DADBF1"/>
                </a:highlight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X-Scope-OrgID</a:t>
            </a: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Header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86527" y="2250877"/>
            <a:ext cx="13057346" cy="3881438"/>
          </a:xfrm>
          <a:prstGeom prst="roundRect">
            <a:avLst>
              <a:gd name="adj" fmla="val 243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94147" y="2258497"/>
            <a:ext cx="13042106" cy="6443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1018818" y="2400895"/>
            <a:ext cx="6067901" cy="3595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Feature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43681" y="2400895"/>
            <a:ext cx="6067901" cy="3595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Benefit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6"/>
          <p:cNvSpPr/>
          <p:nvPr/>
        </p:nvSpPr>
        <p:spPr>
          <a:xfrm>
            <a:off x="794147" y="2902863"/>
            <a:ext cx="13042106" cy="6443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18818" y="3045262"/>
            <a:ext cx="6067901" cy="3595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Label-based isolation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43681" y="3045262"/>
            <a:ext cx="6067901" cy="3595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Full separation of logs between tenants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794147" y="3547229"/>
            <a:ext cx="13042106" cy="6443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1018818" y="3689628"/>
            <a:ext cx="6067901" cy="3595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Per-tenant quotas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543681" y="3689628"/>
            <a:ext cx="6067901" cy="3595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Control ingestion, storage, and query load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794147" y="4191595"/>
            <a:ext cx="13042106" cy="6443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1018818" y="4333994"/>
            <a:ext cx="6067901" cy="3595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Role-based access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543681" y="4333994"/>
            <a:ext cx="6067901" cy="3595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Teams see only their own logs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794147" y="4835962"/>
            <a:ext cx="13042106" cy="6443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6"/>
          <p:cNvSpPr/>
          <p:nvPr/>
        </p:nvSpPr>
        <p:spPr>
          <a:xfrm>
            <a:off x="1018818" y="4978360"/>
            <a:ext cx="6067901" cy="3595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API-based header injection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7543681" y="4978360"/>
            <a:ext cx="6067901" cy="3595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Enables custom access workflows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18"/>
          <p:cNvSpPr/>
          <p:nvPr/>
        </p:nvSpPr>
        <p:spPr>
          <a:xfrm>
            <a:off x="794147" y="5480328"/>
            <a:ext cx="13042106" cy="6443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1018818" y="5622727"/>
            <a:ext cx="6067901" cy="3595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Reverse proxy or Grafana Enterprise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7543681" y="5622727"/>
            <a:ext cx="6067901" cy="3595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For secure, scalable, dynamic tenant handling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1123593" y="6637853"/>
            <a:ext cx="12720280" cy="719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Enterprise Strategy: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Use multiple datasources in Grafana per tenant and leverage "Mixed" panels for unified dashboards.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hape 22"/>
          <p:cNvSpPr/>
          <p:nvPr/>
        </p:nvSpPr>
        <p:spPr>
          <a:xfrm>
            <a:off x="786527" y="6385084"/>
            <a:ext cx="30480" cy="1224677"/>
          </a:xfrm>
          <a:prstGeom prst="rect">
            <a:avLst/>
          </a:prstGeom>
          <a:solidFill>
            <a:srgbClr val="4950BC"/>
          </a:solidFill>
          <a:ln/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AE40A8-99E4-4AF7-BDA8-AE43DA000426}"/>
              </a:ext>
            </a:extLst>
          </p:cNvPr>
          <p:cNvSpPr/>
          <p:nvPr/>
        </p:nvSpPr>
        <p:spPr>
          <a:xfrm>
            <a:off x="12801600" y="7573384"/>
            <a:ext cx="1721224" cy="559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762</Words>
  <Application>Microsoft Office PowerPoint</Application>
  <PresentationFormat>Custom</PresentationFormat>
  <Paragraphs>134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Yashas Hegde</cp:lastModifiedBy>
  <cp:revision>3</cp:revision>
  <dcterms:created xsi:type="dcterms:W3CDTF">2025-05-20T13:33:35Z</dcterms:created>
  <dcterms:modified xsi:type="dcterms:W3CDTF">2025-05-20T13:51:14Z</dcterms:modified>
</cp:coreProperties>
</file>