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86" r:id="rId3"/>
    <p:sldId id="972" r:id="rId4"/>
    <p:sldId id="996" r:id="rId5"/>
    <p:sldId id="1002" r:id="rId6"/>
    <p:sldId id="1001" r:id="rId7"/>
    <p:sldId id="997" r:id="rId8"/>
    <p:sldId id="999" r:id="rId9"/>
    <p:sldId id="1003" r:id="rId10"/>
    <p:sldId id="1004" r:id="rId11"/>
    <p:sldId id="962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f9eeb11b-e739-4e02-9313-493372cd471d}">
          <p14:sldIdLst>
            <p14:sldId id="686"/>
          </p14:sldIdLst>
        </p14:section>
        <p14:section name="Untitled Section" id="{15483431-1f8a-4146-8bbc-6ba5ab338c0a}">
          <p14:sldIdLst>
            <p14:sldId id="972"/>
            <p14:sldId id="996"/>
            <p14:sldId id="997"/>
            <p14:sldId id="999"/>
            <p14:sldId id="1003"/>
            <p14:sldId id="1004"/>
            <p14:sldId id="962"/>
            <p14:sldId id="1001"/>
            <p14:sldId id="10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234"/>
    <a:srgbClr val="A7D971"/>
    <a:srgbClr val="FF9B09"/>
    <a:srgbClr val="FF6A47"/>
    <a:srgbClr val="F7940F"/>
    <a:srgbClr val="FFFF99"/>
    <a:srgbClr val="B8E08C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1652" y="56"/>
      </p:cViewPr>
      <p:guideLst>
        <p:guide orient="horz" pos="212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D57443-88DA-427F-8986-40D61246F29A}" type="slidenum">
              <a:rPr lang="en-GB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6A7D8-FBF7-41DD-9FAC-B61B6197E7F9}" type="datetime2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886E-AE90-473A-8A0E-CA2BCD142707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4AA60-6916-46FF-A77C-CDBC2DB02165}" type="datetime2">
              <a:rPr lang="en-US"/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20EF5-2C04-4226-BD81-2B04CB46BF8D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D4220-E858-44D3-86E2-A1269A3E0712}" type="datetime2">
              <a:rPr lang="en-US"/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FA395-BDD7-4684-BC90-BADEE33512A8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7467F-DE0D-4F48-8177-6C10A0A4006C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91CDC-72D1-4760-9418-F9532C7C698B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567D4-7EEA-4208-A174-E0A1E5E20AC3}" type="datetime2">
              <a:rPr lang="en-US"/>
            </a:fld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FE992-8C03-4942-BFCB-10D0A8FF9CAD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2328D-3574-4716-AABE-4BC3CBE44137}" type="datetime2">
              <a:rPr lang="en-US"/>
            </a:fld>
            <a:endParaRPr lang="en-GB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6A946-FA63-46DE-8EC3-43ADFA414796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B7CF8-3F5F-48A9-B14D-B508E74486A9}" type="datetime2">
              <a:rPr lang="en-US"/>
            </a:fld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084F-5FCC-4C7D-96AB-28116C3DC07E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F95BF-71FB-46E8-B930-71E44B5AFDE5}" type="datetime2">
              <a:rPr lang="en-US"/>
            </a:fld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5862-935E-4A28-ACAD-49CD152E2AE3}" type="slidenum">
              <a:rPr lang="en-GB"/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7F310-77FE-431B-B387-C210AD9189D1}" type="datetime2">
              <a:rPr lang="en-US"/>
            </a:fld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83927-6595-4B97-A1DE-4399E4082F5A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7BD1-D457-40C5-AC0A-9710C8EBF262}" type="datetime2">
              <a:rPr lang="en-US"/>
            </a:fld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EACC9-CC86-426A-AB2E-EA1F85D883FC}" type="slidenum">
              <a:rPr lang="en-GB"/>
            </a:fld>
            <a:endParaRPr lang="en-GB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alphaModFix amt="6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A6F51C9B-DB3F-4B99-83CE-1512A4FC152C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C30B1F6D-886A-44E0-878A-9B4CC1539D34}" type="slidenum">
              <a:rPr lang="en-GB"/>
            </a:fld>
            <a:endParaRPr lang="en-GB" dirty="0"/>
          </a:p>
        </p:txBody>
      </p:sp>
      <p:pic>
        <p:nvPicPr>
          <p:cNvPr id="1031" name="Picture 6" descr="Selfservit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62800" y="0"/>
            <a:ext cx="1981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altLang="en-US" sz="3600" dirty="0"/>
            </a:br>
            <a:br>
              <a:rPr lang="en-US" altLang="en-US" sz="3600" dirty="0"/>
            </a:br>
            <a:endParaRPr lang="en-US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496820"/>
            <a:ext cx="6400800" cy="18465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54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Mservice - Export Mechanism </a:t>
            </a:r>
            <a:endParaRPr lang="en-US" sz="54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 algn="ctr">
              <a:buNone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>
              <a:buNone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>
              <a:buNone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>
              <a:buNone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>
              <a:buNone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>
              <a:buNone/>
            </a:pPr>
            <a:endParaRPr lang="en-US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>
              <a:buNone/>
            </a:pPr>
            <a:r>
              <a:rPr lang="en-US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55862-935E-4A28-ACAD-49CD152E2AE3}" type="slidenum">
              <a:rPr lang="en-GB"/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TECHNICAL COVERAGE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7325"/>
            <a:ext cx="8229600" cy="4669155"/>
          </a:xfrm>
        </p:spPr>
        <p:txBody>
          <a:bodyPr/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 1 : Screen Level Export : </a:t>
            </a:r>
            <a:endParaRPr 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1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The HTML file of the screen to have the html element for export option which will be placed under screen editor section.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b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 &lt;li id = "manage_call_register_se_grid_1_export_btn" class = 'k-button' 	data-widget-type = "w_button" data-button-group = "export" data-button-role = "grid" 	style="border:none;border-radius:0px;" title="Export"&gt;&lt;span class= 'k-icon k-i-	excel'&gt;&lt;/span&gt;&lt;/li&gt;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Char char="Ø"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2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 Based on the export access of the screen this button is shown or hidden to the respective user groups.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3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 The JS file of the screen has the function to get the input parameters for the export functionality. The function path is given below.</a:t>
            </a:r>
            <a:b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screenObject.customRequirementHandler.getExportConfig(exportButtonId);</a:t>
            </a:r>
            <a:b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above JS Function returns 5 parameters which are sent as input to export functionality. 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type : export file type , template : fmt file name, service : retrieve procedure, request : input params for retrieve procedure, length : length of the data</a:t>
            </a:r>
            <a:br>
              <a:rPr lang="en-US" sz="117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US" sz="117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endParaRPr lang="en-US" sz="1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endParaRPr lang="en-US" sz="15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endParaRPr lang="en-US" sz="15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algn="l">
              <a:buFont typeface="Wingdings" panose="05000000000000000000" charset="0"/>
              <a:buNone/>
            </a:pP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TECHNICAL COVERAGE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56055"/>
            <a:ext cx="8507095" cy="4729480"/>
          </a:xfrm>
        </p:spPr>
        <p:txBody>
          <a:bodyPr/>
          <a:p>
            <a:pPr marL="0"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Sample Structure of the input function :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charset="0"/>
              <a:buNone/>
            </a:pP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getExportConfig : function (gridId) {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611505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if(gridId == "manage_call_register_se_grid_1_export_btn"){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return {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: "csv",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template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: "manage_call_register_se",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service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: "sp_retrieve_manage_call_register",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375410" lvl="0" indent="0" algn="l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request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: "&lt;signature&gt;&lt;i_inputparam_xml&gt;" + manage_call_register_se.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346835" lvl="0" indent="28575" algn="l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customRequirementHandler.getFilterValues().replace("&lt;/inputparam&gt;","&lt;skip&gt;		&lt;/skip&gt;&lt;take&gt;&lt;/take&gt;&lt;/input	param&gt;") + "&lt;/i_inputparam_xml&gt; 				&lt;o_retrieve_status&gt;&lt;/o_retrieve_status&gt;&lt;/signature&gt;",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length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: manage_call_register_se.variable.custom.grid_1.dataSource.data().length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}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630555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69240" indent="0" defTabSz="457200">
              <a:lnSpc>
                <a:spcPct val="9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TECHNICAL COVERAGE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7325"/>
            <a:ext cx="8229600" cy="4669155"/>
          </a:xfrm>
        </p:spPr>
        <p:txBody>
          <a:bodyPr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4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Preparing the fmt file. The path of the fmt file will be 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Website\fmt\export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The name of the fmt name is formulated as templateProperty given in JS function + ‘_fmt,json’ format. 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Sample fmt file name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 manage_call_register_se_fmt.json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Sample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Structure inside the fmt file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Wingdings" panose="05000000000000000000" charset="0"/>
              <a:buNone/>
            </a:pPr>
            <a:b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{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0" defTabSz="457200">
              <a:lnSpc>
                <a:spcPct val="10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"fileName": "CALL_REGISTER",       /* Export File Name */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0" defTabSz="457200">
              <a:lnSpc>
                <a:spcPct val="10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"configuration": [{				/* Fileds to Export */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0" defTabSz="457200">
              <a:lnSpc>
                <a:spcPct val="10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"fieldName": "Call #",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0" defTabSz="457200">
              <a:lnSpc>
                <a:spcPct val="10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"fieldId": "call_no",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0" defTabSz="457200">
              <a:lnSpc>
                <a:spcPct val="10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"template": "",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0" defTabSz="457200">
              <a:lnSpc>
                <a:spcPct val="10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"format": ""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0" defTabSz="457200">
              <a:lnSpc>
                <a:spcPct val="100000"/>
              </a:lnSpc>
              <a:buFont typeface="Wingdings" panose="05000000000000000000" charset="0"/>
              <a:buNone/>
              <a:tabLst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}]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endParaRPr lang="en-US" sz="15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algn="l">
              <a:buFont typeface="Wingdings" panose="05000000000000000000" charset="0"/>
              <a:buNone/>
            </a:pPr>
            <a:endParaRPr lang="en-US" sz="15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TECHNICAL COVERAGE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7485"/>
            <a:ext cx="8229600" cy="4740275"/>
          </a:xfrm>
        </p:spPr>
        <p:txBody>
          <a:bodyPr/>
          <a:p>
            <a:pPr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 5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Upon clicking the export button the control goes to webScreenController.lib.js file.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$.ajax({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method: "POST", url: getWebserverpath() + "api/generate_export_file",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data: {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defTabSz="457200">
              <a:lnSpc>
                <a:spcPct val="90000"/>
              </a:lnSpc>
              <a:buNone/>
              <a:tabLst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session_id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login_profile.guid_val,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user_id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login_profile.user_id,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defTabSz="457200">
              <a:lnSpc>
                <a:spcPct val="90000"/>
              </a:lnSpc>
              <a:buNone/>
              <a:tabLst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client_id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login_profile.client_id,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locale_id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login_profile.locale_id,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defTabSz="457200">
              <a:lnSpc>
                <a:spcPct val="90000"/>
              </a:lnSpc>
              <a:buNone/>
              <a:tabLst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country_code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login_profile.country_code, 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document_type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exportDataConfig.type,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defTabSz="457200">
              <a:lnSpc>
                <a:spcPct val="90000"/>
              </a:lnSpc>
              <a:buNone/>
              <a:tabLst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document_template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exportDataConfig.template,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defTabSz="457200">
              <a:lnSpc>
                <a:spcPct val="90000"/>
              </a:lnSpc>
              <a:buNone/>
              <a:tabLst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data_retrieve_service_name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exportDataConfig.service,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defTabSz="457200">
              <a:lnSpc>
                <a:spcPct val="90000"/>
              </a:lnSpc>
              <a:buNone/>
              <a:tabLst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</a:t>
            </a:r>
            <a:r>
              <a:rPr lang="en-US" sz="1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data_retrieve_request_xml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exportDataConfig.request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},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async: false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}).then(function (response) {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if (response != "") {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defTabSz="457200">
              <a:lnSpc>
                <a:spcPct val="90000"/>
              </a:lnSpc>
              <a:buNone/>
              <a:tabLst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window.location = getWebserverpath() + "api/DownloadExportFile?filePath=" + response + 		"&amp;client_id=" + login_profile.client_id + "&amp;country_code=" + login_profile.country_code;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} else {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 defTabSz="1308735">
              <a:lnSpc>
                <a:spcPct val="90000"/>
              </a:lnSpc>
              <a:buNone/>
              <a:tabLst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alert("Please contact your support desk.");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}</a:t>
            </a:r>
            <a:endParaRPr 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TECHNICAL COVERAGE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lnSpc>
                <a:spcPct val="90000"/>
              </a:lnSpc>
              <a:buFont typeface="Wingdings" panose="05000000000000000000" charset="0"/>
              <a:buNone/>
            </a:pPr>
            <a:br>
              <a:rPr lang="en-US" sz="1600">
                <a:latin typeface="Times New Roman" panose="02020603050405020304" charset="0"/>
                <a:cs typeface="Times New Roman" panose="02020603050405020304" charset="0"/>
              </a:rPr>
            </a:b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buFont typeface="Wingdings" panose="05000000000000000000" charset="0"/>
              <a:buChar char="Ø"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l">
              <a:buFont typeface="Wingdings" panose="05000000000000000000" charset="0"/>
              <a:buAutoNum type="arabicPeriod"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0075" y="1600200"/>
            <a:ext cx="8086725" cy="4475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 1: Possible Failures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If fmt structure is wrong or missing or mismatch of fields error will occur.</a:t>
            </a:r>
            <a:endParaRPr lang="en-US" sz="2400"/>
          </a:p>
          <a:p>
            <a:r>
              <a:rPr lang="en-US" sz="2400"/>
              <a:t>If procedure is failed or take long to execute then error will occur.</a:t>
            </a:r>
            <a:endParaRPr lang="en-US" sz="2400"/>
          </a:p>
          <a:p>
            <a:r>
              <a:rPr lang="en-US" sz="2400"/>
              <a:t>If property values in JS function is not available or mismatch then error will occur.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The Errors are logged in the below given file path :	website\Log\Export\exception\dd-MM-yyyy-clientId-countryCode.txt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TECHNICAL COVERAGE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Method 2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: Dashboard detail data export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Service Triggered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: common/components/msvIntegrate/GenerateExportFile.aspx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sz="1800" b="1">
                <a:latin typeface="Times New Roman" panose="02020603050405020304" charset="0"/>
                <a:cs typeface="Times New Roman" panose="02020603050405020304" charset="0"/>
              </a:rPr>
              <a:t>Input for the Service  :</a:t>
            </a:r>
            <a:endParaRPr 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 defTabSz="876300">
              <a:lnSpc>
                <a:spcPct val="140000"/>
              </a:lnSpc>
              <a:buNone/>
              <a:tabLst/>
            </a:pPr>
            <a:r>
              <a:rPr lang="en-US" sz="1575" b="1">
                <a:latin typeface="Times New Roman" panose="02020603050405020304" charset="0"/>
                <a:cs typeface="Times New Roman" panose="02020603050405020304" charset="0"/>
              </a:rPr>
              <a:t>	document_type</a:t>
            </a:r>
            <a:r>
              <a:rPr lang="en-US" sz="1575">
                <a:latin typeface="Times New Roman" panose="02020603050405020304" charset="0"/>
                <a:cs typeface="Times New Roman" panose="02020603050405020304" charset="0"/>
              </a:rPr>
              <a:t> : CSV - hardcoded value</a:t>
            </a:r>
            <a:endParaRPr lang="en-US" sz="1575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15925">
              <a:buNone/>
            </a:pPr>
            <a:r>
              <a:rPr lang="en-US" sz="1575" b="1">
                <a:latin typeface="Times New Roman" panose="02020603050405020304" charset="0"/>
                <a:cs typeface="Times New Roman" panose="02020603050405020304" charset="0"/>
              </a:rPr>
              <a:t>document_name</a:t>
            </a:r>
            <a:r>
              <a:rPr lang="en-US" sz="1575">
                <a:latin typeface="Times New Roman" panose="02020603050405020304" charset="0"/>
                <a:cs typeface="Times New Roman" panose="02020603050405020304" charset="0"/>
              </a:rPr>
              <a:t> : If available in ui config pick it up else named as Detailed Data</a:t>
            </a:r>
            <a:endParaRPr lang="en-US" sz="1575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15925">
              <a:buNone/>
            </a:pPr>
            <a:r>
              <a:rPr lang="en-US" sz="1575" b="1">
                <a:latin typeface="Times New Roman" panose="02020603050405020304" charset="0"/>
                <a:cs typeface="Times New Roman" panose="02020603050405020304" charset="0"/>
              </a:rPr>
              <a:t>document_template</a:t>
            </a:r>
            <a:r>
              <a:rPr lang="en-US" sz="1575">
                <a:latin typeface="Times New Roman" panose="02020603050405020304" charset="0"/>
                <a:cs typeface="Times New Roman" panose="02020603050405020304" charset="0"/>
              </a:rPr>
              <a:t> : fmt file name</a:t>
            </a:r>
            <a:endParaRPr lang="en-US" sz="1575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20370">
              <a:buNone/>
            </a:pPr>
            <a:r>
              <a:rPr lang="en-US" sz="1575" b="1">
                <a:latin typeface="Times New Roman" panose="02020603050405020304" charset="0"/>
                <a:cs typeface="Times New Roman" panose="02020603050405020304" charset="0"/>
              </a:rPr>
              <a:t>data_retrieve_service_name</a:t>
            </a:r>
            <a:r>
              <a:rPr lang="en-US" sz="1575">
                <a:latin typeface="Times New Roman" panose="02020603050405020304" charset="0"/>
                <a:cs typeface="Times New Roman" panose="02020603050405020304" charset="0"/>
              </a:rPr>
              <a:t> : "sp_report_information_for_custom_report_builder" </a:t>
            </a:r>
            <a:endParaRPr lang="en-US" sz="1575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20370">
              <a:buNone/>
            </a:pPr>
            <a:r>
              <a:rPr lang="en-US" sz="1575" b="1">
                <a:latin typeface="Times New Roman" panose="02020603050405020304" charset="0"/>
                <a:cs typeface="Times New Roman" panose="02020603050405020304" charset="0"/>
              </a:rPr>
              <a:t>data_retrieve_request_xml</a:t>
            </a:r>
            <a:r>
              <a:rPr lang="en-US" sz="1575">
                <a:latin typeface="Times New Roman" panose="02020603050405020304" charset="0"/>
                <a:cs typeface="Times New Roman" panose="02020603050405020304" charset="0"/>
              </a:rPr>
              <a:t>: "&lt;signature&gt;&lt;i_inputparam_xml&gt;" + 				exportObj.inputParam.replace("&lt;inputparam&gt;", "&lt;inputparam&gt;			&lt;export_ind&gt; true &lt;/export_ind&gt;") + "&lt;/i_inputparam_xml&gt;&lt;i_report_code&gt;		" + ome_container.variable.custom.reportTypeList[reportIndex].reportCode 		+ "&lt;/i_report_code&gt;&lt;o_retrieve_status&gt;&lt;/o_retrieve_status&gt;&lt;/signature&gt;"</a:t>
            </a:r>
            <a:endParaRPr lang="en-US" sz="1575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TECHNICAL COVERAGE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1518920"/>
            <a:ext cx="8387080" cy="460756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fmt file path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: 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77190" lvl="1" indent="0">
              <a:buFont typeface="Wingdings" panose="05000000000000000000" charset="0"/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website\fmt\msvDocGen\csv\reportId_clientId_countryCode_localeId_fmt.xslt</a:t>
            </a: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77190" lvl="1" indent="0">
              <a:buFont typeface="Wingdings" panose="05000000000000000000" charset="0"/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Sample fmt file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: reportId and fieldId parameters has to be given as per user requirement.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&lt;?xml version="1.0" encoding="UTF-8"?&gt;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&lt;xsl:stylesheet version="1.0" xmlns:xsl="http://www.w3.org/1999/XSL/Transform"&gt;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&lt;xsl:template match="reportId"&gt;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"Field 1 Label","Field 2 Label"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&lt;xsl:for-each select="app_usage_version_classification"&gt;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&lt;br/&gt;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"=""&lt;xsl:value-of select="field_1_id"/&gt;""",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	"=""&lt;xsl:value-of select="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field_2_id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"/&gt;"""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	&lt;/xsl:for-each&gt;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	&lt;/xsl:template&gt;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&lt;/xsl:stylesheet&gt;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670938C5-723E-4A4C-A157-5BA14F507CC6}" type="datetime2">
              <a:rPr lang="en-US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US"/>
              <a:t>Confidential to Selfservit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13C6C00-7334-4231-8019-1BC4D41F703B}" type="slidenum">
              <a:rPr lang="en-GB"/>
            </a:fld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posal to Jayaraj Automobiles - MService - 26.Dec.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 to Jayaraj Automobiles - MService - 26.Dec.12</Template>
  <TotalTime>0</TotalTime>
  <Words>5030</Words>
  <Application>WPS Presentation</Application>
  <PresentationFormat>On-screen Show (4:3)</PresentationFormat>
  <Paragraphs>183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</vt:lpstr>
      <vt:lpstr>Times New Roman</vt:lpstr>
      <vt:lpstr>Wingdings</vt:lpstr>
      <vt:lpstr>Microsoft YaHei</vt:lpstr>
      <vt:lpstr>Arial Unicode MS</vt:lpstr>
      <vt:lpstr>Proposal to Jayaraj Automobiles - MService - 26.Dec.12</vt:lpstr>
      <vt:lpstr>  </vt:lpstr>
      <vt:lpstr>TECHNICAL COVERAGE</vt:lpstr>
      <vt:lpstr>TECHNICAL COVERAGE</vt:lpstr>
      <vt:lpstr>TECHNICAL COVERAGE</vt:lpstr>
      <vt:lpstr>TECHNICAL COVERAGE</vt:lpstr>
      <vt:lpstr>TECHNICAL COVERAGE</vt:lpstr>
      <vt:lpstr>Drawbacks</vt:lpstr>
      <vt:lpstr>PowerPoint 演示文稿</vt:lpstr>
      <vt:lpstr>PowerPoint 演示文稿</vt:lpstr>
      <vt:lpstr>PowerPoint 演示文稿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MService</dc:title>
  <dc:creator>Chak</dc:creator>
  <dc:subject>Overview</dc:subject>
  <cp:lastModifiedBy>user</cp:lastModifiedBy>
  <cp:revision>1250</cp:revision>
  <dcterms:created xsi:type="dcterms:W3CDTF">2012-12-26T12:58:00Z</dcterms:created>
  <dcterms:modified xsi:type="dcterms:W3CDTF">2023-08-01T14:10:53Z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E1B69CE9D8C44DE788B8EA85E5E8AFF6</vt:lpwstr>
  </property>
</Properties>
</file>