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6"/>
  </p:handoutMasterIdLst>
  <p:sldIdLst>
    <p:sldId id="257" r:id="rId3"/>
    <p:sldId id="258" r:id="rId5"/>
    <p:sldId id="259" r:id="rId6"/>
    <p:sldId id="271" r:id="rId7"/>
    <p:sldId id="260" r:id="rId8"/>
    <p:sldId id="273" r:id="rId9"/>
    <p:sldId id="285" r:id="rId10"/>
    <p:sldId id="286" r:id="rId11"/>
    <p:sldId id="313" r:id="rId12"/>
    <p:sldId id="299" r:id="rId13"/>
    <p:sldId id="261" r:id="rId14"/>
    <p:sldId id="262" r:id="rId15"/>
    <p:sldId id="279" r:id="rId16"/>
    <p:sldId id="281" r:id="rId17"/>
    <p:sldId id="263" r:id="rId18"/>
    <p:sldId id="264" r:id="rId19"/>
    <p:sldId id="265" r:id="rId20"/>
    <p:sldId id="282" r:id="rId21"/>
    <p:sldId id="283" r:id="rId22"/>
    <p:sldId id="284" r:id="rId23"/>
    <p:sldId id="266" r:id="rId24"/>
    <p:sldId id="32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606330" y="1466158"/>
            <a:ext cx="10971086" cy="4123681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12" rIns="91425" bIns="45712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400" b="1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MService</a:t>
            </a:r>
            <a:br>
              <a:rPr lang="en-US" altLang="x-none" sz="4400" b="1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</a:br>
            <a:r>
              <a:rPr lang="en-US" altLang="x-none" sz="4400" b="1" dirty="0" err="1">
                <a:solidFill>
                  <a:srgbClr val="000000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MSCTD-884</a:t>
            </a:r>
            <a:endParaRPr lang="en-IN" altLang="en-US" sz="4400" b="1" dirty="0" err="1">
              <a:solidFill>
                <a:srgbClr val="000000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505" y="6355893"/>
            <a:ext cx="2844356" cy="36506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12" rIns="91425" bIns="45712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4949" y="6355893"/>
            <a:ext cx="3860197" cy="36506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12" rIns="91425" bIns="45712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6235" y="6355893"/>
            <a:ext cx="2844356" cy="365068"/>
          </a:xfrm>
          <a:prstGeom prst="rect">
            <a:avLst/>
          </a:prstGeom>
          <a:noFill/>
          <a:ln w="9525">
            <a:noFill/>
          </a:ln>
        </p:spPr>
        <p:txBody>
          <a:bodyPr wrap="square" lIns="91425" tIns="45712" rIns="91425" bIns="45712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 flipV="1">
            <a:off x="731520" y="1017270"/>
            <a:ext cx="10596880" cy="11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731520" y="612711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4410" y="365125"/>
            <a:ext cx="10359390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Item Creation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293" t="4838" r="2691" b="4826"/>
          <a:stretch>
            <a:fillRect/>
          </a:stretch>
        </p:blipFill>
        <p:spPr>
          <a:xfrm>
            <a:off x="1128395" y="1347470"/>
            <a:ext cx="9578975" cy="49733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175" y="365125"/>
            <a:ext cx="10207625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Spares Enquiry Filter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098" r="1596" b="4383"/>
          <a:stretch>
            <a:fillRect/>
          </a:stretch>
        </p:blipFill>
        <p:spPr>
          <a:xfrm>
            <a:off x="1146175" y="1423670"/>
            <a:ext cx="10080625" cy="50622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Spares Enquiry Add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067" t="4768" r="1674" b="4528"/>
          <a:stretch>
            <a:fillRect/>
          </a:stretch>
        </p:blipFill>
        <p:spPr>
          <a:xfrm>
            <a:off x="1052195" y="1386205"/>
            <a:ext cx="9958705" cy="4959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Spares Enquiry Child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138" t="4657" r="1247" b="5247"/>
          <a:stretch>
            <a:fillRect/>
          </a:stretch>
        </p:blipFill>
        <p:spPr>
          <a:xfrm>
            <a:off x="1141095" y="1372870"/>
            <a:ext cx="9692005" cy="48971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530" y="365125"/>
            <a:ext cx="10288270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Spares Enquiry Creation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rcRect l="1297" t="5508" r="1936" b="4732"/>
          <a:stretch>
            <a:fillRect/>
          </a:stretch>
        </p:blipFill>
        <p:spPr>
          <a:xfrm>
            <a:off x="1204595" y="1372235"/>
            <a:ext cx="9552940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6645" y="365125"/>
            <a:ext cx="10257155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Spares Enquiry Quotation Generation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665" t="5999" r="1624" b="4656"/>
          <a:stretch>
            <a:fillRect/>
          </a:stretch>
        </p:blipFill>
        <p:spPr>
          <a:xfrm>
            <a:off x="1269365" y="1421130"/>
            <a:ext cx="9376410" cy="47688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435" y="365125"/>
            <a:ext cx="10159365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Filter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855" t="5395" r="1382" b="4608"/>
          <a:stretch>
            <a:fillRect/>
          </a:stretch>
        </p:blipFill>
        <p:spPr>
          <a:xfrm>
            <a:off x="1382395" y="1487170"/>
            <a:ext cx="9337040" cy="47193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530" y="365125"/>
            <a:ext cx="10288270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Add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1"/>
          <a:srcRect l="-177" t="4240" r="1171" b="4594"/>
          <a:stretch>
            <a:fillRect/>
          </a:stretch>
        </p:blipFill>
        <p:spPr>
          <a:xfrm>
            <a:off x="1066165" y="1403985"/>
            <a:ext cx="9298940" cy="46996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Creation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1"/>
          <a:srcRect t="5207" r="1380" b="5182"/>
          <a:stretch>
            <a:fillRect/>
          </a:stretch>
        </p:blipFill>
        <p:spPr>
          <a:xfrm>
            <a:off x="991870" y="1531620"/>
            <a:ext cx="9396095" cy="44805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Submit for review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1024" t="4815" r="1465" b="4803"/>
          <a:stretch>
            <a:fillRect/>
          </a:stretch>
        </p:blipFill>
        <p:spPr>
          <a:xfrm>
            <a:off x="1090930" y="1387475"/>
            <a:ext cx="9516110" cy="50234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730885" y="1123315"/>
            <a:ext cx="7853680" cy="1193800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Checklist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02690" y="2617470"/>
            <a:ext cx="9119870" cy="810895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1.Handover Document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30/06/2022</a:t>
            </a:r>
            <a:endParaRPr lang="en-US" altLang="en-GB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Microsoft YaHei" panose="020B0503020204020204" charset="-122"/>
              <a:cs typeface="Lucida Sans Unicode" panose="020B060203050402020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1520" y="1017270"/>
            <a:ext cx="10596880" cy="11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1520" y="612711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Approve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l="907" t="5085" r="1858" b="5059"/>
          <a:stretch>
            <a:fillRect/>
          </a:stretch>
        </p:blipFill>
        <p:spPr>
          <a:xfrm>
            <a:off x="988695" y="1385570"/>
            <a:ext cx="9933940" cy="50241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525" y="314960"/>
            <a:ext cx="10328275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Quotation Order Won 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5865" r="1726" b="4285"/>
          <a:stretch>
            <a:fillRect/>
          </a:stretch>
        </p:blipFill>
        <p:spPr>
          <a:xfrm>
            <a:off x="1164590" y="1350010"/>
            <a:ext cx="9631680" cy="48945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latin typeface="Calibri" panose="020F0502020204030204" charset="0"/>
                <a:cs typeface="Calibri" panose="020F0502020204030204" charset="0"/>
                <a:sym typeface="+mn-ea"/>
              </a:rPr>
              <a:t>Quotation Order Lost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t="5304" r="1210" b="4743"/>
          <a:stretch>
            <a:fillRect/>
          </a:stretch>
        </p:blipFill>
        <p:spPr>
          <a:xfrm>
            <a:off x="838200" y="1473835"/>
            <a:ext cx="9982835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720" y="1710324"/>
            <a:ext cx="10515862" cy="649504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Repository Name: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859405"/>
            <a:ext cx="9944735" cy="901065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1.src-cc-delaval-in</a:t>
            </a:r>
            <a:endParaRPr lang="en-US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1520" y="1017270"/>
            <a:ext cx="10596880" cy="11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1520" y="612711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1085" y="381429"/>
            <a:ext cx="101876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                                     IMPACT ANALYSIS</a:t>
            </a:r>
            <a:endParaRPr lang="en-US" sz="2800" b="1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1520" y="1142365"/>
            <a:ext cx="11038205" cy="5266055"/>
          </a:xfrm>
        </p:spPr>
        <p:txBody>
          <a:bodyPr>
            <a:noAutofit/>
          </a:bodyPr>
          <a:p>
            <a:pPr marL="0" indent="0" algn="l">
              <a:buFont typeface="+mj-lt"/>
              <a:buNone/>
            </a:pPr>
            <a:r>
              <a:rPr lang="en-US" altLang="x-none" sz="24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 </a:t>
            </a:r>
            <a:endParaRPr lang="en-US" altLang="x-none" sz="24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l">
              <a:buFont typeface="+mj-lt"/>
              <a:buNone/>
            </a:pPr>
            <a:endParaRPr lang="en-US" altLang="x-none" sz="18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DATA SCRIPTS : 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SCRIPTS\235\dbo.category_type_link.Table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SCRIPTS\235\dbo.code_table.Table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SCRIPTS\235\dbo.code_table_mlingual_translation.Table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SCRIPTS\235\dbo.item_master.Table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SCRIPTS\235\dbo.item_rate.Table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SCRIPTS\235\dbo.product_customization_udf_value_mapping.Table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SCRIPTS\235\update_script.Table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DB\DATA SCRIPTS\235\</a:t>
            </a: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dbo.company_notification_rules.Table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31520" y="95440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731520" y="5943600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732155" y="987425"/>
            <a:ext cx="11037570" cy="5109210"/>
          </a:xfrm>
        </p:spPr>
        <p:txBody>
          <a:bodyPr>
            <a:noAutofit/>
          </a:bodyPr>
          <a:p>
            <a:pPr algn="l"/>
            <a:endParaRPr lang="en-US" altLang="x-none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PROCEDURES :</a:t>
            </a:r>
            <a:endParaRPr lang="en-US" altLang="x-none" sz="20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>
              <a:buFont typeface="+mj-lt"/>
            </a:pP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DB/PROCEDURES/dbo.sp_retrieve_listof_values_for_searchcondition_delaval.StoredProcedure.sql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DB/PROCEDURES/dbo.sp_retrieve_quotation_detail_for_docgen.StoredProcedure.sql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342900" indent="-342900" algn="l">
              <a:buFont typeface="+mj-lt"/>
              <a:buAutoNum type="arabicPeriod"/>
            </a:pP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31085" y="323644"/>
            <a:ext cx="101876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                                     IMPACT ANALYSIS</a:t>
            </a:r>
            <a:endParaRPr lang="en-US" sz="2800" b="1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731520" y="1054100"/>
            <a:ext cx="10596880" cy="11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731520" y="592137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376680"/>
            <a:ext cx="11205210" cy="3916680"/>
          </a:xfrm>
        </p:spPr>
        <p:txBody>
          <a:bodyPr/>
          <a:p>
            <a:pPr marL="0" indent="0" algn="l">
              <a:buFont typeface="+mj-lt"/>
              <a:buNone/>
            </a:pPr>
            <a:r>
              <a:rPr lang="en-US" altLang="x-none" sz="18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CONFIGURATION 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l">
              <a:buFont typeface="+mj-lt"/>
              <a:buNone/>
            </a:pPr>
            <a:b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8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RULE :</a:t>
            </a:r>
            <a:endParaRPr lang="en-US" altLang="x-none" sz="18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>
              <a:buNone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 Website\webui\configuration\rule\</a:t>
            </a: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rule_manage_call_requirement_entry_pe_delaval_in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 algn="l">
              <a:buFont typeface="+mj-lt"/>
              <a:buNone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2. </a:t>
            </a: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Website\webui\configuration\rule\rule_manage_quotation_master_spares_edit_child_delaval_in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>
              <a:buNone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3. Website\webui\configuration\rule\</a:t>
            </a: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rule_manage_item_master_edit_delaval_in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>
              <a:buNone/>
            </a:pP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4. </a:t>
            </a:r>
            <a:r>
              <a:rPr lang="en-US" altLang="x-none" sz="18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Website\webui\configuration\rule\rule_manage_quotation_master_spares_edit_delaval_in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marL="0" indent="0">
              <a:buNone/>
            </a:pP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1085" y="340789"/>
            <a:ext cx="10187618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 b="1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                                      IMPACT ANALYSIS</a:t>
            </a:r>
            <a:endParaRPr lang="en-US" sz="2800" b="1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31520" y="1168400"/>
            <a:ext cx="10596880" cy="1143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31520" y="5827395"/>
            <a:ext cx="10596880" cy="114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12458065" y="41516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70" y="193675"/>
            <a:ext cx="10515600" cy="1325563"/>
          </a:xfrm>
        </p:spPr>
        <p:txBody>
          <a:bodyPr/>
          <a:p>
            <a:r>
              <a:rPr lang="en-US" sz="3200">
                <a:latin typeface="+mn-lt"/>
                <a:cs typeface="+mn-lt"/>
              </a:rPr>
              <a:t>Item Master Filter Screen</a:t>
            </a:r>
            <a:endParaRPr lang="en-US" sz="3200">
              <a:latin typeface="+mn-lt"/>
              <a:cs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583" r="2618" b="4484"/>
          <a:stretch>
            <a:fillRect/>
          </a:stretch>
        </p:blipFill>
        <p:spPr>
          <a:xfrm>
            <a:off x="1214755" y="1291590"/>
            <a:ext cx="9517380" cy="501650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7580" y="365125"/>
            <a:ext cx="10396220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Item Master Add Screen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t="4823" r="2540" b="5042"/>
          <a:stretch>
            <a:fillRect/>
          </a:stretch>
        </p:blipFill>
        <p:spPr>
          <a:xfrm>
            <a:off x="1099820" y="1348105"/>
            <a:ext cx="948182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06475" y="365125"/>
            <a:ext cx="10347325" cy="1325880"/>
          </a:xfrm>
        </p:spPr>
        <p:txBody>
          <a:bodyPr/>
          <a:p>
            <a:r>
              <a:rPr lang="en-US" sz="3600">
                <a:latin typeface="Calibri" panose="020F0502020204030204" charset="0"/>
                <a:cs typeface="Calibri" panose="020F0502020204030204" charset="0"/>
              </a:rPr>
              <a:t>Item Master Export Excel</a:t>
            </a:r>
            <a:endParaRPr lang="en-US" sz="3600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5" name="Picture 2"/>
          <p:cNvPicPr>
            <a:picLocks noChangeAspect="1"/>
          </p:cNvPicPr>
          <p:nvPr/>
        </p:nvPicPr>
        <p:blipFill>
          <a:blip r:embed="rId1"/>
          <a:srcRect t="3979" b="4498"/>
          <a:stretch>
            <a:fillRect/>
          </a:stretch>
        </p:blipFill>
        <p:spPr>
          <a:xfrm>
            <a:off x="1006475" y="1569085"/>
            <a:ext cx="9416415" cy="45707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1658</Words>
  <Application>WPS Presentation</Application>
  <PresentationFormat>Widescreen</PresentationFormat>
  <Paragraphs>82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SimSun</vt:lpstr>
      <vt:lpstr>Wingdings</vt:lpstr>
      <vt:lpstr>Times New Roman</vt:lpstr>
      <vt:lpstr>Calibri</vt:lpstr>
      <vt:lpstr>Arial Unicode MS</vt:lpstr>
      <vt:lpstr>Lucida Sans Unicode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Checklist</vt:lpstr>
      <vt:lpstr>Repository Name:</vt:lpstr>
      <vt:lpstr>PowerPoint 演示文稿</vt:lpstr>
      <vt:lpstr>PowerPoint 演示文稿</vt:lpstr>
      <vt:lpstr>PowerPoint 演示文稿</vt:lpstr>
      <vt:lpstr>Item Master Filter Screen</vt:lpstr>
      <vt:lpstr>Item Master Add Screen</vt:lpstr>
      <vt:lpstr>Item Master Export Excel</vt:lpstr>
      <vt:lpstr>Item Master child Screen</vt:lpstr>
      <vt:lpstr>Spares Enquiry Filter Screen</vt:lpstr>
      <vt:lpstr>Spares Enquiry Add Screen</vt:lpstr>
      <vt:lpstr>Spares Enquiry Child Screen</vt:lpstr>
      <vt:lpstr>Spares Enquiry Creation</vt:lpstr>
      <vt:lpstr>Spares Enquiry Quotation Generation</vt:lpstr>
      <vt:lpstr>Quotation Filter Screen</vt:lpstr>
      <vt:lpstr>Quotation Add Screen</vt:lpstr>
      <vt:lpstr>Quotation Creation</vt:lpstr>
      <vt:lpstr>Quotation Submit for review</vt:lpstr>
      <vt:lpstr>Quotation Approve</vt:lpstr>
      <vt:lpstr>Quotation Order Won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Kayalvarshu</cp:lastModifiedBy>
  <cp:revision>15</cp:revision>
  <dcterms:created xsi:type="dcterms:W3CDTF">2024-10-10T12:39:00Z</dcterms:created>
  <dcterms:modified xsi:type="dcterms:W3CDTF">2024-10-21T05:23:12Z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13C35B0F4FE541739FD92C85A34C7EAE_11</vt:lpwstr>
  </property>
  <property fmtid="{D5CDD505-2E9C-101B-9397-08002B2CF9AE}" pid="3" name="KSOProductBuildVer">
    <vt:lpwstr>1033-12.2.0.18283</vt:lpwstr>
  </property>
</Properties>
</file>