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79" r:id="rId5"/>
    <p:sldId id="482" r:id="rId6"/>
    <p:sldId id="370" r:id="rId7"/>
    <p:sldId id="369" r:id="rId8"/>
    <p:sldId id="403" r:id="rId9"/>
    <p:sldId id="333" r:id="rId10"/>
    <p:sldId id="427" r:id="rId11"/>
    <p:sldId id="350" r:id="rId12"/>
    <p:sldId id="458" r:id="rId13"/>
    <p:sldId id="459" r:id="rId14"/>
    <p:sldId id="305" r:id="rId15"/>
    <p:sldId id="306" r:id="rId16"/>
    <p:sldId id="307" r:id="rId17"/>
    <p:sldId id="308" r:id="rId18"/>
    <p:sldId id="309" r:id="rId19"/>
    <p:sldId id="322" r:id="rId20"/>
    <p:sldId id="310" r:id="rId21"/>
    <p:sldId id="367" r:id="rId22"/>
    <p:sldId id="311" r:id="rId23"/>
    <p:sldId id="392" r:id="rId24"/>
    <p:sldId id="312" r:id="rId25"/>
    <p:sldId id="315" r:id="rId26"/>
    <p:sldId id="313" r:id="rId27"/>
    <p:sldId id="316" r:id="rId28"/>
    <p:sldId id="449" r:id="rId29"/>
    <p:sldId id="481" r:id="rId30"/>
    <p:sldId id="314" r:id="rId31"/>
    <p:sldId id="317" r:id="rId32"/>
    <p:sldId id="318" r:id="rId33"/>
    <p:sldId id="368" r:id="rId34"/>
    <p:sldId id="321" r:id="rId35"/>
  </p:sldIdLst>
  <p:sldSz cx="12193905" cy="6858000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4961f-35d8-412f-a432-113e4216f21a}">
          <p14:sldIdLst>
            <p14:sldId id="256"/>
            <p14:sldId id="279"/>
            <p14:sldId id="482"/>
            <p14:sldId id="370"/>
            <p14:sldId id="369"/>
            <p14:sldId id="403"/>
            <p14:sldId id="333"/>
            <p14:sldId id="427"/>
            <p14:sldId id="350"/>
            <p14:sldId id="458"/>
            <p14:sldId id="459"/>
            <p14:sldId id="305"/>
            <p14:sldId id="306"/>
            <p14:sldId id="307"/>
            <p14:sldId id="308"/>
            <p14:sldId id="309"/>
            <p14:sldId id="310"/>
            <p14:sldId id="367"/>
            <p14:sldId id="311"/>
            <p14:sldId id="392"/>
            <p14:sldId id="312"/>
            <p14:sldId id="315"/>
            <p14:sldId id="313"/>
            <p14:sldId id="316"/>
            <p14:sldId id="449"/>
            <p14:sldId id="481"/>
            <p14:sldId id="314"/>
            <p14:sldId id="317"/>
            <p14:sldId id="318"/>
            <p14:sldId id="368"/>
            <p14:sldId id="321"/>
            <p14:sldId id="32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34"/>
        <p:guide pos="284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Rounded Rectangle 307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Rounded Rectangle 307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Text Box 3076"/>
          <p:cNvSpPr txBox="1"/>
          <p:nvPr/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Date Placeholder 3077"/>
          <p:cNvSpPr>
            <a:spLocks noGrp="1"/>
          </p:cNvSpPr>
          <p:nvPr>
            <p:ph type="dt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01/28/22</a:t>
            </a:r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080" name="Slide Image Placeholder 3078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050" cy="3079750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Text Placeholder 3079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0050" cy="35941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endParaRPr lang="en-GB"/>
          </a:p>
        </p:txBody>
      </p:sp>
      <p:sp>
        <p:nvSpPr>
          <p:cNvPr id="3082" name="Text Box 3080"/>
          <p:cNvSpPr txBox="1"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" name="Slide Number Placeholder 3081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Date Placeholder 1"/>
          <p:cNvSpPr/>
          <p:nvPr>
            <p:ph type="dt" sz="half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  <a:t>01/28/22</a:t>
            </a:r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3" name="Slide Number Placeholder 2"/>
          <p:cNvSpPr/>
          <p:nvPr>
            <p:ph type="sldNum" sz="quarter"/>
          </p:nvPr>
        </p:nvSpPr>
        <p:spPr>
          <a:xfrm>
            <a:off x="3884613" y="8685213"/>
            <a:ext cx="2965450" cy="45243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4" name="Slide Image Placeholder 7168"/>
          <p:cNvSpPr txBox="1"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 cap="flat">
            <a:miter/>
          </a:ln>
        </p:spPr>
      </p:sp>
      <p:sp>
        <p:nvSpPr>
          <p:cNvPr id="5125" name="Text Placeholder 716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wrap="none" lIns="91440" tIns="45720" rIns="91440" bIns="4572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/>
          </p:nvPr>
        </p:nvSpPr>
        <p:spPr/>
        <p:txBody>
          <a:bodyPr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01/28/22</a:t>
            </a:r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438" y="274638"/>
            <a:ext cx="2741613" cy="58451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65903" cy="58451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9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19" y="1681163"/>
            <a:ext cx="51585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919" y="2505075"/>
            <a:ext cx="5158593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164" y="1681163"/>
            <a:ext cx="5183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164" y="2505075"/>
            <a:ext cx="518399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0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0400" y="0"/>
            <a:ext cx="26416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Straight Connector 2049"/>
          <p:cNvSpPr/>
          <p:nvPr/>
        </p:nvSpPr>
        <p:spPr>
          <a:xfrm>
            <a:off x="609600" y="61722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" name="Straight Connector 2050"/>
          <p:cNvSpPr/>
          <p:nvPr/>
        </p:nvSpPr>
        <p:spPr>
          <a:xfrm>
            <a:off x="609600" y="14478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Title 205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6450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lvl="0"/>
            <a:r>
              <a:rPr lang="en-GB" dirty="0"/>
              <a:t>Click to edit the title text format</a:t>
            </a:r>
            <a:endParaRPr lang="en-GB" dirty="0"/>
          </a:p>
        </p:txBody>
      </p:sp>
      <p:sp>
        <p:nvSpPr>
          <p:cNvPr id="2054" name="Text Placeholder 205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66450" cy="45196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GB" dirty="0"/>
              <a:t>Click to edit the outline text format</a:t>
            </a:r>
            <a:endParaRPr lang="en-GB" dirty="0"/>
          </a:p>
          <a:p>
            <a:pPr lvl="1"/>
            <a:r>
              <a:rPr lang="en-GB" dirty="0"/>
              <a:t>Second Outline Level</a:t>
            </a:r>
            <a:endParaRPr lang="en-GB" dirty="0"/>
          </a:p>
          <a:p>
            <a:pPr lvl="2"/>
            <a:r>
              <a:rPr lang="en-GB" dirty="0"/>
              <a:t>Third Outline Level</a:t>
            </a:r>
            <a:endParaRPr lang="en-GB" dirty="0"/>
          </a:p>
          <a:p>
            <a:pPr lvl="3"/>
            <a:r>
              <a:rPr lang="en-GB" dirty="0"/>
              <a:t>Fourth Outline Level</a:t>
            </a:r>
            <a:endParaRPr lang="en-GB" dirty="0"/>
          </a:p>
          <a:p>
            <a:pPr lvl="4"/>
            <a:r>
              <a:rPr lang="en-GB" dirty="0"/>
              <a:t>Fifth Outline Level</a:t>
            </a:r>
            <a:endParaRPr lang="en-GB" dirty="0"/>
          </a:p>
          <a:p>
            <a:pPr lvl="4"/>
            <a:r>
              <a:rPr lang="en-GB" dirty="0"/>
              <a:t>Sixth Outline Level</a:t>
            </a:r>
            <a:endParaRPr lang="en-GB" dirty="0"/>
          </a:p>
          <a:p>
            <a:pPr lvl="4"/>
            <a:r>
              <a:rPr lang="en-GB" dirty="0"/>
              <a:t>Seventh Outline Level</a:t>
            </a:r>
            <a:endParaRPr lang="en-GB" dirty="0"/>
          </a:p>
          <a:p>
            <a:pPr lvl="4"/>
            <a:r>
              <a:rPr lang="en-GB" dirty="0"/>
              <a:t>Eighth Outline Level</a:t>
            </a:r>
            <a:endParaRPr lang="en-GB" dirty="0"/>
          </a:p>
          <a:p>
            <a:pPr lvl="4"/>
            <a:r>
              <a:rPr lang="en-GB" dirty="0"/>
              <a:t>Ninth Outline Level</a:t>
            </a:r>
            <a:endParaRPr lang="en-GB" dirty="0"/>
          </a:p>
        </p:txBody>
      </p:sp>
      <p:sp>
        <p:nvSpPr>
          <p:cNvPr id="2" name="Date Placeholder 2053"/>
          <p:cNvSpPr>
            <a:spLocks noGrp="1"/>
          </p:cNvSpPr>
          <p:nvPr>
            <p:ph type="dt"/>
          </p:nvPr>
        </p:nvSpPr>
        <p:spPr>
          <a:xfrm>
            <a:off x="609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5" name="Footer Placeholder 2054"/>
          <p:cNvSpPr>
            <a:spLocks noGrp="1"/>
          </p:cNvSpPr>
          <p:nvPr>
            <p:ph type="ftr"/>
          </p:nvPr>
        </p:nvSpPr>
        <p:spPr>
          <a:xfrm>
            <a:off x="4165600" y="6356350"/>
            <a:ext cx="3854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ct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6" name="Slide Number Placeholder 205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2pPr>
      <a:lvl3pPr marL="1143000" lvl="2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3pPr>
      <a:lvl4pPr marL="1600200" lvl="3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4pPr>
      <a:lvl5pPr marL="2057400" lvl="4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1147445" y="1763395"/>
            <a:ext cx="9378315" cy="41243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000" b="1" dirty="0" err="1">
                <a:solidFill>
                  <a:srgbClr val="000000"/>
                </a:solidFill>
                <a:latin typeface="Calibri" panose="020F0502020204030204" charset="0"/>
              </a:rPr>
              <a:t>2.0 Form Development using </a:t>
            </a:r>
            <a:endParaRPr lang="en-US" altLang="x-none" sz="4000" b="1" dirty="0" err="1">
              <a:solidFill>
                <a:srgbClr val="000000"/>
              </a:solidFill>
              <a:latin typeface="Calibri" panose="020F0502020204030204" charset="0"/>
            </a:endParaRPr>
          </a:p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000" b="1" dirty="0" err="1">
                <a:solidFill>
                  <a:srgbClr val="000000"/>
                </a:solidFill>
                <a:latin typeface="Calibri" panose="020F0502020204030204" charset="0"/>
              </a:rPr>
              <a:t>Configuration Tool </a:t>
            </a:r>
            <a:endParaRPr lang="en-US" altLang="x-none" sz="4000" b="1" dirty="0" err="1">
              <a:solidFill>
                <a:srgbClr val="000000"/>
              </a:solidFill>
              <a:latin typeface="Calibri" panose="020F0502020204030204" charset="0"/>
            </a:endParaRPr>
          </a:p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000" b="1" dirty="0" err="1">
                <a:solidFill>
                  <a:srgbClr val="000000"/>
                </a:solidFill>
                <a:latin typeface="Calibri" panose="020F0502020204030204" charset="0"/>
              </a:rPr>
              <a:t>&amp;</a:t>
            </a:r>
            <a:endParaRPr lang="en-US" altLang="x-none" sz="4000" b="1" dirty="0" err="1">
              <a:solidFill>
                <a:srgbClr val="000000"/>
              </a:solidFill>
              <a:latin typeface="Calibri" panose="020F0502020204030204" charset="0"/>
            </a:endParaRPr>
          </a:p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000" b="1" dirty="0" err="1">
                <a:solidFill>
                  <a:srgbClr val="000000"/>
                </a:solidFill>
                <a:latin typeface="Calibri" panose="020F0502020204030204" charset="0"/>
              </a:rPr>
              <a:t>Deployment </a:t>
            </a:r>
            <a:endParaRPr lang="en-US" altLang="x-none" sz="4000" b="1" dirty="0" err="1">
              <a:solidFill>
                <a:srgbClr val="000000"/>
              </a:solidFill>
              <a:latin typeface="Calibri" panose="020F0502020204030204" charset="0"/>
            </a:endParaRPr>
          </a:p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2800" b="1" dirty="0" err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</a:rPr>
              <a:t>August 2022</a:t>
            </a:r>
            <a:endParaRPr lang="en-US" altLang="x-none" sz="2800" b="1" dirty="0" err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0" name="Rectangles 4098"/>
          <p:cNvSpPr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  <a:t>Confidential to Selfservit Solutions</a:t>
            </a:r>
            <a:endParaRPr lang="en-US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1" name="Rectangles 4099"/>
          <p:cNvSpPr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GB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</a:fld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Feature_id and screen_id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1214120"/>
            <a:ext cx="11383010" cy="4906010"/>
          </a:xfrm>
        </p:spPr>
        <p:txBody>
          <a:bodyPr/>
          <a:p>
            <a:endParaRPr lang="en-US" sz="1800"/>
          </a:p>
          <a:p>
            <a:r>
              <a:rPr lang="en-US" sz="1800"/>
              <a:t>feature_id='MMILKING'  max 15 characters, mobile feature_id need to prefix with M</a:t>
            </a:r>
            <a:endParaRPr lang="en-US" sz="1800"/>
          </a:p>
          <a:p>
            <a:r>
              <a:rPr lang="en-US" sz="1800"/>
              <a:t>screen_id ='milking_system_form'  max 60 chars allowed  </a:t>
            </a:r>
            <a:endParaRPr lang="en-US" sz="1800"/>
          </a:p>
          <a:p>
            <a:r>
              <a:rPr lang="en-US" sz="1800"/>
              <a:t>form name  = milking_form ; will be coming as form attachment name </a:t>
            </a:r>
            <a:endParaRPr lang="en-US" sz="1800"/>
          </a:p>
          <a:p>
            <a:r>
              <a:rPr lang="en-US" sz="1800"/>
              <a:t>Feature_id dependency on the following tables:</a:t>
            </a:r>
            <a:endParaRPr lang="en-US" sz="1800"/>
          </a:p>
          <a:p>
            <a:r>
              <a:rPr lang="en-US" sz="1800">
                <a:sym typeface="+mn-ea"/>
              </a:rPr>
              <a:t>select * from company_feature</a:t>
            </a:r>
            <a:endParaRPr lang="en-US" sz="1800"/>
          </a:p>
          <a:p>
            <a:r>
              <a:rPr lang="en-US" sz="1800"/>
              <a:t>select * from company_feature_access_order where (next_feature_id='MMILKING' OR  current_feature_id='MMILKING')</a:t>
            </a:r>
            <a:endParaRPr lang="en-US" sz="1800"/>
          </a:p>
          <a:p>
            <a:r>
              <a:rPr lang="en-US" sz="1800"/>
              <a:t>select * from package_feature where feature_id='MMILKING'</a:t>
            </a:r>
            <a:endParaRPr lang="en-US" sz="1800"/>
          </a:p>
          <a:p>
            <a:r>
              <a:rPr lang="en-US" sz="1800"/>
              <a:t>select * from company_feature_group_id_link where ( parent_feature_group='MMILKING' or child_feature_id_or_group= 'MMILKING')</a:t>
            </a:r>
            <a:endParaRPr lang="en-US" sz="1800"/>
          </a:p>
          <a:p>
            <a:r>
              <a:rPr lang="en-US" sz="1800"/>
              <a:t>select * from functional_access_profile where feature_access=1 and  feature_id='MMILKING'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CVS files and Procedure naming structure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25" y="1358900"/>
            <a:ext cx="11865610" cy="4865370"/>
          </a:xfrm>
        </p:spPr>
        <p:txBody>
          <a:bodyPr/>
          <a:p>
            <a:r>
              <a:rPr lang="en-US" sz="1800">
                <a:sym typeface="+mn-ea"/>
              </a:rPr>
              <a:t>my_service_call is the screen_id for service call screen in app [feature_id=MHMMYSERVCALL, screen_id=my_service_call]</a:t>
            </a:r>
            <a:endParaRPr lang="en-US" sz="1800">
              <a:sym typeface="+mn-ea"/>
            </a:endParaRPr>
          </a:p>
          <a:p>
            <a:r>
              <a:rPr lang="en-US" sz="1800">
                <a:sym typeface="+mn-ea"/>
              </a:rPr>
              <a:t>my_service_call_MMILKING is the screen_id defined as property of Controller </a:t>
            </a:r>
            <a:endParaRPr lang="en-US" sz="1800">
              <a:sym typeface="+mn-ea"/>
            </a:endParaRPr>
          </a:p>
          <a:p>
            <a:r>
              <a:rPr lang="en-US" sz="1800"/>
              <a:t>ui_my_service_call_MMILKING_delaval_in              </a:t>
            </a:r>
            <a:endParaRPr lang="en-US" sz="1800"/>
          </a:p>
          <a:p>
            <a:r>
              <a:rPr lang="en-US" sz="1800"/>
              <a:t>label_my_service_call_MMILKING_delaval_in_en-us</a:t>
            </a:r>
            <a:endParaRPr lang="en-US" sz="1800"/>
          </a:p>
          <a:p>
            <a:r>
              <a:rPr lang="en-US" sz="1800"/>
              <a:t>controller_my_service_call_MMILKING_delaval_in</a:t>
            </a:r>
            <a:endParaRPr lang="en-US" sz="1800"/>
          </a:p>
          <a:p>
            <a:r>
              <a:rPr lang="en-US" sz="1800"/>
              <a:t>rule_my_service_call_MMILKING_delaval_in</a:t>
            </a:r>
            <a:endParaRPr lang="en-US" sz="1800"/>
          </a:p>
          <a:p>
            <a:r>
              <a:rPr lang="en-US" sz="1800"/>
              <a:t>my_service_call_MMILKING_template_delaval_in</a:t>
            </a:r>
            <a:endParaRPr lang="en-US" sz="1800"/>
          </a:p>
          <a:p>
            <a:endParaRPr lang="en-US" sz="1800"/>
          </a:p>
          <a:p>
            <a:r>
              <a:rPr lang="en-US" sz="1800"/>
              <a:t>sp_retrieve_manage_custom_info_list_my_calls</a:t>
            </a:r>
            <a:endParaRPr lang="en-US" sz="1800"/>
          </a:p>
          <a:p>
            <a:r>
              <a:rPr lang="en-US" sz="1800"/>
              <a:t>sp_save_manage_custom_info_milking_system_form_delaval_in OR sp_save_manage_custom_info_milking_system_form [ info code is the screen_id from company_feature table]</a:t>
            </a:r>
            <a:endParaRPr lang="en-US" sz="1800"/>
          </a:p>
          <a:p>
            <a:r>
              <a:rPr lang="en-US" sz="1800">
                <a:sym typeface="+mn-ea"/>
              </a:rPr>
              <a:t>sp_save_manage_custom_info_ </a:t>
            </a:r>
            <a:r>
              <a:rPr lang="en-US" sz="1800">
                <a:sym typeface="+mn-ea"/>
              </a:rPr>
              <a:t>my_service_call_MMILKING</a:t>
            </a:r>
            <a:endParaRPr lang="en-US" sz="1800"/>
          </a:p>
          <a:p>
            <a:r>
              <a:rPr lang="en-US" sz="1800"/>
              <a:t>sp_save_manage_custom_info_digital_report</a:t>
            </a:r>
            <a:endParaRPr lang="en-US" sz="1800"/>
          </a:p>
          <a:p>
            <a:r>
              <a:rPr lang="en-US" sz="1800"/>
              <a:t>sp_save_manage_custom_info_call_status_change_se-  Proc to update status change</a:t>
            </a:r>
            <a:endParaRPr lang="en-US" sz="1800"/>
          </a:p>
          <a:p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760075" y="6536055"/>
            <a:ext cx="684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</a:rPr>
              <a:t>Company Feature</a:t>
            </a:r>
            <a:endParaRPr lang="en-US" sz="32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company_feature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is a table, where we need to define </a:t>
            </a: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feature_id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column which is a primary key column.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feature_id, feature_name, feature_display_label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and screen_id defining here.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feature_id and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screen_id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need not be same 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Insert Record of company_feature table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Eg.;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	INSERT [dbo].[company_feature] ([company_id], [country_code], [feature_id], [feature_name], [feature_display_label], [program_reference], [menu_display_ind], [screen_id], [channel_id], [last_update_id]) VALUES (N'delaval', N'in', N'SERVICEREPORT', N'Service Report', N'Service Report', N'NULL', 0, N'service_report_form', N'mobile', N'system')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</a:rPr>
              <a:t>Package Feature</a:t>
            </a:r>
            <a:endParaRPr lang="en-US" sz="32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package_feature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table </a:t>
            </a: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package_id, module_id, feature_id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is a primary key column.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feature_id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should be same as </a:t>
            </a: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company_feature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table.</a:t>
            </a:r>
            <a:r>
              <a:rPr lang="en-IN" alt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</a:t>
            </a:r>
            <a:endParaRPr lang="en-IN" alt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altLang="en-IN" sz="2400">
                <a:latin typeface="Times New Roman" panose="02020603050405020304" pitchFamily="16" charset="0"/>
                <a:cs typeface="Times New Roman" panose="02020603050405020304" pitchFamily="16" charset="0"/>
              </a:rPr>
              <a:t>package_id same as in company_subscription matrix.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Insert Record of company_feature table.</a:t>
            </a:r>
            <a:r>
              <a:rPr lang="en-IN" alt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Eg.;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	INSERT [dbo].[package_feature] ([package_id], [module_id], [feature_id], [last_update_id]) VALUES (N'FCMPROFESSIONAL', N'DOUBLEO', N'SERVICEREPORT', N'system')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Company Feature Group Id Link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company_feature_group_id_link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table </a:t>
            </a: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parent_feature_group, child_feature_id_or_group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is a primary key column.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Insert record for </a:t>
            </a: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company_feature_group_id_link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Eg:-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	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INSERT [dbo].[company_feature_group_id_link] ([company_id], [country_code], [parent_feature_group], [child_feature_id_or_group], [child_feature_id_or_group_ind], [parent_level_no], [parent_display_order], [child_level_no], [child_display_order], [last_update_id]) VALUES (N'delaval', N'in', N'WORKFLOW', N'SERVICEREPORT', N'F', 0, 1, 0, 1, N'system')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</a:rPr>
              <a:t>Company feature access order</a:t>
            </a:r>
            <a:endParaRPr lang="en-US" sz="32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company_feature_access_order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table has primary key like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transaction_type_code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- it will be ‘CALL’ for call flow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request_category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- </a:t>
            </a:r>
            <a:r>
              <a:rPr lang="en-US" sz="2000">
                <a:latin typeface="Times New Roman" panose="02020603050405020304" pitchFamily="16" charset="0"/>
                <a:cs typeface="Times New Roman" panose="02020603050405020304" pitchFamily="16" charset="0"/>
              </a:rPr>
              <a:t>Will be the call category, SE(service), PE(parts sale),SA(equipment sale)</a:t>
            </a:r>
            <a:endParaRPr lang="en-US" sz="20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request_type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- will be the call type, if the flow need t define according to call_type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request_wf_stage_no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- </a:t>
            </a:r>
            <a:r>
              <a:rPr lang="en-US" sz="2000">
                <a:latin typeface="Times New Roman" panose="02020603050405020304" pitchFamily="16" charset="0"/>
                <a:cs typeface="Times New Roman" panose="02020603050405020304" pitchFamily="16" charset="0"/>
              </a:rPr>
              <a:t>Workflow stage no will be defined here (workflow_stage master table )</a:t>
            </a:r>
            <a:endParaRPr lang="en-US" sz="20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request_wf_status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- Workflow status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current_feature_id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- feature id defined in company_feature table, package_feature and mapped to package Id in company_subscription table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next_feature_id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-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feature id defined in company_feature table, package_feature and mapped to package Id in company_subscription table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</a:rPr>
              <a:t>Setting up workflow</a:t>
            </a:r>
            <a:r>
              <a:rPr lang="en-US" altLang="en-IN" sz="3200">
                <a:latin typeface="Times New Roman" panose="02020603050405020304" pitchFamily="16" charset="0"/>
                <a:cs typeface="Times New Roman" panose="02020603050405020304" pitchFamily="16" charset="0"/>
              </a:rPr>
              <a:t> - </a:t>
            </a:r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Company feature access order</a:t>
            </a:r>
            <a:endParaRPr lang="en-US" altLang="en-IN" sz="32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In this table we need to define the flow in the mobile based on </a:t>
            </a:r>
            <a:r>
              <a:rPr lang="en-US" sz="2400" b="1"/>
              <a:t>current feature id and next feature id</a:t>
            </a:r>
            <a:r>
              <a:rPr lang="en-US" sz="2400"/>
              <a:t>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Sample current feature and next feature for the call flow with example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Requirement:  Trip start --&gt; Trip Finish --&gt; Work Start --&gt; Work Finish --&gt; Form --&gt; Call complete</a:t>
            </a:r>
            <a:endParaRPr lang="en-US" sz="2400"/>
          </a:p>
          <a:p>
            <a:r>
              <a:rPr lang="en-US" sz="2400"/>
              <a:t>				</a:t>
            </a: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	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6276975" y="1958975"/>
          <a:ext cx="537337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315"/>
                <a:gridCol w="2726055"/>
              </a:tblGrid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Current Feature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Next Feature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MTRIPSTART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MTRIPFINISH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MTRIPFINISH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MCALSTART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MCALSTART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MCALFINISH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1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MCALFINISH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REPORT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6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REPORT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Calibri" panose="020F0502020204030204" charset="-122"/>
                        </a:rPr>
                        <a:t>MCALCOMPLETE</a:t>
                      </a:r>
                      <a:endParaRPr lang="en-US" sz="2200">
                        <a:solidFill>
                          <a:srgbClr val="000000"/>
                        </a:solidFill>
                        <a:latin typeface="Calibri" panose="020F0502020204030204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Setting up workflow</a:t>
            </a:r>
            <a:r>
              <a:rPr lang="en-US" altLang="en-IN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- </a:t>
            </a:r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Company feature access order</a:t>
            </a:r>
            <a:endParaRPr lang="en-US" altLang="en-IN" sz="32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>
                <a:sym typeface="+mn-ea"/>
              </a:rPr>
              <a:t>	Sample insert script for </a:t>
            </a:r>
            <a:r>
              <a:rPr lang="en-US" sz="2000" b="1">
                <a:sym typeface="+mn-ea"/>
              </a:rPr>
              <a:t>company_feature_access_order</a:t>
            </a:r>
            <a:endParaRPr lang="en-US" sz="2000"/>
          </a:p>
          <a:p>
            <a:r>
              <a:rPr lang="en-US" sz="2000">
                <a:sym typeface="+mn-ea"/>
              </a:rPr>
              <a:t>	</a:t>
            </a:r>
            <a:r>
              <a:rPr lang="en-US" sz="2000">
                <a:sym typeface="+mn-ea"/>
              </a:rPr>
              <a:t>INSERT [dbo].[company_feature_access_order] ([company_id], [country_code], [transaction_type_code], [request_category], [request_type], [request_wf_stage_no], [request_wf_status], [current_feature_id], [next_feature_id], [last_update_id]) VALUES (N'delaval', N'in', N'CALL', N'SE', N'ALL', 0, N'ALL', N'MTRIPSTART', N'MTRIPFINISH', N'system')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>
                <a:sym typeface="+mn-ea"/>
              </a:rPr>
              <a:t>	</a:t>
            </a:r>
            <a:r>
              <a:rPr lang="en-US" sz="2000">
                <a:sym typeface="+mn-ea"/>
              </a:rPr>
              <a:t>INSERT [dbo].[company_feature_access_order] ([company_id], [country_code], [transaction_type_code], [request_category], [request_type], [request_wf_stage_no], [request_wf_status], [current_feature_id], [next_feature_id], [last_update_id]) VALUES (N'delaval', N'in', N'CALL', N'SE', N'ALL', 0, N'ALL', N'MTRIPFINISH', N'MCALSTART', N'system')</a:t>
            </a:r>
            <a:endParaRPr lang="en-US" sz="2000"/>
          </a:p>
          <a:p>
            <a:r>
              <a:rPr lang="en-US" sz="2000"/>
              <a:t>	</a:t>
            </a:r>
            <a:r>
              <a:rPr lang="en-US" sz="2000">
                <a:sym typeface="+mn-ea"/>
              </a:rPr>
              <a:t>	</a:t>
            </a:r>
            <a:r>
              <a:rPr lang="en-US" sz="2000">
                <a:sym typeface="+mn-ea"/>
              </a:rPr>
              <a:t>INSERT [dbo].[company_feature_access_order] ([company_id], [country_code], [transaction_type_code], [request_category], [request_type], [request_wf_stage_no], [request_wf_status], [current_feature_id], [next_feature_id], [last_update_id]) VALUES (N'delaval', N'in', N'CALL', N'SE', N'ALL', 0, N'ALL', N'MCALSTART', N'MCALFINISH',N'system')</a:t>
            </a:r>
            <a:endParaRPr lang="en-US" sz="2000"/>
          </a:p>
          <a:p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133715" y="9309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Setting up workflow</a:t>
            </a:r>
            <a:r>
              <a:rPr lang="en-US" altLang="en-IN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- </a:t>
            </a:r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Company feature access order</a:t>
            </a:r>
            <a:endParaRPr lang="en-US" altLang="en-IN" sz="32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	</a:t>
            </a:r>
            <a:r>
              <a:rPr lang="en-US" sz="2000">
                <a:sym typeface="+mn-ea"/>
              </a:rPr>
              <a:t>INSERT [dbo].[company_feature_access_order] ([company_id], [country_code], [transaction_type_code], [request_category], [request_type], [request_wf_stage_no], [request_wf_status], [current_feature_id], [next_feature_id], [last_update_id]) VALUES (N'delaval', N'in', N'CALL', N'SE', N'ALL', 0, N'ALL', N'MCALFINISH', N'SERVICEREPORT', N'system')</a:t>
            </a:r>
            <a:endParaRPr lang="en-US" sz="2000"/>
          </a:p>
          <a:p>
            <a:r>
              <a:rPr lang="en-US" sz="2000"/>
              <a:t>	INSERT [dbo].[company_feature_access_order] ([company_id], [country_code], [transaction_type_code], [request_category], [request_type], [request_wf_stage_no], [request_wf_status], [current_feature_id], [next_feature_id], [last_update_id]) VALUES (N'delaval', N'in', N'CALL', N'SE', N'ALL', 0, N'ALL', N'SERVICEREPORT', N'MCALCOMPLETE', N'system')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Functional Access Profile</a:t>
            </a:r>
            <a:endParaRPr lang="en-US" sz="32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Feature access to be given to the respective user_group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INSERT INTO [dbo].[functional_access_profile] ([company_id], [country_code], [user_group_id], [feature_id] ,[feature_access], [add_access], [edit_access], [view_access], [delete_access], [export_access], [print_access], [import_access], [last_update_id]) VALUES (N'</a:t>
            </a:r>
            <a:r>
              <a:rPr lang="en-US" sz="2000">
                <a:sym typeface="+mn-ea"/>
              </a:rPr>
              <a:t>delaval</a:t>
            </a:r>
            <a:r>
              <a:rPr lang="en-US" sz="2000"/>
              <a:t>', N'in', N'DLR_SENGG',N'SERVICEREPORT', 1,0,0,0,0,0,0,0,N'system')</a:t>
            </a:r>
            <a:endParaRPr lang="en-US" sz="20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64210" y="278765"/>
            <a:ext cx="10032365" cy="1193800"/>
          </a:xfrm>
        </p:spPr>
        <p:txBody>
          <a:bodyPr/>
          <a:p>
            <a:pPr algn="l"/>
            <a:r>
              <a:rPr lang="en-US" sz="2800" b="1">
                <a:latin typeface="Times New Roman" panose="02020603050405020304" pitchFamily="16" charset="0"/>
                <a:cs typeface="Times New Roman" panose="02020603050405020304" pitchFamily="16" charset="0"/>
              </a:rPr>
              <a:t>Overview</a:t>
            </a:r>
            <a:endParaRPr lang="en-US" sz="28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54380" y="1671955"/>
            <a:ext cx="9897745" cy="4434205"/>
          </a:xfrm>
        </p:spPr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US" altLang="en-IN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Pre requisites for 2.0 App Website and CVS folder</a:t>
            </a:r>
            <a:endParaRPr lang="en-US" altLang="en-IN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altLang="en-IN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 mapping</a:t>
            </a:r>
            <a:endParaRPr lang="en-US" altLang="en-IN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altLang="en-IN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Files in website</a:t>
            </a:r>
            <a:endParaRPr lang="en-US" altLang="en-IN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IN" alt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Form development methodology flow</a:t>
            </a:r>
            <a:endParaRPr lang="en-IN" altLang="en-US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Preparing Excel</a:t>
            </a:r>
            <a:endParaRPr lang="en-US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Define feature_id Screen_id</a:t>
            </a:r>
            <a:endParaRPr lang="en-US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 files and procedure naming structure</a:t>
            </a:r>
            <a:endParaRPr lang="en-US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</a:rPr>
              <a:t>Configuration Tool</a:t>
            </a:r>
            <a:endParaRPr lang="en-IN" altLang="en-US" sz="32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Update Database tables and create procedures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Develop form files using configuration tool.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UI, LABEL, RULE, CONTROLLER, TEMPLATE can be developed with the help of tool.</a:t>
            </a:r>
            <a:endParaRPr lang="en-US" sz="2400"/>
          </a:p>
          <a:p>
            <a:pPr marL="0" indent="0">
              <a:buFont typeface="Arial" panose="020B0604020202020204" pitchFamily="34" charset="0"/>
            </a:pPr>
            <a:endParaRPr lang="en-US" sz="2400"/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Configuration Tool - Format of </a:t>
            </a:r>
            <a:r>
              <a:rPr lang="en-US" altLang="en-IN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UI</a:t>
            </a:r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file</a:t>
            </a:r>
            <a:br>
              <a:rPr lang="en-IN" altLang="en-US" sz="3200">
                <a:sym typeface="+mn-ea"/>
              </a:rPr>
            </a:b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sym typeface="+mn-ea"/>
              </a:rPr>
              <a:t>The format of UI file</a:t>
            </a:r>
            <a:endParaRPr lang="en-US" sz="2400"/>
          </a:p>
          <a:p>
            <a:r>
              <a:rPr lang="en-US" sz="2400">
                <a:sym typeface="+mn-ea"/>
              </a:rPr>
              <a:t>ui_screenid_clientid_countrycode [screen_id defined in controller]</a:t>
            </a:r>
            <a:endParaRPr lang="en-US" sz="2400"/>
          </a:p>
          <a:p>
            <a:r>
              <a:rPr lang="en-US" sz="2400">
                <a:sym typeface="+mn-ea"/>
              </a:rPr>
              <a:t>Eg:</a:t>
            </a:r>
            <a:endParaRPr lang="en-US" sz="2400"/>
          </a:p>
          <a:p>
            <a:r>
              <a:rPr lang="en-US" sz="2400">
                <a:sym typeface="+mn-ea"/>
              </a:rPr>
              <a:t>ui_my_service_call_SERVICEREPORT_delaval_in</a:t>
            </a:r>
            <a:endParaRPr lang="en-US" sz="2400"/>
          </a:p>
          <a:p>
            <a:r>
              <a:rPr lang="en-US" sz="2400">
                <a:sym typeface="+mn-ea"/>
              </a:rPr>
              <a:t>Folder path:</a:t>
            </a:r>
            <a:endParaRPr lang="en-US" sz="2400"/>
          </a:p>
          <a:p>
            <a:r>
              <a:rPr lang="en-US" sz="2400">
                <a:sym typeface="+mn-ea"/>
              </a:rPr>
              <a:t>\CVS\configuration_package\clientid\countrycode\ui</a:t>
            </a:r>
            <a:endParaRPr lang="en-US" sz="2400"/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Configuration Tool - Format of Label file</a:t>
            </a:r>
            <a:endParaRPr lang="en-I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The format of LABEL file</a:t>
            </a:r>
            <a:endParaRPr lang="en-US" sz="2400"/>
          </a:p>
          <a:p>
            <a:r>
              <a:rPr lang="en-US" sz="2400">
                <a:sym typeface="+mn-ea"/>
              </a:rPr>
              <a:t>label_screenid_clientid_countrycode_localeid </a:t>
            </a:r>
            <a:r>
              <a:rPr lang="en-US" sz="2400">
                <a:sym typeface="+mn-ea"/>
              </a:rPr>
              <a:t>[screen_id defined in controller]</a:t>
            </a:r>
            <a:endParaRPr lang="en-US" sz="2400"/>
          </a:p>
          <a:p>
            <a:r>
              <a:rPr lang="en-US" sz="2400"/>
              <a:t>Eg:</a:t>
            </a:r>
            <a:endParaRPr lang="en-US" sz="2400"/>
          </a:p>
          <a:p>
            <a:r>
              <a:rPr lang="en-US" sz="2400"/>
              <a:t>label_my_service_call_SERVICEREPORT_delaval_in_en-us</a:t>
            </a:r>
            <a:endParaRPr lang="en-US" sz="2400"/>
          </a:p>
          <a:p>
            <a:r>
              <a:rPr lang="en-US" sz="2400">
                <a:sym typeface="+mn-ea"/>
              </a:rPr>
              <a:t>Folder path:</a:t>
            </a:r>
            <a:endParaRPr lang="en-US" sz="2400"/>
          </a:p>
          <a:p>
            <a:r>
              <a:rPr lang="en-US" sz="2400">
                <a:sym typeface="+mn-ea"/>
              </a:rPr>
              <a:t>\CVS\configuration_package\clientid\countrycode\label</a:t>
            </a:r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Configuration Tool - Format of controller file</a:t>
            </a:r>
            <a:b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format of CONTROLLER file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controller_screenid_clientid_countrycode </a:t>
            </a:r>
            <a:r>
              <a:rPr lang="en-US" sz="2400">
                <a:sym typeface="+mn-ea"/>
              </a:rPr>
              <a:t>[screen_id defined in controller]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Eg: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controller_my_service_call_SERVICEREPORT_delaval_in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Folder path: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\CVS\configuration_package\clientid\countrycode\controller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Configuration Tool - Format of Ru</a:t>
            </a:r>
            <a:r>
              <a:rPr lang="en-US" altLang="en-IN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l</a:t>
            </a:r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e file</a:t>
            </a:r>
            <a:b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endParaRPr lang="en-IN" altLang="en-US" sz="32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The format for RULE file is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rule_screenid_clientid_countrycode  </a:t>
            </a:r>
            <a:r>
              <a:rPr lang="en-US" sz="2400">
                <a:sym typeface="+mn-ea"/>
              </a:rPr>
              <a:t>[screen_id defined in controller]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Eg: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rule_my_service_call_SERVICEREPORT_delaval_in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Folder path: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\CVS\configuration_package\clientid\countrycode\rule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</a:rPr>
              <a:t>Template file creation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 template file should be developed manually using </a:t>
            </a:r>
            <a:r>
              <a:rPr lang="en-US" sz="2400" b="1">
                <a:sym typeface="+mn-ea"/>
              </a:rPr>
              <a:t>HTML</a:t>
            </a:r>
            <a:r>
              <a:rPr lang="en-US" sz="2400">
                <a:sym typeface="+mn-ea"/>
              </a:rPr>
              <a:t> and values will be binding through KENDO.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The format for template file is</a:t>
            </a:r>
            <a:endParaRPr lang="en-US" sz="2400"/>
          </a:p>
          <a:p>
            <a:r>
              <a:rPr lang="en-US" sz="2400">
                <a:sym typeface="+mn-ea"/>
              </a:rPr>
              <a:t>        </a:t>
            </a:r>
            <a:r>
              <a:rPr lang="en-US" sz="2400" b="1" i="1">
                <a:sym typeface="+mn-ea"/>
              </a:rPr>
              <a:t>screenID_template_clientid_countrycode</a:t>
            </a:r>
            <a:r>
              <a:rPr lang="en-US" sz="2400"/>
              <a:t>  </a:t>
            </a:r>
            <a:r>
              <a:rPr lang="en-US" sz="2400">
                <a:sym typeface="+mn-ea"/>
              </a:rPr>
              <a:t>[screen_id defined in controller]</a:t>
            </a:r>
            <a:endParaRPr lang="en-US" sz="2400"/>
          </a:p>
          <a:p>
            <a:r>
              <a:rPr lang="en-US" sz="2400">
                <a:sym typeface="+mn-ea"/>
              </a:rPr>
              <a:t>Eg:   my_service_call_SERVICEREPORT_template_delaval_in</a:t>
            </a:r>
            <a:endParaRPr lang="en-US" sz="2400"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Folder path: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 \CVS\configuration_package\clientid\countrycode\template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HTML template will be passed as queue file to server for PDF generation in server. server side template file not required.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Configuration Tool - </a:t>
            </a:r>
            <a:r>
              <a:rPr lang="en-US" altLang="en-IN" sz="2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Properties</a:t>
            </a:r>
            <a:r>
              <a:rPr lang="en-IN" altLang="en-US" sz="2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of </a:t>
            </a:r>
            <a:r>
              <a:rPr lang="en-US" altLang="en-IN" sz="2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</a:t>
            </a:r>
            <a:r>
              <a:rPr lang="en-IN" altLang="en-US" sz="2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ontroller file</a:t>
            </a:r>
            <a:endParaRPr lang="en-IN" altLang="en-US" sz="28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02715"/>
            <a:ext cx="11711305" cy="5455285"/>
          </a:xfrm>
        </p:spPr>
        <p:txBody>
          <a:bodyPr/>
          <a:p>
            <a:r>
              <a:rPr lang="en-US" sz="2400"/>
              <a:t>1. What is ScreenId ?</a:t>
            </a:r>
            <a:r>
              <a:rPr lang="en-US" sz="2400" b="1"/>
              <a:t> my_service_call_featureID</a:t>
            </a:r>
            <a:r>
              <a:rPr lang="en-US" sz="2400"/>
              <a:t>  ( this screen id not same as the screen_id in the company_feature table ).Provide</a:t>
            </a:r>
            <a:r>
              <a:rPr lang="en-US" sz="2400">
                <a:sym typeface="+mn-ea"/>
              </a:rPr>
              <a:t> same as file name in controller.</a:t>
            </a:r>
            <a:endParaRPr lang="en-US" sz="2400"/>
          </a:p>
          <a:p>
            <a:r>
              <a:rPr lang="en-US" sz="2400"/>
              <a:t>2. What is clientIdName ? </a:t>
            </a:r>
            <a:r>
              <a:rPr lang="en-US" sz="2400" b="1"/>
              <a:t>as defined</a:t>
            </a:r>
            <a:endParaRPr lang="en-US" sz="2400"/>
          </a:p>
          <a:p>
            <a:r>
              <a:rPr lang="en-US" sz="2400"/>
              <a:t>3. What are the countryCodeNames ?</a:t>
            </a:r>
            <a:r>
              <a:rPr lang="en-US" sz="2400" b="1"/>
              <a:t> in, vn , bd </a:t>
            </a:r>
            <a:endParaRPr lang="en-US" sz="2400" b="1"/>
          </a:p>
          <a:p>
            <a:r>
              <a:rPr lang="en-US" sz="2400"/>
              <a:t>4. What is the ViewType ?</a:t>
            </a:r>
            <a:r>
              <a:rPr lang="en-US" sz="2400" b="1"/>
              <a:t>ContainR</a:t>
            </a:r>
            <a:endParaRPr lang="en-US" sz="2400" b="1"/>
          </a:p>
          <a:p>
            <a:r>
              <a:rPr lang="en-US" sz="2400"/>
              <a:t>5. What is the View SubType ? </a:t>
            </a:r>
            <a:r>
              <a:rPr lang="en-US" sz="2400" b="1"/>
              <a:t>Form</a:t>
            </a:r>
            <a:r>
              <a:rPr lang="en-US" sz="2400"/>
              <a:t>  </a:t>
            </a:r>
            <a:endParaRPr lang="en-US" sz="2400"/>
          </a:p>
          <a:p>
            <a:r>
              <a:rPr lang="en-US" sz="2400"/>
              <a:t>6.Do your want this screen in HomeTab ?</a:t>
            </a:r>
            <a:r>
              <a:rPr lang="en-US" sz="2400" b="1"/>
              <a:t> No</a:t>
            </a:r>
            <a:r>
              <a:rPr lang="en-US" sz="2400"/>
              <a:t>. Required yes, for screen_id having menu_display_ind =1</a:t>
            </a:r>
            <a:endParaRPr lang="en-US" sz="2400"/>
          </a:p>
          <a:p>
            <a:r>
              <a:rPr lang="en-US" sz="2400"/>
              <a:t>7.What is ContainR Type? </a:t>
            </a:r>
            <a:r>
              <a:rPr lang="en-US" sz="2400" b="1"/>
              <a:t>Form</a:t>
            </a:r>
            <a:r>
              <a:rPr lang="en-US" sz="2400"/>
              <a:t> </a:t>
            </a:r>
            <a:endParaRPr lang="en-US" sz="2400"/>
          </a:p>
          <a:p>
            <a:r>
              <a:rPr lang="en-US" sz="2400">
                <a:sym typeface="+mn-ea"/>
              </a:rPr>
              <a:t>8. What is ContainR SubType? </a:t>
            </a:r>
            <a:r>
              <a:rPr lang="en-US" sz="2400" b="1">
                <a:sym typeface="+mn-ea"/>
              </a:rPr>
              <a:t>workflow</a:t>
            </a:r>
            <a:r>
              <a:rPr lang="en-US" sz="2400">
                <a:sym typeface="+mn-ea"/>
              </a:rPr>
              <a:t>.</a:t>
            </a:r>
            <a:endParaRPr lang="en-US" sz="2400"/>
          </a:p>
          <a:p>
            <a:r>
              <a:rPr lang="en-US" sz="2400">
                <a:sym typeface="+mn-ea"/>
              </a:rPr>
              <a:t>9. Do you have the DigitalReport? </a:t>
            </a:r>
            <a:r>
              <a:rPr lang="en-US" sz="2400" b="1">
                <a:sym typeface="+mn-ea"/>
              </a:rPr>
              <a:t>true</a:t>
            </a:r>
            <a:endParaRPr lang="en-US" sz="2400"/>
          </a:p>
          <a:p>
            <a:endParaRPr lang="en-US" sz="2800"/>
          </a:p>
          <a:p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Configuration Tool - Format of controller file</a:t>
            </a:r>
            <a:endParaRPr lang="en-IN" altLang="en-US" sz="28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66450" cy="5501005"/>
          </a:xfrm>
        </p:spPr>
        <p:txBody>
          <a:bodyPr/>
          <a:p>
            <a:r>
              <a:rPr lang="en-US" sz="2400">
                <a:sym typeface="+mn-ea"/>
              </a:rPr>
              <a:t>10. What is Transaction Number - #: mService.containR.variable.</a:t>
            </a:r>
            <a:r>
              <a:rPr lang="en-US" sz="2400">
                <a:sym typeface="+mn-ea"/>
              </a:rPr>
              <a:t> </a:t>
            </a:r>
            <a:r>
              <a:rPr lang="en-US" sz="2400" b="1">
                <a:sym typeface="+mn-ea"/>
              </a:rPr>
              <a:t>my_service_call_featureID</a:t>
            </a:r>
            <a:r>
              <a:rPr lang="en-US" sz="2400">
                <a:sym typeface="+mn-ea"/>
              </a:rPr>
              <a:t>.selectedRecord.call_no #</a:t>
            </a:r>
            <a:endParaRPr lang="en-US" sz="2400"/>
          </a:p>
          <a:p>
            <a:r>
              <a:rPr lang="en-US" sz="2400">
                <a:sym typeface="+mn-ea"/>
              </a:rPr>
              <a:t>11. What is FormName - #: mService.app.getUserId() #_#: kendo.toString(new Date(), 'ddMMyy') #_#: '</a:t>
            </a:r>
            <a:r>
              <a:rPr lang="en-US" sz="2400" b="1">
                <a:sym typeface="+mn-ea"/>
              </a:rPr>
              <a:t>form_name</a:t>
            </a:r>
            <a:r>
              <a:rPr lang="en-US" sz="2400">
                <a:sym typeface="+mn-ea"/>
              </a:rPr>
              <a:t>' #</a:t>
            </a:r>
            <a:endParaRPr lang="en-US" sz="2400"/>
          </a:p>
          <a:p>
            <a:r>
              <a:rPr lang="en-US" sz="2400">
                <a:sym typeface="+mn-ea"/>
              </a:rPr>
              <a:t>   Form name not dependant on either screen_id or feature_id. Form name is  attachment name in web attachment tab. It should be customer friendly name </a:t>
            </a:r>
            <a:endParaRPr lang="en-US" sz="2400"/>
          </a:p>
          <a:p>
            <a:r>
              <a:rPr lang="en-US" sz="2400">
                <a:sym typeface="+mn-ea"/>
              </a:rPr>
              <a:t>12.What is attachmentPathKey- </a:t>
            </a:r>
            <a:r>
              <a:rPr lang="en-US" sz="2400" b="1">
                <a:sym typeface="+mn-ea"/>
              </a:rPr>
              <a:t>ATTACHMENT_PATH_CACHE</a:t>
            </a:r>
            <a:endParaRPr lang="en-US" sz="2400"/>
          </a:p>
          <a:p>
            <a:r>
              <a:rPr lang="en-US" sz="2400">
                <a:sym typeface="+mn-ea"/>
              </a:rPr>
              <a:t>13.Do you want to have Draft Saving? </a:t>
            </a:r>
            <a:r>
              <a:rPr lang="en-US" sz="2400" b="1">
                <a:sym typeface="+mn-ea"/>
              </a:rPr>
              <a:t>true</a:t>
            </a:r>
            <a:endParaRPr lang="en-US" sz="2400" b="1"/>
          </a:p>
          <a:p>
            <a:r>
              <a:rPr lang="en-US" sz="2400">
                <a:sym typeface="+mn-ea"/>
              </a:rPr>
              <a:t>14. What is infoCode? - </a:t>
            </a:r>
            <a:r>
              <a:rPr lang="en-US" sz="2400" b="1">
                <a:sym typeface="+mn-ea"/>
              </a:rPr>
              <a:t>screen_id</a:t>
            </a:r>
            <a:r>
              <a:rPr lang="en-US" sz="2400">
                <a:sym typeface="+mn-ea"/>
              </a:rPr>
              <a:t>  from company_feature_access table</a:t>
            </a:r>
            <a:endParaRPr lang="en-US" sz="2400">
              <a:sym typeface="+mn-ea"/>
            </a:endParaRPr>
          </a:p>
          <a:p>
            <a:r>
              <a:rPr lang="en-US" sz="2400"/>
              <a:t>15. What is allow new transaction - </a:t>
            </a:r>
            <a:r>
              <a:rPr lang="en-US" sz="2400" b="1"/>
              <a:t>True</a:t>
            </a:r>
            <a:endParaRPr lang="en-US" sz="2400" b="1"/>
          </a:p>
          <a:p>
            <a:r>
              <a:rPr lang="en-US" sz="2400"/>
              <a:t>16. What is modify last transaction - </a:t>
            </a:r>
            <a:r>
              <a:rPr lang="en-US" sz="2400" b="1"/>
              <a:t>True</a:t>
            </a:r>
            <a:endParaRPr lang="en-US" sz="2400" b="1"/>
          </a:p>
          <a:p>
            <a:endParaRPr lang="en-US" sz="24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>
                <a:latin typeface="Times New Roman" panose="02020603050405020304" pitchFamily="16" charset="0"/>
                <a:cs typeface="Times New Roman" panose="02020603050405020304" pitchFamily="16" charset="0"/>
              </a:rPr>
              <a:t>Other Configurations...</a:t>
            </a:r>
            <a:endParaRPr lang="en-IN" altLang="en-US" sz="32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In, </a:t>
            </a: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label_my_service_call_clientid_countrycode_localeid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file under </a:t>
            </a:r>
            <a:r>
              <a:rPr lang="en-US" sz="2400" b="1" i="1">
                <a:latin typeface="Times New Roman" panose="02020603050405020304" pitchFamily="16" charset="0"/>
                <a:cs typeface="Times New Roman" panose="02020603050405020304" pitchFamily="16" charset="0"/>
              </a:rPr>
              <a:t>“wFlowEvents”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we need to give label for our feature_id in order to display the label of our form in the workflow icon.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Folder path: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 \CVS\configuration_package\clientid\countrycode\label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In, </a:t>
            </a: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mobile.fonts.reference_clientid_countrycode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file under </a:t>
            </a:r>
            <a:r>
              <a:rPr lang="en-US" sz="2400" b="1" i="1">
                <a:latin typeface="Times New Roman" panose="02020603050405020304" pitchFamily="16" charset="0"/>
                <a:cs typeface="Times New Roman" panose="02020603050405020304" pitchFamily="16" charset="0"/>
              </a:rPr>
              <a:t>“my_actions”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we need to specify icon symbol for the feature id.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 Folder path: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      \CVS\configuration_package\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clientid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\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countrycode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\fonts\js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454005" cy="1136650"/>
          </a:xfrm>
        </p:spPr>
        <p:txBody>
          <a:bodyPr/>
          <a:p>
            <a:r>
              <a:rPr lang="en-US" sz="2800">
                <a:sym typeface="+mn-ea"/>
              </a:rPr>
              <a:t>Data base procedures</a:t>
            </a:r>
            <a:endParaRPr lang="en-US" sz="28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283970"/>
            <a:ext cx="11576050" cy="4819650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While loading of a form, the following procedure will be called.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0" indent="0"/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           sp_retrieve_manage_custom_info_list_my_calls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            We can also apply rule to set a value of the field from the back end.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	Eg:-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	APPLY [SetValue] ON [#my_service_call_SERVICEREPORT_site_in_charge_email] VALUE [$mService.containR.variable.my_service_call_SERVICEREPORT.selectedRecord.cust_contact_email_id];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	this “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cust_contact_email_id” will be defined in the sp_retrieve_manage_custom_info_list_my_calls procedure.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fn_get_client_specific_fields_for_my_calls is using to get client specific fields.</a:t>
            </a:r>
            <a:endParaRPr lang="en-US" sz="2400"/>
          </a:p>
          <a:p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	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1050"/>
            <a:ext cx="10966450" cy="630555"/>
          </a:xfrm>
        </p:spPr>
        <p:txBody>
          <a:bodyPr/>
          <a:p>
            <a:pPr algn="l"/>
            <a:r>
              <a:rPr lang="en-US" sz="28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Overview</a:t>
            </a:r>
            <a:endParaRPr lang="en-US" sz="28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Tables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Company Feature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Package Feature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Company Feature Group Id Link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Company Feature Access Order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Functional Access Profile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Data base procedures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39190"/>
            <a:ext cx="10966450" cy="5166995"/>
          </a:xfrm>
        </p:spPr>
        <p:txBody>
          <a:bodyPr/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After submission of a form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sp_save_manage_custom_info_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info_code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_clientid_countrycode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or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sp_save_manage_custom_info_info_code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procedure will be triggered, from their we are executing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sp_save_manage_custom_info_digital_report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where in this procedure, we are defining form attachment and call flow for a specific call.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Finally our form PDF will be reflected in web for a specific call.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1. Create procedure 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sp_save_manage_custom_info_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info_code</a:t>
            </a:r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_clientid_countrycode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2. update screen_id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r>
              <a:rPr lang="en-US" sz="2400">
                <a:latin typeface="Times New Roman" panose="02020603050405020304" pitchFamily="16" charset="0"/>
                <a:cs typeface="Times New Roman" panose="02020603050405020304" pitchFamily="16" charset="0"/>
              </a:rPr>
              <a:t>3. 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Queue Files, generated while submit form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The queue files execute as follows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/common/components/containR/CreateDigitalreport.aspx - input json data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/common/components/containR/CreateDigitalreport.aspx - HTML template to generate PDF in server side</a:t>
            </a:r>
            <a:endParaRPr lang="en-US" sz="2400"/>
          </a:p>
          <a:p>
            <a:pPr marL="514350" indent="-514350">
              <a:buAutoNum type="arabicPeriod"/>
            </a:pPr>
            <a:r>
              <a:rPr lang="en-US" sz="2400"/>
              <a:t>/api/common_modules/save_manage_custom_info","key":"my_service_call_SERVICEREPORT" - used to save data to server. The fields having  saveField= true, only sent to server for saving in database. Key is the form name 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endParaRPr lang="en-US" sz="48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ctr"/>
            <a:endParaRPr lang="en-US" sz="48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algn="ctr"/>
            <a:r>
              <a:rPr lang="en-US" sz="4800">
                <a:latin typeface="Times New Roman" panose="02020603050405020304" pitchFamily="16" charset="0"/>
                <a:cs typeface="Times New Roman" panose="02020603050405020304" pitchFamily="16" charset="0"/>
              </a:rPr>
              <a:t>THANK YOU</a:t>
            </a:r>
            <a:endParaRPr lang="en-US" sz="48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IN" altLang="en-US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 files using Configuration tool</a:t>
            </a:r>
            <a:endParaRPr lang="en-IN" altLang="en-US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altLang="en-IN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Controller</a:t>
            </a:r>
            <a:endParaRPr lang="en-US" altLang="en-IN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altLang="en-IN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UI</a:t>
            </a:r>
            <a:endParaRPr lang="en-US" altLang="en-IN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altLang="en-IN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Label</a:t>
            </a:r>
            <a:endParaRPr lang="en-US" altLang="en-IN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altLang="en-IN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Rule</a:t>
            </a:r>
            <a:endParaRPr lang="en-US" altLang="en-IN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Template</a:t>
            </a:r>
            <a:endParaRPr lang="en-US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Char char="ü"/>
            </a:pPr>
            <a:r>
              <a:rPr lang="en-US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Other configurations</a:t>
            </a:r>
            <a:endParaRPr lang="en-US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ü"/>
            </a:pPr>
            <a:r>
              <a:rPr lang="en-US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Procedures</a:t>
            </a:r>
            <a:endParaRPr lang="en-US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1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sp_retrieve_manage_custom_info_list_my_calls</a:t>
            </a:r>
            <a:endParaRPr lang="en-US" sz="18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1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sp_save_manage_custom_info_screenid</a:t>
            </a:r>
            <a:endParaRPr lang="en-US" sz="1800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pPr marL="800100" lvl="1" indent="-342900" algn="l">
              <a:buFont typeface="Wingdings" panose="05000000000000000000" charset="0"/>
              <a:buChar char="ü"/>
            </a:pPr>
            <a:r>
              <a:rPr lang="en-US" sz="1800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sp_save_manage_custom_info_digital_report</a:t>
            </a:r>
            <a:endParaRPr lang="en-US" sz="1800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lvl="0" indent="-342900" algn="l">
              <a:buFont typeface="Wingdings" panose="05000000000000000000" charset="0"/>
              <a:buChar char="ü"/>
            </a:pPr>
            <a:r>
              <a:rPr lang="en-US" sz="20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Queue file structure</a:t>
            </a:r>
            <a:endParaRPr lang="en-US" sz="20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97865" y="278765"/>
            <a:ext cx="9971405" cy="1193800"/>
          </a:xfrm>
        </p:spPr>
        <p:txBody>
          <a:bodyPr/>
          <a:p>
            <a:pPr algn="l"/>
            <a:b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b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US" sz="2800" b="1">
                <a:latin typeface="Times New Roman" panose="02020603050405020304" pitchFamily="16" charset="0"/>
                <a:cs typeface="Times New Roman" panose="02020603050405020304" pitchFamily="16" charset="0"/>
              </a:rPr>
              <a:t>Overview</a:t>
            </a:r>
            <a:endParaRPr lang="en-US" sz="28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125075" cy="1136650"/>
          </a:xfrm>
        </p:spPr>
        <p:txBody>
          <a:bodyPr/>
          <a:p>
            <a:r>
              <a:rPr lang="en-US" sz="28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CVS mapping</a:t>
            </a:r>
            <a:endParaRPr lang="en-US" sz="2800" b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65" y="1133475"/>
            <a:ext cx="11505565" cy="5643880"/>
          </a:xfrm>
        </p:spPr>
        <p:txBody>
          <a:bodyPr/>
          <a:p>
            <a:endParaRPr lang="en-US" sz="1600"/>
          </a:p>
          <a:p>
            <a:r>
              <a:rPr lang="en-US" sz="1800"/>
              <a:t>1. check cvs/temp_encrypted/ check the access_package_client_id_country_code_timestamp.ZIP	and configuration_package_client_id_country_code_timestamp.ZIP available with latest timestamp</a:t>
            </a:r>
            <a:endParaRPr lang="en-US" sz="1800"/>
          </a:p>
          <a:p>
            <a:r>
              <a:rPr lang="en-US" sz="1800"/>
              <a:t>       If not available not connected to correct CVS path </a:t>
            </a:r>
            <a:endParaRPr lang="en-US" sz="1800"/>
          </a:p>
          <a:p>
            <a:r>
              <a:rPr lang="en-US" sz="1800"/>
              <a:t>2. Update  timestamp  in  auth_indication_com.selfservit.mservice_Android_GooglePlayStore same as configuration_package </a:t>
            </a:r>
            <a:endParaRPr lang="en-US" sz="1800"/>
          </a:p>
          <a:p>
            <a:r>
              <a:rPr lang="en-US" sz="1800"/>
              <a:t>3. CVS/client_list.xml</a:t>
            </a:r>
            <a:endParaRPr lang="en-US" sz="1800"/>
          </a:p>
          <a:p>
            <a:r>
              <a:rPr lang="en-US" sz="1800"/>
              <a:t>&lt;indirect&gt;</a:t>
            </a:r>
            <a:endParaRPr lang="en-US" sz="1800"/>
          </a:p>
          <a:p>
            <a:r>
              <a:rPr lang="en-US" sz="1800"/>
              <a:t>    &lt;in&gt;</a:t>
            </a:r>
            <a:endParaRPr lang="en-US" sz="1800"/>
          </a:p>
          <a:p>
            <a:r>
              <a:rPr lang="en-US" sz="1800"/>
              <a:t>      &lt;cvs_protocol_type&gt;https&lt;/cvs_protocol_type&gt;</a:t>
            </a:r>
            <a:endParaRPr lang="en-US" sz="1800"/>
          </a:p>
          <a:p>
            <a:r>
              <a:rPr lang="en-US" sz="1800"/>
              <a:t>      &lt;cvs_domain_name&gt;indirect.mservice.net&lt;/cvs_domain_name&gt;</a:t>
            </a:r>
            <a:endParaRPr lang="en-US" sz="1800"/>
          </a:p>
          <a:p>
            <a:r>
              <a:rPr lang="en-US" sz="1800"/>
              <a:t>      &lt;cvs_port_no&gt;90&lt;/cvs_port_no&gt;</a:t>
            </a:r>
            <a:endParaRPr lang="en-US" sz="1800"/>
          </a:p>
          <a:p>
            <a:r>
              <a:rPr lang="en-US" sz="1800"/>
              <a:t>    &lt;/in&gt;</a:t>
            </a:r>
            <a:endParaRPr lang="en-US" sz="1800"/>
          </a:p>
          <a:p>
            <a:r>
              <a:rPr lang="en-US" sz="1800"/>
              <a:t> &lt;/indirect&gt;</a:t>
            </a:r>
            <a:endParaRPr lang="en-US" sz="1800"/>
          </a:p>
          <a:p>
            <a:pPr marL="0" indent="0"/>
            <a:r>
              <a:rPr lang="en-US" sz="1800"/>
              <a:t>Add  CVS server IP in Environment server client_list.xml and make sure CVS folder is mapped correctly.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Prerequisite Files 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/common/components/containR/CreateDigitalreport.aspx</a:t>
            </a:r>
            <a:endParaRPr lang="en-US" sz="20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/>
              <a:t>fn_get_client_specific_fields_for_my_calls</a:t>
            </a:r>
            <a:endParaRPr lang="en-US" sz="2000"/>
          </a:p>
          <a:p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s 16"/>
          <p:cNvSpPr/>
          <p:nvPr/>
        </p:nvSpPr>
        <p:spPr>
          <a:xfrm>
            <a:off x="3325495" y="1628775"/>
            <a:ext cx="8216900" cy="184531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/>
              <a:t>Form </a:t>
            </a:r>
            <a:r>
              <a:rPr lang="en-IN" altLang="en-US" sz="3200">
                <a:sym typeface="+mn-ea"/>
              </a:rPr>
              <a:t>development methodology </a:t>
            </a:r>
            <a:r>
              <a:rPr lang="en-IN" altLang="en-US" sz="3200"/>
              <a:t>flow</a:t>
            </a:r>
            <a:endParaRPr lang="en-IN" alt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Round Diagonal Corner Rectangle 4"/>
          <p:cNvSpPr/>
          <p:nvPr/>
        </p:nvSpPr>
        <p:spPr>
          <a:xfrm>
            <a:off x="556260" y="1840865"/>
            <a:ext cx="1170305" cy="167830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Capture Forms requirement with existing output</a:t>
            </a:r>
            <a:endParaRPr lang="en-IN" altLang="en-US" sz="1600"/>
          </a:p>
        </p:txBody>
      </p:sp>
      <p:sp>
        <p:nvSpPr>
          <p:cNvPr id="11" name="Right Arrow 10"/>
          <p:cNvSpPr/>
          <p:nvPr/>
        </p:nvSpPr>
        <p:spPr>
          <a:xfrm>
            <a:off x="3164840" y="2348865"/>
            <a:ext cx="269875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ound Diagonal Corner Rectangle 24"/>
          <p:cNvSpPr/>
          <p:nvPr/>
        </p:nvSpPr>
        <p:spPr>
          <a:xfrm>
            <a:off x="7129780" y="1959610"/>
            <a:ext cx="2014855" cy="127698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Mark type of field like Text box / Combo box/ drop down / mloop / numerical box etc</a:t>
            </a:r>
            <a:endParaRPr lang="en-IN" altLang="en-US" sz="1600"/>
          </a:p>
        </p:txBody>
      </p:sp>
      <p:sp>
        <p:nvSpPr>
          <p:cNvPr id="26" name="Round Diagonal Corner Rectangle 25"/>
          <p:cNvSpPr/>
          <p:nvPr/>
        </p:nvSpPr>
        <p:spPr>
          <a:xfrm>
            <a:off x="3448050" y="1766570"/>
            <a:ext cx="1290320" cy="155575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Prepare Excel Sheet and note all the fields required in the form</a:t>
            </a:r>
            <a:endParaRPr lang="en-IN" altLang="en-US" sz="1600"/>
          </a:p>
        </p:txBody>
      </p:sp>
      <p:sp>
        <p:nvSpPr>
          <p:cNvPr id="27" name="Round Diagonal Corner Rectangle 26"/>
          <p:cNvSpPr/>
          <p:nvPr/>
        </p:nvSpPr>
        <p:spPr>
          <a:xfrm>
            <a:off x="9401175" y="1870075"/>
            <a:ext cx="2014855" cy="127698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Mark rules for the fields like  mandatory / setting up min/max drop down values and any other rules</a:t>
            </a:r>
            <a:endParaRPr lang="en-IN" altLang="en-US" sz="1400"/>
          </a:p>
        </p:txBody>
      </p:sp>
      <p:sp>
        <p:nvSpPr>
          <p:cNvPr id="28" name="Round Diagonal Corner Rectangle 27"/>
          <p:cNvSpPr/>
          <p:nvPr/>
        </p:nvSpPr>
        <p:spPr>
          <a:xfrm>
            <a:off x="4972050" y="1986915"/>
            <a:ext cx="1881505" cy="118935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600"/>
              <a:t>Mark the field as auto fill (fetch from DB) or manual fill</a:t>
            </a:r>
            <a:endParaRPr lang="en-IN" altLang="en-US" sz="1600"/>
          </a:p>
        </p:txBody>
      </p:sp>
      <p:sp>
        <p:nvSpPr>
          <p:cNvPr id="29" name="Right Arrow 28"/>
          <p:cNvSpPr/>
          <p:nvPr/>
        </p:nvSpPr>
        <p:spPr>
          <a:xfrm>
            <a:off x="4726305" y="2321560"/>
            <a:ext cx="269875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6846570" y="2348865"/>
            <a:ext cx="269875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9144635" y="2258695"/>
            <a:ext cx="269875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5064125" y="1600835"/>
            <a:ext cx="4248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IN" altLang="en-US"/>
              <a:t>E Excel</a:t>
            </a:r>
            <a:r>
              <a:rPr lang="en-IN" altLang="en-US">
                <a:solidFill>
                  <a:srgbClr val="FF0000"/>
                </a:solidFill>
              </a:rPr>
              <a:t> Inputs (</a:t>
            </a:r>
            <a:r>
              <a:rPr lang="en-IN" altLang="en-US" i="1">
                <a:solidFill>
                  <a:srgbClr val="FF0000"/>
                </a:solidFill>
              </a:rPr>
              <a:t>Refer sample in next slide</a:t>
            </a:r>
            <a:r>
              <a:rPr lang="en-IN" altLang="en-US">
                <a:solidFill>
                  <a:srgbClr val="FF0000"/>
                </a:solidFill>
              </a:rPr>
              <a:t>)</a:t>
            </a:r>
            <a:endParaRPr lang="en-IN" altLang="en-US">
              <a:solidFill>
                <a:srgbClr val="FF0000"/>
              </a:solidFill>
            </a:endParaRPr>
          </a:p>
        </p:txBody>
      </p:sp>
      <p:sp>
        <p:nvSpPr>
          <p:cNvPr id="33" name="Down Arrow 32"/>
          <p:cNvSpPr/>
          <p:nvPr/>
        </p:nvSpPr>
        <p:spPr>
          <a:xfrm>
            <a:off x="10462260" y="3519170"/>
            <a:ext cx="224790" cy="269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ound Diagonal Corner Rectangle 33"/>
          <p:cNvSpPr/>
          <p:nvPr/>
        </p:nvSpPr>
        <p:spPr>
          <a:xfrm>
            <a:off x="7536815" y="3878580"/>
            <a:ext cx="1814195" cy="13493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Insert data in relevant tables for adding form features and setting up work flow (Refer Tables section)</a:t>
            </a:r>
            <a:endParaRPr lang="en-IN" altLang="en-US" sz="1400"/>
          </a:p>
        </p:txBody>
      </p:sp>
      <p:sp>
        <p:nvSpPr>
          <p:cNvPr id="35" name="Round Diagonal Corner Rectangle 34"/>
          <p:cNvSpPr/>
          <p:nvPr/>
        </p:nvSpPr>
        <p:spPr>
          <a:xfrm>
            <a:off x="5130165" y="3851910"/>
            <a:ext cx="2091055" cy="140144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 b="1"/>
              <a:t>Get trained on using Configuration tool to develop forms - set the label, UI, rule and controller files (Refer config tools section)</a:t>
            </a:r>
            <a:endParaRPr lang="en-IN" altLang="en-US" sz="1400" b="1"/>
          </a:p>
        </p:txBody>
      </p:sp>
      <p:sp>
        <p:nvSpPr>
          <p:cNvPr id="36" name="Left Arrow 35"/>
          <p:cNvSpPr/>
          <p:nvPr/>
        </p:nvSpPr>
        <p:spPr>
          <a:xfrm>
            <a:off x="7248525" y="4373880"/>
            <a:ext cx="266700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ound Diagonal Corner Rectangle 36"/>
          <p:cNvSpPr/>
          <p:nvPr/>
        </p:nvSpPr>
        <p:spPr>
          <a:xfrm>
            <a:off x="1548765" y="3841115"/>
            <a:ext cx="1689100" cy="147891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For fields to be retrieved from DB, update the relevant procedures and set the rule (Refer database section)</a:t>
            </a:r>
            <a:endParaRPr lang="en-IN" altLang="en-US" sz="1400"/>
          </a:p>
        </p:txBody>
      </p:sp>
      <p:sp>
        <p:nvSpPr>
          <p:cNvPr id="38" name="Left Arrow 37"/>
          <p:cNvSpPr/>
          <p:nvPr/>
        </p:nvSpPr>
        <p:spPr>
          <a:xfrm>
            <a:off x="4879340" y="4410075"/>
            <a:ext cx="266700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ound Diagonal Corner Rectangle 38"/>
          <p:cNvSpPr/>
          <p:nvPr/>
        </p:nvSpPr>
        <p:spPr>
          <a:xfrm>
            <a:off x="3481070" y="3834765"/>
            <a:ext cx="1449705" cy="144335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Development of template files based on the requirement for PDF output.</a:t>
            </a:r>
            <a:endParaRPr lang="en-IN" altLang="en-US" sz="1400"/>
          </a:p>
        </p:txBody>
      </p:sp>
      <p:sp>
        <p:nvSpPr>
          <p:cNvPr id="3" name="Round Diagonal Corner Rectangle 2"/>
          <p:cNvSpPr/>
          <p:nvPr/>
        </p:nvSpPr>
        <p:spPr>
          <a:xfrm>
            <a:off x="151765" y="3801745"/>
            <a:ext cx="1153160" cy="153924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Testing of UI form and review the output by running test cases</a:t>
            </a:r>
            <a:endParaRPr lang="en-IN" altLang="en-US" sz="1400"/>
          </a:p>
        </p:txBody>
      </p:sp>
      <p:sp>
        <p:nvSpPr>
          <p:cNvPr id="7" name="Left Arrow 6"/>
          <p:cNvSpPr/>
          <p:nvPr/>
        </p:nvSpPr>
        <p:spPr>
          <a:xfrm>
            <a:off x="3241675" y="4464050"/>
            <a:ext cx="266700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Left Arrow 7"/>
          <p:cNvSpPr/>
          <p:nvPr/>
        </p:nvSpPr>
        <p:spPr>
          <a:xfrm>
            <a:off x="1340485" y="4464050"/>
            <a:ext cx="216535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 Diagonal Corner Rectangle 5"/>
          <p:cNvSpPr/>
          <p:nvPr/>
        </p:nvSpPr>
        <p:spPr>
          <a:xfrm>
            <a:off x="9707245" y="3789680"/>
            <a:ext cx="1824990" cy="146113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IN" altLang="en-US" sz="1400"/>
              <a:t>Prepare the test cases for UI form and PDF output</a:t>
            </a:r>
            <a:endParaRPr lang="en-IN" altLang="en-US" sz="1400"/>
          </a:p>
          <a:p>
            <a:pPr algn="ctr"/>
            <a:endParaRPr lang="en-IN" altLang="en-US" sz="1400"/>
          </a:p>
        </p:txBody>
      </p:sp>
      <p:sp>
        <p:nvSpPr>
          <p:cNvPr id="9" name="Left Arrow 8"/>
          <p:cNvSpPr/>
          <p:nvPr/>
        </p:nvSpPr>
        <p:spPr>
          <a:xfrm>
            <a:off x="9382125" y="4328795"/>
            <a:ext cx="266700" cy="2705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 Diagonal Corner Rectangle 11"/>
          <p:cNvSpPr/>
          <p:nvPr/>
        </p:nvSpPr>
        <p:spPr>
          <a:xfrm>
            <a:off x="1982470" y="1823085"/>
            <a:ext cx="1169035" cy="1755775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IN" sz="1600"/>
              <a:t>define feature_id, screen_id</a:t>
            </a:r>
            <a:endParaRPr lang="en-US" altLang="en-IN" sz="1600"/>
          </a:p>
        </p:txBody>
      </p:sp>
      <p:sp>
        <p:nvSpPr>
          <p:cNvPr id="13" name="Right Arrow 12"/>
          <p:cNvSpPr/>
          <p:nvPr/>
        </p:nvSpPr>
        <p:spPr>
          <a:xfrm>
            <a:off x="1727835" y="2351405"/>
            <a:ext cx="269875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Preparing Excel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Preparing excel with all fields required in form.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Define field-id, widget type, auto fill from DB, manual fill, rules ( mandatory, field validation for manual entry fields, min-max values,and other rules), drop down values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field_id can be defined with min length. We can even go with field_1, field_2 etc, if the fields are less in number and only using to display values in PDF. </a:t>
            </a:r>
            <a:endParaRPr lang="en-US" sz="24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/>
              <a:t>If data fetching from DB OR data saving to the DB, keep the DB column name as field_id.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200"/>
              <a:t>Sample Excel input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rcRect t="7053" b="8457"/>
          <a:stretch>
            <a:fillRect/>
          </a:stretch>
        </p:blipFill>
        <p:spPr>
          <a:xfrm>
            <a:off x="170180" y="1236345"/>
            <a:ext cx="11994515" cy="5079365"/>
          </a:xfrm>
          <a:prstGeom prst="rect">
            <a:avLst/>
          </a:prstGeom>
          <a:ln w="28575" cmpd="sng">
            <a:solidFill>
              <a:srgbClr val="FF0000"/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14676</Words>
  <Application>WPS Presentation</Application>
  <PresentationFormat/>
  <Paragraphs>411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Arial</vt:lpstr>
      <vt:lpstr>SimSun</vt:lpstr>
      <vt:lpstr>Wingdings</vt:lpstr>
      <vt:lpstr>Times New Roman</vt:lpstr>
      <vt:lpstr>Calibri</vt:lpstr>
      <vt:lpstr>Microsoft YaHei</vt:lpstr>
      <vt:lpstr>Lucida Sans Unicode</vt:lpstr>
      <vt:lpstr>Arial Unicode MS</vt:lpstr>
      <vt:lpstr>Wingdings</vt:lpstr>
      <vt:lpstr>Calibri</vt:lpstr>
      <vt:lpstr/>
      <vt:lpstr>PowerPoint 演示文稿</vt:lpstr>
      <vt:lpstr>Overview</vt:lpstr>
      <vt:lpstr>Overview</vt:lpstr>
      <vt:lpstr>  Overview</vt:lpstr>
      <vt:lpstr>CVS mapping</vt:lpstr>
      <vt:lpstr>Prerequisite Files </vt:lpstr>
      <vt:lpstr>Form development methodology flow</vt:lpstr>
      <vt:lpstr>Preparing Excel</vt:lpstr>
      <vt:lpstr>Sample Excel input</vt:lpstr>
      <vt:lpstr>Feature_id and screen_id</vt:lpstr>
      <vt:lpstr>CVS files and Procedure naming structure</vt:lpstr>
      <vt:lpstr>Company Feature</vt:lpstr>
      <vt:lpstr>Package Feature</vt:lpstr>
      <vt:lpstr>Company Feature Group Id Link</vt:lpstr>
      <vt:lpstr>Company feature access order</vt:lpstr>
      <vt:lpstr>Setting up workflow - Company feature access order</vt:lpstr>
      <vt:lpstr>Setting up workflow- Company feature access order</vt:lpstr>
      <vt:lpstr>Setting up workflow- Company feature access order</vt:lpstr>
      <vt:lpstr>Functional Access Profile</vt:lpstr>
      <vt:lpstr>Configuration Tool</vt:lpstr>
      <vt:lpstr>Configuration Tool - Format of UI file </vt:lpstr>
      <vt:lpstr>Configuration Tool - Format of Label file</vt:lpstr>
      <vt:lpstr> Configuration Tool - Format of controller file </vt:lpstr>
      <vt:lpstr>Configuration Tool - Format of Rule file </vt:lpstr>
      <vt:lpstr>Template file creation</vt:lpstr>
      <vt:lpstr>Configuration Tool - Properties of Controller file</vt:lpstr>
      <vt:lpstr>Configuration Tool - Format of controller file</vt:lpstr>
      <vt:lpstr>Other Configurations...</vt:lpstr>
      <vt:lpstr>Data base procedures</vt:lpstr>
      <vt:lpstr>Data base procedures</vt:lpstr>
      <vt:lpstr>Queue Files, generated while submit form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Nithya</cp:lastModifiedBy>
  <cp:revision>147</cp:revision>
  <dcterms:created xsi:type="dcterms:W3CDTF">2022-01-06T06:29:00Z</dcterms:created>
  <dcterms:modified xsi:type="dcterms:W3CDTF">2022-09-19T16:51:38Z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1CCC416EA92F4A2581C5B97C464A0007</vt:lpwstr>
  </property>
  <property fmtid="{D5CDD505-2E9C-101B-9397-08002B2CF9AE}" pid="3" name="KSOProductBuildVer">
    <vt:lpwstr>1033-11.2.0.11306</vt:lpwstr>
  </property>
</Properties>
</file>