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6" r:id="rId3"/>
    <p:sldId id="257" r:id="rId4"/>
    <p:sldId id="258" r:id="rId5"/>
    <p:sldId id="259" r:id="rId6"/>
    <p:sldId id="260" r:id="rId7"/>
    <p:sldId id="261" r:id="rId8"/>
    <p:sldId id="263" r:id="rId9"/>
    <p:sldId id="298" r:id="rId10"/>
    <p:sldId id="281" r:id="rId11"/>
    <p:sldId id="297" r:id="rId12"/>
    <p:sldId id="282" r:id="rId13"/>
    <p:sldId id="283" r:id="rId14"/>
    <p:sldId id="284" r:id="rId15"/>
    <p:sldId id="296" r:id="rId16"/>
    <p:sldId id="285" r:id="rId17"/>
    <p:sldId id="280" r:id="rId18"/>
    <p:sldId id="273" r:id="rId19"/>
    <p:sldId id="264" r:id="rId20"/>
    <p:sldId id="274" r:id="rId21"/>
    <p:sldId id="265" r:id="rId22"/>
    <p:sldId id="275" r:id="rId23"/>
    <p:sldId id="267" r:id="rId24"/>
    <p:sldId id="278" r:id="rId25"/>
    <p:sldId id="272" r:id="rId26"/>
    <p:sldId id="286" r:id="rId27"/>
    <p:sldId id="287" r:id="rId28"/>
    <p:sldId id="288" r:id="rId29"/>
    <p:sldId id="289" r:id="rId30"/>
    <p:sldId id="290" r:id="rId31"/>
    <p:sldId id="291" r:id="rId32"/>
    <p:sldId id="292" r:id="rId33"/>
    <p:sldId id="293" r:id="rId34"/>
    <p:sldId id="295" r:id="rId35"/>
    <p:sldId id="294"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4"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2"/>
            <a:ext cx="10363200" cy="276999"/>
          </a:xfrm>
          <a:prstGeom prst="rect">
            <a:avLst/>
          </a:prstGeom>
        </p:spPr>
        <p:txBody>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1"/>
            <a:ext cx="8534400" cy="276999"/>
          </a:xfrm>
          <a:prstGeom prst="rect">
            <a:avLst/>
          </a:prstGeom>
        </p:spPr>
        <p:txBody>
          <a:bodyPr/>
          <a:lstStyle>
            <a:lvl1pPr>
              <a:defRPr/>
            </a:lvl1pPr>
          </a:lstStyle>
          <a:p>
            <a:r>
              <a:rPr lang="en-US" smtClean="0"/>
              <a:t>Click to edit Master subtitle style</a:t>
            </a:r>
            <a:endParaRPr/>
          </a:p>
        </p:txBody>
      </p:sp>
      <p:sp>
        <p:nvSpPr>
          <p:cNvPr id="4" name="Holder 4">
            <a:extLst>
              <a:ext uri="{FF2B5EF4-FFF2-40B4-BE49-F238E27FC236}">
                <a16:creationId xmlns="" xmlns:a16="http://schemas.microsoft.com/office/drawing/2014/main" id="{B497E156-6C5D-476B-8F36-9A06FB97E00C}"/>
              </a:ext>
            </a:extLst>
          </p:cNvPr>
          <p:cNvSpPr>
            <a:spLocks noGrp="1"/>
          </p:cNvSpPr>
          <p:nvPr>
            <p:ph type="ftr" sz="quarter" idx="10"/>
          </p:nvPr>
        </p:nvSpPr>
        <p:spPr/>
        <p:txBody>
          <a:bodyPr/>
          <a:lstStyle>
            <a:lvl1pPr>
              <a:defRPr/>
            </a:lvl1pPr>
          </a:lstStyle>
          <a:p>
            <a:endParaRPr lang="en-US"/>
          </a:p>
        </p:txBody>
      </p:sp>
      <p:sp>
        <p:nvSpPr>
          <p:cNvPr id="5" name="Holder 5">
            <a:extLst>
              <a:ext uri="{FF2B5EF4-FFF2-40B4-BE49-F238E27FC236}">
                <a16:creationId xmlns="" xmlns:a16="http://schemas.microsoft.com/office/drawing/2014/main" id="{6D92B9E3-EFAB-4461-80EC-21FE8755C568}"/>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6" name="Holder 6">
            <a:extLst>
              <a:ext uri="{FF2B5EF4-FFF2-40B4-BE49-F238E27FC236}">
                <a16:creationId xmlns="" xmlns:a16="http://schemas.microsoft.com/office/drawing/2014/main" id="{A8611577-0716-4F3B-8535-2A9F912BB856}"/>
              </a:ext>
            </a:extLst>
          </p:cNvPr>
          <p:cNvSpPr>
            <a:spLocks noGrp="1"/>
          </p:cNvSpPr>
          <p:nvPr>
            <p:ph type="sldNum" sz="quarter" idx="12"/>
          </p:nvPr>
        </p:nvSpPr>
        <p:spPr/>
        <p:txBody>
          <a:bodyPr/>
          <a:lstStyle>
            <a:lvl1pPr>
              <a:defRPr/>
            </a:lvl1pPr>
          </a:lstStyle>
          <a:p>
            <a:fld id="{704849B1-8B4D-453C-A556-B917C08B10BF}" type="slidenum">
              <a:rPr lang="en-US" altLang="en-US"/>
              <a:pPr/>
              <a:t>‹#›</a:t>
            </a:fld>
            <a:endParaRPr lang="en-US" altLang="en-US"/>
          </a:p>
        </p:txBody>
      </p:sp>
    </p:spTree>
    <p:extLst>
      <p:ext uri="{BB962C8B-B14F-4D97-AF65-F5344CB8AC3E}">
        <p14:creationId xmlns:p14="http://schemas.microsoft.com/office/powerpoint/2010/main" val="42841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smtClean="0"/>
              <a:t>Click to edit Master title style</a:t>
            </a:r>
            <a:endParaRPr/>
          </a:p>
        </p:txBody>
      </p:sp>
      <p:sp>
        <p:nvSpPr>
          <p:cNvPr id="3" name="Holder 3"/>
          <p:cNvSpPr>
            <a:spLocks noGrp="1"/>
          </p:cNvSpPr>
          <p:nvPr>
            <p:ph type="body" idx="1"/>
          </p:nvPr>
        </p:nvSpPr>
        <p:spPr/>
        <p:txBody>
          <a:bodyPr/>
          <a:lstStyle>
            <a:lvl1pPr>
              <a:defRPr/>
            </a:lvl1pPr>
          </a:lstStyle>
          <a:p>
            <a:pPr lvl="0"/>
            <a:r>
              <a:rPr lang="en-US" smtClean="0"/>
              <a:t>Click to edit Master text styles</a:t>
            </a:r>
          </a:p>
        </p:txBody>
      </p:sp>
      <p:sp>
        <p:nvSpPr>
          <p:cNvPr id="4" name="Holder 4">
            <a:extLst>
              <a:ext uri="{FF2B5EF4-FFF2-40B4-BE49-F238E27FC236}">
                <a16:creationId xmlns="" xmlns:a16="http://schemas.microsoft.com/office/drawing/2014/main" id="{99BFB553-B582-49DC-B74A-4753BFED8682}"/>
              </a:ext>
            </a:extLst>
          </p:cNvPr>
          <p:cNvSpPr>
            <a:spLocks noGrp="1"/>
          </p:cNvSpPr>
          <p:nvPr>
            <p:ph type="ftr" sz="quarter" idx="10"/>
          </p:nvPr>
        </p:nvSpPr>
        <p:spPr/>
        <p:txBody>
          <a:bodyPr/>
          <a:lstStyle>
            <a:lvl1pPr>
              <a:defRPr/>
            </a:lvl1pPr>
          </a:lstStyle>
          <a:p>
            <a:endParaRPr lang="en-US"/>
          </a:p>
        </p:txBody>
      </p:sp>
      <p:sp>
        <p:nvSpPr>
          <p:cNvPr id="5" name="Holder 5">
            <a:extLst>
              <a:ext uri="{FF2B5EF4-FFF2-40B4-BE49-F238E27FC236}">
                <a16:creationId xmlns="" xmlns:a16="http://schemas.microsoft.com/office/drawing/2014/main" id="{2C40F14E-6602-4A1C-9AFF-8900E6B6019D}"/>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6" name="Holder 6">
            <a:extLst>
              <a:ext uri="{FF2B5EF4-FFF2-40B4-BE49-F238E27FC236}">
                <a16:creationId xmlns="" xmlns:a16="http://schemas.microsoft.com/office/drawing/2014/main" id="{EA3FCD05-D868-4826-B35E-71E582149F56}"/>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150841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276999"/>
          </a:xfrm>
          <a:prstGeom prst="rect">
            <a:avLst/>
          </a:prstGeom>
        </p:spPr>
        <p:txBody>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276999"/>
          </a:xfrm>
          <a:prstGeom prst="rect">
            <a:avLst/>
          </a:prstGeom>
        </p:spPr>
        <p:txBody>
          <a:bodyPr/>
          <a:lstStyle>
            <a:lvl1pPr>
              <a:defRPr/>
            </a:lvl1pPr>
          </a:lstStyle>
          <a:p>
            <a:pPr lvl="0"/>
            <a:r>
              <a:rPr lang="en-US" smtClean="0"/>
              <a:t>Click to edit Master text styles</a:t>
            </a:r>
          </a:p>
        </p:txBody>
      </p:sp>
      <p:sp>
        <p:nvSpPr>
          <p:cNvPr id="5" name="Holder 4">
            <a:extLst>
              <a:ext uri="{FF2B5EF4-FFF2-40B4-BE49-F238E27FC236}">
                <a16:creationId xmlns="" xmlns:a16="http://schemas.microsoft.com/office/drawing/2014/main" id="{E26864F3-DEA7-412D-80AE-F38AF8284D6C}"/>
              </a:ext>
            </a:extLst>
          </p:cNvPr>
          <p:cNvSpPr>
            <a:spLocks noGrp="1"/>
          </p:cNvSpPr>
          <p:nvPr>
            <p:ph type="ftr" sz="quarter" idx="10"/>
          </p:nvPr>
        </p:nvSpPr>
        <p:spPr/>
        <p:txBody>
          <a:bodyPr/>
          <a:lstStyle>
            <a:lvl1pPr>
              <a:defRPr/>
            </a:lvl1pPr>
          </a:lstStyle>
          <a:p>
            <a:endParaRPr lang="en-US"/>
          </a:p>
        </p:txBody>
      </p:sp>
      <p:sp>
        <p:nvSpPr>
          <p:cNvPr id="6" name="Holder 5">
            <a:extLst>
              <a:ext uri="{FF2B5EF4-FFF2-40B4-BE49-F238E27FC236}">
                <a16:creationId xmlns="" xmlns:a16="http://schemas.microsoft.com/office/drawing/2014/main" id="{9D48E34B-AFEF-453E-BE23-F701A84EA954}"/>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7" name="Holder 6">
            <a:extLst>
              <a:ext uri="{FF2B5EF4-FFF2-40B4-BE49-F238E27FC236}">
                <a16:creationId xmlns="" xmlns:a16="http://schemas.microsoft.com/office/drawing/2014/main" id="{6E369A15-DF54-45BF-89AD-A6515904EC71}"/>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6246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smtClean="0"/>
              <a:t>Click to edit Master title style</a:t>
            </a:r>
            <a:endParaRPr/>
          </a:p>
        </p:txBody>
      </p:sp>
      <p:sp>
        <p:nvSpPr>
          <p:cNvPr id="3" name="Holder 4">
            <a:extLst>
              <a:ext uri="{FF2B5EF4-FFF2-40B4-BE49-F238E27FC236}">
                <a16:creationId xmlns="" xmlns:a16="http://schemas.microsoft.com/office/drawing/2014/main" id="{5A402927-9703-45B3-852F-B4BC75C0CFB7}"/>
              </a:ext>
            </a:extLst>
          </p:cNvPr>
          <p:cNvSpPr>
            <a:spLocks noGrp="1"/>
          </p:cNvSpPr>
          <p:nvPr>
            <p:ph type="ftr" sz="quarter" idx="10"/>
          </p:nvPr>
        </p:nvSpPr>
        <p:spPr/>
        <p:txBody>
          <a:bodyPr/>
          <a:lstStyle>
            <a:lvl1pPr>
              <a:defRPr/>
            </a:lvl1pPr>
          </a:lstStyle>
          <a:p>
            <a:endParaRPr lang="en-US"/>
          </a:p>
        </p:txBody>
      </p:sp>
      <p:sp>
        <p:nvSpPr>
          <p:cNvPr id="4" name="Holder 5">
            <a:extLst>
              <a:ext uri="{FF2B5EF4-FFF2-40B4-BE49-F238E27FC236}">
                <a16:creationId xmlns="" xmlns:a16="http://schemas.microsoft.com/office/drawing/2014/main" id="{443708AB-7902-4B87-8EB1-AFE2CE95628C}"/>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5" name="Holder 6">
            <a:extLst>
              <a:ext uri="{FF2B5EF4-FFF2-40B4-BE49-F238E27FC236}">
                <a16:creationId xmlns="" xmlns:a16="http://schemas.microsoft.com/office/drawing/2014/main" id="{A0F16332-8B3F-45A4-BB75-B1255A78821E}"/>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222521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 xmlns:a16="http://schemas.microsoft.com/office/drawing/2014/main" id="{7A66D071-48DA-4905-9A98-B40FB00FE4E8}"/>
              </a:ext>
            </a:extLst>
          </p:cNvPr>
          <p:cNvSpPr>
            <a:spLocks noGrp="1"/>
          </p:cNvSpPr>
          <p:nvPr>
            <p:ph type="ftr" sz="quarter" idx="10"/>
          </p:nvPr>
        </p:nvSpPr>
        <p:spPr/>
        <p:txBody>
          <a:bodyPr/>
          <a:lstStyle>
            <a:lvl1pPr>
              <a:defRPr/>
            </a:lvl1pPr>
          </a:lstStyle>
          <a:p>
            <a:endParaRPr lang="en-US"/>
          </a:p>
        </p:txBody>
      </p:sp>
      <p:sp>
        <p:nvSpPr>
          <p:cNvPr id="3" name="Holder 5">
            <a:extLst>
              <a:ext uri="{FF2B5EF4-FFF2-40B4-BE49-F238E27FC236}">
                <a16:creationId xmlns="" xmlns:a16="http://schemas.microsoft.com/office/drawing/2014/main" id="{68BB1570-6EEE-4870-BEFE-FFB751CC1143}"/>
              </a:ext>
            </a:extLst>
          </p:cNvPr>
          <p:cNvSpPr>
            <a:spLocks noGrp="1"/>
          </p:cNvSpPr>
          <p:nvPr>
            <p:ph type="dt" sz="half" idx="11"/>
          </p:nvPr>
        </p:nvSpPr>
        <p:spPr/>
        <p:txBody>
          <a:bodyPr/>
          <a:lstStyle>
            <a:lvl1pPr>
              <a:defRPr/>
            </a:lvl1pPr>
          </a:lstStyle>
          <a:p>
            <a:fld id="{B1115196-1C6F-4784-83AC-30756D8F10B3}" type="datetimeFigureOut">
              <a:rPr lang="en-US" smtClean="0"/>
              <a:t>12/12/2019</a:t>
            </a:fld>
            <a:endParaRPr lang="en-US"/>
          </a:p>
        </p:txBody>
      </p:sp>
      <p:sp>
        <p:nvSpPr>
          <p:cNvPr id="4" name="Holder 6">
            <a:extLst>
              <a:ext uri="{FF2B5EF4-FFF2-40B4-BE49-F238E27FC236}">
                <a16:creationId xmlns="" xmlns:a16="http://schemas.microsoft.com/office/drawing/2014/main" id="{E845EE2D-8314-4C99-A132-9B3F91476363}"/>
              </a:ext>
            </a:extLst>
          </p:cNvPr>
          <p:cNvSpPr>
            <a:spLocks noGrp="1"/>
          </p:cNvSpPr>
          <p:nvPr>
            <p:ph type="sldNum" sz="quarter" idx="12"/>
          </p:nvPr>
        </p:nvSpPr>
        <p:spPr/>
        <p:txBody>
          <a:bodyPr/>
          <a:lstStyle>
            <a:lvl1pPr>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294194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jpeg"/><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eg"/><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 xmlns:a16="http://schemas.microsoft.com/office/drawing/2014/main" id="{15B13CD5-ABA8-4EBE-B70B-403BD427303B}"/>
              </a:ext>
            </a:extLst>
          </p:cNvPr>
          <p:cNvSpPr>
            <a:spLocks noChangeArrowheads="1"/>
          </p:cNvSpPr>
          <p:nvPr/>
        </p:nvSpPr>
        <p:spPr bwMode="auto">
          <a:xfrm>
            <a:off x="1" y="0"/>
            <a:ext cx="2115116" cy="685705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27" name="bk object 17">
            <a:extLst>
              <a:ext uri="{FF2B5EF4-FFF2-40B4-BE49-F238E27FC236}">
                <a16:creationId xmlns="" xmlns:a16="http://schemas.microsoft.com/office/drawing/2014/main" id="{0E86B8FA-A6A0-4C50-B54A-C49B33B0B69A}"/>
              </a:ext>
            </a:extLst>
          </p:cNvPr>
          <p:cNvSpPr>
            <a:spLocks noChangeArrowheads="1"/>
          </p:cNvSpPr>
          <p:nvPr/>
        </p:nvSpPr>
        <p:spPr bwMode="auto">
          <a:xfrm>
            <a:off x="9603223" y="152610"/>
            <a:ext cx="596892" cy="91377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28" name="bk object 18">
            <a:extLst>
              <a:ext uri="{FF2B5EF4-FFF2-40B4-BE49-F238E27FC236}">
                <a16:creationId xmlns="" xmlns:a16="http://schemas.microsoft.com/office/drawing/2014/main" id="{6C9FD758-1580-4122-B990-52745EA36FDA}"/>
              </a:ext>
            </a:extLst>
          </p:cNvPr>
          <p:cNvSpPr>
            <a:spLocks noChangeArrowheads="1"/>
          </p:cNvSpPr>
          <p:nvPr/>
        </p:nvSpPr>
        <p:spPr bwMode="auto">
          <a:xfrm>
            <a:off x="10615050" y="12247"/>
            <a:ext cx="804841" cy="92696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29" name="bk object 19">
            <a:extLst>
              <a:ext uri="{FF2B5EF4-FFF2-40B4-BE49-F238E27FC236}">
                <a16:creationId xmlns="" xmlns:a16="http://schemas.microsoft.com/office/drawing/2014/main" id="{3D693041-6145-40A8-9A30-1BEC99D7E7F1}"/>
              </a:ext>
            </a:extLst>
          </p:cNvPr>
          <p:cNvSpPr>
            <a:spLocks noChangeArrowheads="1"/>
          </p:cNvSpPr>
          <p:nvPr/>
        </p:nvSpPr>
        <p:spPr bwMode="auto">
          <a:xfrm>
            <a:off x="10654521" y="1346166"/>
            <a:ext cx="531427" cy="86290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0" name="bk object 20">
            <a:extLst>
              <a:ext uri="{FF2B5EF4-FFF2-40B4-BE49-F238E27FC236}">
                <a16:creationId xmlns="" xmlns:a16="http://schemas.microsoft.com/office/drawing/2014/main" id="{1DD590E1-E211-497D-83A4-D2292A4A1A2C}"/>
              </a:ext>
            </a:extLst>
          </p:cNvPr>
          <p:cNvSpPr>
            <a:spLocks noChangeArrowheads="1"/>
          </p:cNvSpPr>
          <p:nvPr/>
        </p:nvSpPr>
        <p:spPr bwMode="auto">
          <a:xfrm>
            <a:off x="11536382" y="380582"/>
            <a:ext cx="532389" cy="52094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1" name="bk object 21">
            <a:extLst>
              <a:ext uri="{FF2B5EF4-FFF2-40B4-BE49-F238E27FC236}">
                <a16:creationId xmlns="" xmlns:a16="http://schemas.microsoft.com/office/drawing/2014/main" id="{076C686D-FFB9-4834-BCA9-705A688972DA}"/>
              </a:ext>
            </a:extLst>
          </p:cNvPr>
          <p:cNvSpPr>
            <a:spLocks noChangeArrowheads="1"/>
          </p:cNvSpPr>
          <p:nvPr/>
        </p:nvSpPr>
        <p:spPr bwMode="auto">
          <a:xfrm>
            <a:off x="11536381" y="1193557"/>
            <a:ext cx="655619" cy="1536455"/>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2" name="bk object 22">
            <a:extLst>
              <a:ext uri="{FF2B5EF4-FFF2-40B4-BE49-F238E27FC236}">
                <a16:creationId xmlns="" xmlns:a16="http://schemas.microsoft.com/office/drawing/2014/main" id="{00F30C5A-7C4C-43CE-B663-3C97216A4147}"/>
              </a:ext>
            </a:extLst>
          </p:cNvPr>
          <p:cNvSpPr>
            <a:spLocks noChangeArrowheads="1"/>
          </p:cNvSpPr>
          <p:nvPr/>
        </p:nvSpPr>
        <p:spPr bwMode="auto">
          <a:xfrm>
            <a:off x="10382070" y="6031839"/>
            <a:ext cx="1596205" cy="558625"/>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819"/>
          </a:p>
        </p:txBody>
      </p:sp>
      <p:sp>
        <p:nvSpPr>
          <p:cNvPr id="1033" name="Holder 2">
            <a:extLst>
              <a:ext uri="{FF2B5EF4-FFF2-40B4-BE49-F238E27FC236}">
                <a16:creationId xmlns="" xmlns:a16="http://schemas.microsoft.com/office/drawing/2014/main" id="{5E55FE2B-DC77-4088-B99E-3FE108D7C2CC}"/>
              </a:ext>
            </a:extLst>
          </p:cNvPr>
          <p:cNvSpPr>
            <a:spLocks noGrp="1"/>
          </p:cNvSpPr>
          <p:nvPr>
            <p:ph type="title"/>
          </p:nvPr>
        </p:nvSpPr>
        <p:spPr bwMode="auto">
          <a:xfrm>
            <a:off x="609409" y="274133"/>
            <a:ext cx="109731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 xmlns:a16="http://schemas.microsoft.com/office/drawing/2014/main" id="{9135F317-02F3-4172-B6DB-92091C29D7AE}"/>
              </a:ext>
            </a:extLst>
          </p:cNvPr>
          <p:cNvSpPr>
            <a:spLocks noGrp="1"/>
          </p:cNvSpPr>
          <p:nvPr>
            <p:ph type="body" idx="1"/>
          </p:nvPr>
        </p:nvSpPr>
        <p:spPr bwMode="auto">
          <a:xfrm>
            <a:off x="609409" y="1576964"/>
            <a:ext cx="109731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 xmlns:a16="http://schemas.microsoft.com/office/drawing/2014/main" id="{1DA61B22-21F1-470C-9C49-84A881C2E96A}"/>
              </a:ext>
            </a:extLst>
          </p:cNvPr>
          <p:cNvSpPr>
            <a:spLocks noGrp="1"/>
          </p:cNvSpPr>
          <p:nvPr>
            <p:ph type="ftr" sz="quarter" idx="5"/>
          </p:nvPr>
        </p:nvSpPr>
        <p:spPr>
          <a:xfrm>
            <a:off x="4145513" y="6377564"/>
            <a:ext cx="3900977" cy="276999"/>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endParaRPr lang="en-US"/>
          </a:p>
        </p:txBody>
      </p:sp>
      <p:sp>
        <p:nvSpPr>
          <p:cNvPr id="5" name="Holder 5">
            <a:extLst>
              <a:ext uri="{FF2B5EF4-FFF2-40B4-BE49-F238E27FC236}">
                <a16:creationId xmlns="" xmlns:a16="http://schemas.microsoft.com/office/drawing/2014/main" id="{758750AA-0B34-42E3-8B44-DCFC4CA4CB92}"/>
              </a:ext>
            </a:extLst>
          </p:cNvPr>
          <p:cNvSpPr>
            <a:spLocks noGrp="1"/>
          </p:cNvSpPr>
          <p:nvPr>
            <p:ph type="dt" sz="half" idx="6"/>
          </p:nvPr>
        </p:nvSpPr>
        <p:spPr>
          <a:xfrm>
            <a:off x="609408" y="6377564"/>
            <a:ext cx="2804429" cy="276999"/>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fld id="{B1115196-1C6F-4784-83AC-30756D8F10B3}" type="datetimeFigureOut">
              <a:rPr lang="en-US" smtClean="0"/>
              <a:t>12/12/2019</a:t>
            </a:fld>
            <a:endParaRPr lang="en-US"/>
          </a:p>
        </p:txBody>
      </p:sp>
      <p:sp>
        <p:nvSpPr>
          <p:cNvPr id="6" name="Holder 6">
            <a:extLst>
              <a:ext uri="{FF2B5EF4-FFF2-40B4-BE49-F238E27FC236}">
                <a16:creationId xmlns="" xmlns:a16="http://schemas.microsoft.com/office/drawing/2014/main" id="{8EAC3088-6A2A-44B2-9B30-751F32D4A141}"/>
              </a:ext>
            </a:extLst>
          </p:cNvPr>
          <p:cNvSpPr>
            <a:spLocks noGrp="1"/>
          </p:cNvSpPr>
          <p:nvPr>
            <p:ph type="sldNum" sz="quarter" idx="7"/>
          </p:nvPr>
        </p:nvSpPr>
        <p:spPr>
          <a:xfrm>
            <a:off x="8778163" y="6377564"/>
            <a:ext cx="2804429" cy="276999"/>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19371D3E-5A18-49EB-AD2A-429AF165759F}" type="slidenum">
              <a:rPr lang="en-US" smtClean="0"/>
              <a:t>‹#›</a:t>
            </a:fld>
            <a:endParaRPr lang="en-US"/>
          </a:p>
        </p:txBody>
      </p:sp>
    </p:spTree>
    <p:extLst>
      <p:ext uri="{BB962C8B-B14F-4D97-AF65-F5344CB8AC3E}">
        <p14:creationId xmlns:p14="http://schemas.microsoft.com/office/powerpoint/2010/main" val="25700662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txStyles>
    <p:titleStyle>
      <a:lvl1pPr algn="ctr" rtl="0" eaLnBrk="1" fontAlgn="base" hangingPunct="1">
        <a:spcBef>
          <a:spcPct val="0"/>
        </a:spcBef>
        <a:spcAft>
          <a:spcPct val="0"/>
        </a:spcAft>
        <a:defRPr>
          <a:solidFill>
            <a:schemeClr val="tx2"/>
          </a:solidFill>
          <a:latin typeface="+mj-lt"/>
          <a:ea typeface="+mj-ea"/>
          <a:cs typeface="+mj-cs"/>
        </a:defRPr>
      </a:lvl1pPr>
      <a:lvl2pPr algn="ctr" rtl="0" eaLnBrk="1" fontAlgn="base" hangingPunct="1">
        <a:spcBef>
          <a:spcPct val="0"/>
        </a:spcBef>
        <a:spcAft>
          <a:spcPct val="0"/>
        </a:spcAft>
        <a:defRPr>
          <a:solidFill>
            <a:schemeClr val="tx2"/>
          </a:solidFill>
          <a:latin typeface="Calibri" panose="020F0502020204030204" pitchFamily="34" charset="0"/>
        </a:defRPr>
      </a:lvl2pPr>
      <a:lvl3pPr algn="ctr" rtl="0" eaLnBrk="1" fontAlgn="base" hangingPunct="1">
        <a:spcBef>
          <a:spcPct val="0"/>
        </a:spcBef>
        <a:spcAft>
          <a:spcPct val="0"/>
        </a:spcAft>
        <a:defRPr>
          <a:solidFill>
            <a:schemeClr val="tx2"/>
          </a:solidFill>
          <a:latin typeface="Calibri" panose="020F0502020204030204" pitchFamily="34" charset="0"/>
        </a:defRPr>
      </a:lvl3pPr>
      <a:lvl4pPr algn="ctr" rtl="0" eaLnBrk="1" fontAlgn="base" hangingPunct="1">
        <a:spcBef>
          <a:spcPct val="0"/>
        </a:spcBef>
        <a:spcAft>
          <a:spcPct val="0"/>
        </a:spcAft>
        <a:defRPr>
          <a:solidFill>
            <a:schemeClr val="tx2"/>
          </a:solidFill>
          <a:latin typeface="Calibri" panose="020F0502020204030204" pitchFamily="34" charset="0"/>
        </a:defRPr>
      </a:lvl4pPr>
      <a:lvl5pPr algn="ctr" rtl="0" eaLnBrk="1" fontAlgn="base" hangingPunct="1">
        <a:spcBef>
          <a:spcPct val="0"/>
        </a:spcBef>
        <a:spcAft>
          <a:spcPct val="0"/>
        </a:spcAft>
        <a:defRPr>
          <a:solidFill>
            <a:schemeClr val="tx2"/>
          </a:solidFill>
          <a:latin typeface="Calibri" panose="020F0502020204030204" pitchFamily="34" charset="0"/>
        </a:defRPr>
      </a:lvl5pPr>
      <a:lvl6pPr marL="207935" algn="ctr" rtl="0" eaLnBrk="1" fontAlgn="base" hangingPunct="1">
        <a:spcBef>
          <a:spcPct val="0"/>
        </a:spcBef>
        <a:spcAft>
          <a:spcPct val="0"/>
        </a:spcAft>
        <a:defRPr>
          <a:solidFill>
            <a:schemeClr val="tx2"/>
          </a:solidFill>
          <a:latin typeface="Calibri" panose="020F0502020204030204" pitchFamily="34" charset="0"/>
        </a:defRPr>
      </a:lvl6pPr>
      <a:lvl7pPr marL="415869" algn="ctr" rtl="0" eaLnBrk="1" fontAlgn="base" hangingPunct="1">
        <a:spcBef>
          <a:spcPct val="0"/>
        </a:spcBef>
        <a:spcAft>
          <a:spcPct val="0"/>
        </a:spcAft>
        <a:defRPr>
          <a:solidFill>
            <a:schemeClr val="tx2"/>
          </a:solidFill>
          <a:latin typeface="Calibri" panose="020F0502020204030204" pitchFamily="34" charset="0"/>
        </a:defRPr>
      </a:lvl7pPr>
      <a:lvl8pPr marL="623804" algn="ctr" rtl="0" eaLnBrk="1" fontAlgn="base" hangingPunct="1">
        <a:spcBef>
          <a:spcPct val="0"/>
        </a:spcBef>
        <a:spcAft>
          <a:spcPct val="0"/>
        </a:spcAft>
        <a:defRPr>
          <a:solidFill>
            <a:schemeClr val="tx2"/>
          </a:solidFill>
          <a:latin typeface="Calibri" panose="020F0502020204030204" pitchFamily="34" charset="0"/>
        </a:defRPr>
      </a:lvl8pPr>
      <a:lvl9pPr marL="831738"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1" fontAlgn="base" hangingPunct="1">
        <a:spcBef>
          <a:spcPct val="20000"/>
        </a:spcBef>
        <a:spcAft>
          <a:spcPct val="0"/>
        </a:spcAft>
        <a:defRPr>
          <a:solidFill>
            <a:schemeClr val="tx1"/>
          </a:solidFill>
          <a:latin typeface="+mn-lt"/>
          <a:ea typeface="+mn-ea"/>
          <a:cs typeface="+mn-cs"/>
        </a:defRPr>
      </a:lvl1pPr>
      <a:lvl2pPr marL="207935" algn="l" rtl="0" eaLnBrk="1" fontAlgn="base" hangingPunct="1">
        <a:spcBef>
          <a:spcPct val="20000"/>
        </a:spcBef>
        <a:spcAft>
          <a:spcPct val="0"/>
        </a:spcAft>
        <a:defRPr>
          <a:solidFill>
            <a:schemeClr val="tx1"/>
          </a:solidFill>
          <a:latin typeface="+mn-lt"/>
          <a:ea typeface="+mn-ea"/>
          <a:cs typeface="+mn-cs"/>
        </a:defRPr>
      </a:lvl2pPr>
      <a:lvl3pPr marL="415869" algn="l" rtl="0" eaLnBrk="1" fontAlgn="base" hangingPunct="1">
        <a:spcBef>
          <a:spcPct val="20000"/>
        </a:spcBef>
        <a:spcAft>
          <a:spcPct val="0"/>
        </a:spcAft>
        <a:defRPr>
          <a:solidFill>
            <a:schemeClr val="tx1"/>
          </a:solidFill>
          <a:latin typeface="+mn-lt"/>
          <a:ea typeface="+mn-ea"/>
          <a:cs typeface="+mn-cs"/>
        </a:defRPr>
      </a:lvl3pPr>
      <a:lvl4pPr marL="623804" algn="l" rtl="0" eaLnBrk="1" fontAlgn="base" hangingPunct="1">
        <a:spcBef>
          <a:spcPct val="20000"/>
        </a:spcBef>
        <a:spcAft>
          <a:spcPct val="0"/>
        </a:spcAft>
        <a:defRPr>
          <a:solidFill>
            <a:schemeClr val="tx1"/>
          </a:solidFill>
          <a:latin typeface="+mn-lt"/>
          <a:ea typeface="+mn-ea"/>
          <a:cs typeface="+mn-cs"/>
        </a:defRPr>
      </a:lvl4pPr>
      <a:lvl5pPr marL="831738" algn="l" rtl="0" eaLnBrk="1" fontAlgn="base" hangingPunct="1">
        <a:spcBef>
          <a:spcPct val="20000"/>
        </a:spcBef>
        <a:spcAft>
          <a:spcPct val="0"/>
        </a:spcAft>
        <a:defRPr>
          <a:solidFill>
            <a:schemeClr val="tx1"/>
          </a:solidFill>
          <a:latin typeface="+mn-lt"/>
          <a:ea typeface="+mn-ea"/>
          <a:cs typeface="+mn-cs"/>
        </a:defRPr>
      </a:lvl5pPr>
      <a:lvl6pPr marL="1039673" eaLnBrk="1" hangingPunct="1">
        <a:defRPr>
          <a:latin typeface="+mn-lt"/>
          <a:ea typeface="+mn-ea"/>
          <a:cs typeface="+mn-cs"/>
        </a:defRPr>
      </a:lvl6pPr>
      <a:lvl7pPr marL="1247607" eaLnBrk="1" hangingPunct="1">
        <a:defRPr>
          <a:latin typeface="+mn-lt"/>
          <a:ea typeface="+mn-ea"/>
          <a:cs typeface="+mn-cs"/>
        </a:defRPr>
      </a:lvl7pPr>
      <a:lvl8pPr marL="1455542" eaLnBrk="1" hangingPunct="1">
        <a:defRPr>
          <a:latin typeface="+mn-lt"/>
          <a:ea typeface="+mn-ea"/>
          <a:cs typeface="+mn-cs"/>
        </a:defRPr>
      </a:lvl8pPr>
      <a:lvl9pPr marL="1663476" eaLnBrk="1" hangingPunct="1">
        <a:defRPr>
          <a:latin typeface="+mn-lt"/>
          <a:ea typeface="+mn-ea"/>
          <a:cs typeface="+mn-cs"/>
        </a:defRPr>
      </a:lvl9pPr>
    </p:bodyStyle>
    <p:otherStyle>
      <a:lvl1pPr marL="0" eaLnBrk="1" hangingPunct="1">
        <a:defRPr>
          <a:latin typeface="+mn-lt"/>
          <a:ea typeface="+mn-ea"/>
          <a:cs typeface="+mn-cs"/>
        </a:defRPr>
      </a:lvl1pPr>
      <a:lvl2pPr marL="207935" eaLnBrk="1" hangingPunct="1">
        <a:defRPr>
          <a:latin typeface="+mn-lt"/>
          <a:ea typeface="+mn-ea"/>
          <a:cs typeface="+mn-cs"/>
        </a:defRPr>
      </a:lvl2pPr>
      <a:lvl3pPr marL="415869" eaLnBrk="1" hangingPunct="1">
        <a:defRPr>
          <a:latin typeface="+mn-lt"/>
          <a:ea typeface="+mn-ea"/>
          <a:cs typeface="+mn-cs"/>
        </a:defRPr>
      </a:lvl3pPr>
      <a:lvl4pPr marL="623804" eaLnBrk="1" hangingPunct="1">
        <a:defRPr>
          <a:latin typeface="+mn-lt"/>
          <a:ea typeface="+mn-ea"/>
          <a:cs typeface="+mn-cs"/>
        </a:defRPr>
      </a:lvl4pPr>
      <a:lvl5pPr marL="831738" eaLnBrk="1" hangingPunct="1">
        <a:defRPr>
          <a:latin typeface="+mn-lt"/>
          <a:ea typeface="+mn-ea"/>
          <a:cs typeface="+mn-cs"/>
        </a:defRPr>
      </a:lvl5pPr>
      <a:lvl6pPr marL="1039673" eaLnBrk="1" hangingPunct="1">
        <a:defRPr>
          <a:latin typeface="+mn-lt"/>
          <a:ea typeface="+mn-ea"/>
          <a:cs typeface="+mn-cs"/>
        </a:defRPr>
      </a:lvl6pPr>
      <a:lvl7pPr marL="1247607" eaLnBrk="1" hangingPunct="1">
        <a:defRPr>
          <a:latin typeface="+mn-lt"/>
          <a:ea typeface="+mn-ea"/>
          <a:cs typeface="+mn-cs"/>
        </a:defRPr>
      </a:lvl7pPr>
      <a:lvl8pPr marL="1455542" eaLnBrk="1" hangingPunct="1">
        <a:defRPr>
          <a:latin typeface="+mn-lt"/>
          <a:ea typeface="+mn-ea"/>
          <a:cs typeface="+mn-cs"/>
        </a:defRPr>
      </a:lvl8pPr>
      <a:lvl9pPr marL="1663476"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0212" y="2140183"/>
            <a:ext cx="6168676" cy="1323439"/>
          </a:xfrm>
          <a:prstGeom prst="rect">
            <a:avLst/>
          </a:prstGeom>
        </p:spPr>
        <p:txBody>
          <a:bodyPr wrap="none">
            <a:spAutoFit/>
          </a:bodyPr>
          <a:lstStyle/>
          <a:p>
            <a:r>
              <a:rPr lang="en-IN" sz="4000" b="1" dirty="0" smtClean="0">
                <a:ln w="0"/>
                <a:solidFill>
                  <a:srgbClr val="E60063"/>
                </a:solidFill>
                <a:latin typeface="Lato Black" panose="020F0A02020204030203" pitchFamily="34" charset="0"/>
                <a:cs typeface="Calibri Light" panose="020F0302020204030204" pitchFamily="34" charset="0"/>
              </a:rPr>
              <a:t>Object-Oriented Analysis</a:t>
            </a:r>
          </a:p>
          <a:p>
            <a:r>
              <a:rPr lang="en-IN" sz="4000" b="1" dirty="0" smtClean="0">
                <a:ln w="0"/>
                <a:solidFill>
                  <a:srgbClr val="E60063"/>
                </a:solidFill>
                <a:latin typeface="Lato Black" panose="020F0A02020204030203" pitchFamily="34" charset="0"/>
                <a:cs typeface="Calibri Light" panose="020F0302020204030204" pitchFamily="34" charset="0"/>
              </a:rPr>
              <a:t>and Design</a:t>
            </a:r>
            <a:endParaRPr lang="en-IN" sz="4000" b="1" dirty="0">
              <a:ln w="0"/>
              <a:solidFill>
                <a:srgbClr val="E60063"/>
              </a:solidFill>
              <a:latin typeface="Lato Black" panose="020F0A02020204030203" pitchFamily="34" charset="0"/>
              <a:cs typeface="Calibri Light" panose="020F0302020204030204" pitchFamily="34" charset="0"/>
            </a:endParaRPr>
          </a:p>
        </p:txBody>
      </p:sp>
      <p:sp>
        <p:nvSpPr>
          <p:cNvPr id="5" name="Rectangle 4"/>
          <p:cNvSpPr/>
          <p:nvPr/>
        </p:nvSpPr>
        <p:spPr>
          <a:xfrm>
            <a:off x="2390212" y="3565606"/>
            <a:ext cx="5547741" cy="523220"/>
          </a:xfrm>
          <a:prstGeom prst="rect">
            <a:avLst/>
          </a:prstGeom>
          <a:noFill/>
        </p:spPr>
        <p:txBody>
          <a:bodyPr wrap="square" lIns="91440" tIns="45720" rIns="91440" bIns="45720">
            <a:spAutoFit/>
          </a:bodyPr>
          <a:lstStyle/>
          <a:p>
            <a:pPr fontAlgn="base">
              <a:spcBef>
                <a:spcPct val="0"/>
              </a:spcBef>
              <a:spcAft>
                <a:spcPct val="0"/>
              </a:spcAft>
            </a:pPr>
            <a:r>
              <a:rPr lang="en-IN" sz="2800" dirty="0">
                <a:ln w="0"/>
                <a:solidFill>
                  <a:schemeClr val="accent1">
                    <a:lumMod val="50000"/>
                  </a:schemeClr>
                </a:solidFill>
                <a:latin typeface="Lato" panose="020F0502020204030203" pitchFamily="34" charset="0"/>
                <a:cs typeface="Calibri Light" panose="020F0302020204030204" pitchFamily="34" charset="0"/>
              </a:rPr>
              <a:t>Unified </a:t>
            </a:r>
            <a:r>
              <a:rPr lang="en-IN" sz="2800" dirty="0" err="1">
                <a:ln w="0"/>
                <a:solidFill>
                  <a:schemeClr val="accent1">
                    <a:lumMod val="50000"/>
                  </a:schemeClr>
                </a:solidFill>
                <a:latin typeface="Lato" panose="020F0502020204030203" pitchFamily="34" charset="0"/>
                <a:cs typeface="Calibri Light" panose="020F0302020204030204" pitchFamily="34" charset="0"/>
              </a:rPr>
              <a:t>Modeling</a:t>
            </a:r>
            <a:r>
              <a:rPr lang="en-IN" sz="2800" dirty="0">
                <a:ln w="0"/>
                <a:solidFill>
                  <a:schemeClr val="accent1">
                    <a:lumMod val="50000"/>
                  </a:schemeClr>
                </a:solidFill>
                <a:latin typeface="Lato" panose="020F0502020204030203" pitchFamily="34" charset="0"/>
                <a:cs typeface="Calibri Light" panose="020F0302020204030204" pitchFamily="34" charset="0"/>
              </a:rPr>
              <a:t> Language</a:t>
            </a:r>
          </a:p>
        </p:txBody>
      </p:sp>
    </p:spTree>
    <p:extLst>
      <p:ext uri="{BB962C8B-B14F-4D97-AF65-F5344CB8AC3E}">
        <p14:creationId xmlns:p14="http://schemas.microsoft.com/office/powerpoint/2010/main" val="710754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66" y="1014385"/>
            <a:ext cx="4371894" cy="81653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Use Case Diagram</a:t>
            </a:r>
          </a:p>
        </p:txBody>
      </p:sp>
      <p:sp>
        <p:nvSpPr>
          <p:cNvPr id="3" name="Content Placeholder 2"/>
          <p:cNvSpPr>
            <a:spLocks noGrp="1"/>
          </p:cNvSpPr>
          <p:nvPr>
            <p:ph type="body" idx="1"/>
          </p:nvPr>
        </p:nvSpPr>
        <p:spPr>
          <a:xfrm>
            <a:off x="2407966" y="2000252"/>
            <a:ext cx="8042319" cy="4663899"/>
          </a:xfrm>
        </p:spPr>
        <p:txBody>
          <a:bodyPr>
            <a:noAutofit/>
          </a:bodyPr>
          <a:lstStyle/>
          <a:p>
            <a:r>
              <a:rPr lang="en-US" b="1" dirty="0">
                <a:latin typeface="Lato" panose="020F0502020204030203" pitchFamily="34" charset="0"/>
              </a:rPr>
              <a:t>Actors</a:t>
            </a:r>
            <a:r>
              <a:rPr lang="en-US" dirty="0">
                <a:latin typeface="Lato" panose="020F0502020204030203" pitchFamily="34" charset="0"/>
              </a:rPr>
              <a:t> are usually individuals involved with the system defined according to their roles. The actor can be a human or other external system</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A use case </a:t>
            </a:r>
            <a:r>
              <a:rPr lang="en-US" dirty="0">
                <a:latin typeface="Lato" panose="020F0502020204030203" pitchFamily="34" charset="0"/>
              </a:rPr>
              <a:t>describes how actors uses a system to accomplish a particular goal. Use cases are typically initiated by a user to fulfill goals describing the activities and variants involved in attaining the goal</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The relationships </a:t>
            </a:r>
            <a:r>
              <a:rPr lang="en-US" dirty="0">
                <a:latin typeface="Lato" panose="020F0502020204030203" pitchFamily="34" charset="0"/>
              </a:rPr>
              <a:t>between and among the actors and the use cases</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The system boundary </a:t>
            </a:r>
            <a:r>
              <a:rPr lang="en-US" dirty="0">
                <a:latin typeface="Lato" panose="020F0502020204030203" pitchFamily="34" charset="0"/>
              </a:rPr>
              <a:t>defines the system of interest in relation to the world around it.</a:t>
            </a:r>
          </a:p>
        </p:txBody>
      </p:sp>
    </p:spTree>
    <p:extLst>
      <p:ext uri="{BB962C8B-B14F-4D97-AF65-F5344CB8AC3E}">
        <p14:creationId xmlns:p14="http://schemas.microsoft.com/office/powerpoint/2010/main" val="4161123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084" y="753104"/>
            <a:ext cx="5573676" cy="727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Use Case </a:t>
            </a:r>
            <a:r>
              <a:rPr lang="en-US" sz="3200" b="1" dirty="0" smtClean="0">
                <a:solidFill>
                  <a:srgbClr val="ED1157"/>
                </a:solidFill>
                <a:latin typeface="Lato" panose="020F0502020204030203" pitchFamily="34" charset="0"/>
              </a:rPr>
              <a:t>Diagram (Contd.)</a:t>
            </a:r>
            <a:endParaRPr lang="en-US" sz="3200" b="1" dirty="0">
              <a:solidFill>
                <a:srgbClr val="ED1157"/>
              </a:solidFill>
              <a:latin typeface="Lato" panose="020F0502020204030203" pitchFamily="34" charset="0"/>
            </a:endParaRPr>
          </a:p>
        </p:txBody>
      </p:sp>
      <p:pic>
        <p:nvPicPr>
          <p:cNvPr id="4" name="Picture 3" descr="ucase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20571" y="1920861"/>
            <a:ext cx="5719703" cy="3495869"/>
          </a:xfrm>
          <a:prstGeom prst="rect">
            <a:avLst/>
          </a:prstGeom>
        </p:spPr>
      </p:pic>
    </p:spTree>
    <p:extLst>
      <p:ext uri="{BB962C8B-B14F-4D97-AF65-F5344CB8AC3E}">
        <p14:creationId xmlns:p14="http://schemas.microsoft.com/office/powerpoint/2010/main" val="1831031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71" y="309679"/>
            <a:ext cx="3701334" cy="85798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Class Diagrams</a:t>
            </a:r>
          </a:p>
        </p:txBody>
      </p:sp>
      <p:sp>
        <p:nvSpPr>
          <p:cNvPr id="3" name="Content Placeholder 2"/>
          <p:cNvSpPr>
            <a:spLocks noGrp="1"/>
          </p:cNvSpPr>
          <p:nvPr>
            <p:ph type="body" idx="1"/>
          </p:nvPr>
        </p:nvSpPr>
        <p:spPr>
          <a:xfrm>
            <a:off x="2203174" y="1167660"/>
            <a:ext cx="7837809" cy="5973367"/>
          </a:xfrm>
        </p:spPr>
        <p:txBody>
          <a:bodyPr>
            <a:normAutofit/>
          </a:bodyPr>
          <a:lstStyle/>
          <a:p>
            <a:r>
              <a:rPr lang="en-US" dirty="0">
                <a:latin typeface="Lato" panose="020F0502020204030203" pitchFamily="34" charset="0"/>
              </a:rPr>
              <a:t>A class diagram describes the structure of an object-oriented system by showing the classes in that system and the relationships between the classes. A class diagram also shows constraints, and attributes of classes</a:t>
            </a:r>
            <a:r>
              <a:rPr lang="en-US" dirty="0" smtClean="0">
                <a:latin typeface="Lato" panose="020F0502020204030203" pitchFamily="34" charset="0"/>
              </a:rPr>
              <a:t>.</a:t>
            </a:r>
          </a:p>
          <a:p>
            <a:endParaRPr lang="en-US" dirty="0">
              <a:latin typeface="Lato" panose="020F0502020204030203" pitchFamily="34" charset="0"/>
            </a:endParaRPr>
          </a:p>
          <a:p>
            <a:r>
              <a:rPr lang="en-US" b="1" dirty="0" smtClean="0">
                <a:solidFill>
                  <a:srgbClr val="E31659"/>
                </a:solidFill>
                <a:latin typeface="Lato" panose="020F0502020204030203" pitchFamily="34" charset="0"/>
              </a:rPr>
              <a:t>Attribute</a:t>
            </a:r>
          </a:p>
          <a:p>
            <a:r>
              <a:rPr lang="en-US" dirty="0" smtClean="0">
                <a:latin typeface="Lato" panose="020F0502020204030203" pitchFamily="34" charset="0"/>
              </a:rPr>
              <a:t>The attribute section of a class lists each of the class's attributes on a separate line. The attribute section is optional, but when used it contains each attribute of the class displayed in a list format. The line uses this format: name : attribute type (e.g. </a:t>
            </a:r>
            <a:r>
              <a:rPr lang="en-US" dirty="0" err="1" smtClean="0">
                <a:latin typeface="Lato" panose="020F0502020204030203" pitchFamily="34" charset="0"/>
              </a:rPr>
              <a:t>cardNumber</a:t>
            </a:r>
            <a:r>
              <a:rPr lang="en-US" dirty="0" smtClean="0">
                <a:latin typeface="Lato" panose="020F0502020204030203" pitchFamily="34" charset="0"/>
              </a:rPr>
              <a:t> : Integer).</a:t>
            </a:r>
          </a:p>
          <a:p>
            <a:endParaRPr lang="en-US" dirty="0">
              <a:latin typeface="Lato" panose="020F0502020204030203" pitchFamily="34" charset="0"/>
            </a:endParaRPr>
          </a:p>
          <a:p>
            <a:r>
              <a:rPr lang="en-US" b="1" dirty="0">
                <a:solidFill>
                  <a:srgbClr val="E31659"/>
                </a:solidFill>
                <a:latin typeface="Lato" panose="020F0502020204030203" pitchFamily="34" charset="0"/>
              </a:rPr>
              <a:t>Operation</a:t>
            </a:r>
          </a:p>
          <a:p>
            <a:r>
              <a:rPr lang="en-US" dirty="0" smtClean="0">
                <a:latin typeface="Lato" panose="020F0502020204030203" pitchFamily="34" charset="0"/>
              </a:rPr>
              <a:t>The </a:t>
            </a:r>
            <a:r>
              <a:rPr lang="en-US" dirty="0">
                <a:latin typeface="Lato" panose="020F0502020204030203" pitchFamily="34" charset="0"/>
              </a:rPr>
              <a:t>operations are documented in the bottom compartment of the class diagram's rectangle, which also is optional. Like the attributes, the operations of a class are displayed in a list format, with each operation on its own line. Operations are documented using this notation: name (parameter list) : type of value returned (e.g. </a:t>
            </a:r>
            <a:r>
              <a:rPr lang="en-US" dirty="0" err="1">
                <a:latin typeface="Lato" panose="020F0502020204030203" pitchFamily="34" charset="0"/>
              </a:rPr>
              <a:t>calculateTax</a:t>
            </a:r>
            <a:r>
              <a:rPr lang="en-US" dirty="0">
                <a:latin typeface="Lato" panose="020F0502020204030203" pitchFamily="34" charset="0"/>
              </a:rPr>
              <a:t> (Country, State) : Currency).</a:t>
            </a:r>
          </a:p>
        </p:txBody>
      </p:sp>
    </p:spTree>
    <p:extLst>
      <p:ext uri="{BB962C8B-B14F-4D97-AF65-F5344CB8AC3E}">
        <p14:creationId xmlns:p14="http://schemas.microsoft.com/office/powerpoint/2010/main" val="1809488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429" y="1162407"/>
            <a:ext cx="3570705" cy="979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Class Diagrams</a:t>
            </a:r>
          </a:p>
        </p:txBody>
      </p:sp>
      <p:pic>
        <p:nvPicPr>
          <p:cNvPr id="5" name="Picture 4" descr="cla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578" y="2415540"/>
            <a:ext cx="5851667" cy="2181076"/>
          </a:xfrm>
          <a:prstGeom prst="rect">
            <a:avLst/>
          </a:prstGeom>
        </p:spPr>
      </p:pic>
    </p:spTree>
    <p:extLst>
      <p:ext uri="{BB962C8B-B14F-4D97-AF65-F5344CB8AC3E}">
        <p14:creationId xmlns:p14="http://schemas.microsoft.com/office/powerpoint/2010/main" val="2626797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787" y="798918"/>
            <a:ext cx="6043940" cy="104957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Class Diagrams </a:t>
            </a:r>
            <a:r>
              <a:rPr lang="mr-IN" sz="3200" b="1" dirty="0">
                <a:solidFill>
                  <a:srgbClr val="ED1157"/>
                </a:solidFill>
                <a:latin typeface="Lato" panose="020F0502020204030203" pitchFamily="34" charset="0"/>
              </a:rPr>
              <a:t>–</a:t>
            </a:r>
            <a:r>
              <a:rPr lang="en-US" sz="3200" b="1" dirty="0">
                <a:solidFill>
                  <a:srgbClr val="ED1157"/>
                </a:solidFill>
                <a:latin typeface="Lato" panose="020F0502020204030203" pitchFamily="34" charset="0"/>
              </a:rPr>
              <a:t> Case Study</a:t>
            </a:r>
          </a:p>
        </p:txBody>
      </p:sp>
      <p:pic>
        <p:nvPicPr>
          <p:cNvPr id="3" name="Picture 2" descr="class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763" y="2010049"/>
            <a:ext cx="7802123" cy="4197077"/>
          </a:xfrm>
          <a:prstGeom prst="rect">
            <a:avLst/>
          </a:prstGeom>
        </p:spPr>
      </p:pic>
    </p:spTree>
    <p:extLst>
      <p:ext uri="{BB962C8B-B14F-4D97-AF65-F5344CB8AC3E}">
        <p14:creationId xmlns:p14="http://schemas.microsoft.com/office/powerpoint/2010/main" val="3756626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988" y="698852"/>
            <a:ext cx="7245722" cy="12237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Class Diagrams </a:t>
            </a:r>
            <a:r>
              <a:rPr lang="mr-IN" sz="3200" b="1" dirty="0">
                <a:solidFill>
                  <a:srgbClr val="ED1157"/>
                </a:solidFill>
                <a:latin typeface="Lato" panose="020F0502020204030203" pitchFamily="34" charset="0"/>
              </a:rPr>
              <a:t>–</a:t>
            </a:r>
            <a:r>
              <a:rPr lang="en-US" sz="3200" b="1" dirty="0">
                <a:solidFill>
                  <a:srgbClr val="ED1157"/>
                </a:solidFill>
                <a:latin typeface="Lato" panose="020F0502020204030203" pitchFamily="34" charset="0"/>
              </a:rPr>
              <a:t> Case Study</a:t>
            </a:r>
          </a:p>
        </p:txBody>
      </p:sp>
      <p:pic>
        <p:nvPicPr>
          <p:cNvPr id="4" name="Picture 3" descr="casestudy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16515" y="1648460"/>
            <a:ext cx="6601296" cy="4512886"/>
          </a:xfrm>
          <a:prstGeom prst="rect">
            <a:avLst/>
          </a:prstGeom>
        </p:spPr>
      </p:pic>
    </p:spTree>
    <p:extLst>
      <p:ext uri="{BB962C8B-B14F-4D97-AF65-F5344CB8AC3E}">
        <p14:creationId xmlns:p14="http://schemas.microsoft.com/office/powerpoint/2010/main" val="1884535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235" y="1647893"/>
            <a:ext cx="2804351" cy="7970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UML Objects</a:t>
            </a:r>
          </a:p>
        </p:txBody>
      </p:sp>
      <p:sp>
        <p:nvSpPr>
          <p:cNvPr id="5" name="TextBox 4"/>
          <p:cNvSpPr txBox="1"/>
          <p:nvPr/>
        </p:nvSpPr>
        <p:spPr>
          <a:xfrm>
            <a:off x="2444874" y="2638629"/>
            <a:ext cx="4911357" cy="1477328"/>
          </a:xfrm>
          <a:prstGeom prst="rect">
            <a:avLst/>
          </a:prstGeom>
          <a:noFill/>
        </p:spPr>
        <p:txBody>
          <a:bodyPr wrap="square" rtlCol="0">
            <a:spAutoFit/>
          </a:bodyPr>
          <a:lstStyle/>
          <a:p>
            <a:pPr marL="342900" indent="-342900">
              <a:buAutoNum type="arabicPeriod"/>
            </a:pPr>
            <a:r>
              <a:rPr lang="en-US" dirty="0" smtClean="0">
                <a:latin typeface="Lato" panose="020F0502020204030203" pitchFamily="34" charset="0"/>
              </a:rPr>
              <a:t>Identify</a:t>
            </a:r>
          </a:p>
          <a:p>
            <a:pPr marL="342900" indent="-342900">
              <a:buAutoNum type="arabicPeriod"/>
            </a:pPr>
            <a:endParaRPr lang="en-US" dirty="0">
              <a:latin typeface="Lato" panose="020F0502020204030203" pitchFamily="34" charset="0"/>
            </a:endParaRPr>
          </a:p>
          <a:p>
            <a:pPr marL="342900" indent="-342900">
              <a:buAutoNum type="arabicPeriod"/>
            </a:pPr>
            <a:r>
              <a:rPr lang="en-US" dirty="0" smtClean="0">
                <a:latin typeface="Lato" panose="020F0502020204030203" pitchFamily="34" charset="0"/>
              </a:rPr>
              <a:t>Refine</a:t>
            </a:r>
          </a:p>
          <a:p>
            <a:pPr marL="342900" indent="-342900">
              <a:buAutoNum type="arabicPeriod"/>
            </a:pPr>
            <a:endParaRPr lang="en-US" dirty="0">
              <a:latin typeface="Lato" panose="020F0502020204030203" pitchFamily="34" charset="0"/>
            </a:endParaRPr>
          </a:p>
          <a:p>
            <a:pPr marL="342900" indent="-342900">
              <a:buAutoNum type="arabicPeriod"/>
            </a:pPr>
            <a:r>
              <a:rPr lang="en-US" dirty="0">
                <a:latin typeface="Lato" panose="020F0502020204030203" pitchFamily="34" charset="0"/>
              </a:rPr>
              <a:t>Draw</a:t>
            </a:r>
          </a:p>
        </p:txBody>
      </p:sp>
    </p:spTree>
    <p:extLst>
      <p:ext uri="{BB962C8B-B14F-4D97-AF65-F5344CB8AC3E}">
        <p14:creationId xmlns:p14="http://schemas.microsoft.com/office/powerpoint/2010/main" val="1039364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463" y="1277889"/>
            <a:ext cx="4084511" cy="788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1. Identify Objects</a:t>
            </a:r>
          </a:p>
        </p:txBody>
      </p:sp>
      <p:sp>
        <p:nvSpPr>
          <p:cNvPr id="3" name="Content Placeholder 2"/>
          <p:cNvSpPr>
            <a:spLocks noGrp="1"/>
          </p:cNvSpPr>
          <p:nvPr>
            <p:ph type="body" idx="1"/>
          </p:nvPr>
        </p:nvSpPr>
        <p:spPr>
          <a:xfrm>
            <a:off x="2303463" y="2245552"/>
            <a:ext cx="8190366" cy="38852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What we do is to start collecting our use cases, user stories, and any other written requirements together.</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Now, we are going to identify the most important parts of our software; the most important things, or objects.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Objects will be in form of nouns. Those are the candidate objects, some of them will be actual objects in the system, and the rest won’t, as you’ll see later.</a:t>
            </a:r>
          </a:p>
        </p:txBody>
      </p:sp>
    </p:spTree>
    <p:extLst>
      <p:ext uri="{BB962C8B-B14F-4D97-AF65-F5344CB8AC3E}">
        <p14:creationId xmlns:p14="http://schemas.microsoft.com/office/powerpoint/2010/main" val="1407421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873" y="1414956"/>
            <a:ext cx="7506980" cy="86669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1. Identify </a:t>
            </a:r>
            <a:r>
              <a:rPr lang="en-US" sz="3200" b="1" dirty="0" smtClean="0">
                <a:solidFill>
                  <a:srgbClr val="ED1157"/>
                </a:solidFill>
                <a:latin typeface="Lato" panose="020F0502020204030203" pitchFamily="34" charset="0"/>
              </a:rPr>
              <a:t>Objects </a:t>
            </a:r>
            <a:r>
              <a:rPr lang="en-US" sz="3200" b="1" dirty="0">
                <a:solidFill>
                  <a:srgbClr val="ED1157"/>
                </a:solidFill>
                <a:latin typeface="Lato" panose="020F0502020204030203" pitchFamily="34" charset="0"/>
              </a:rPr>
              <a:t>(Contd.)</a:t>
            </a:r>
          </a:p>
        </p:txBody>
      </p:sp>
      <p:pic>
        <p:nvPicPr>
          <p:cNvPr id="5" name="Picture 4" descr="identify.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18070" y="2483758"/>
            <a:ext cx="7884368" cy="2773967"/>
          </a:xfrm>
          <a:prstGeom prst="rect">
            <a:avLst/>
          </a:prstGeom>
        </p:spPr>
      </p:pic>
    </p:spTree>
    <p:extLst>
      <p:ext uri="{BB962C8B-B14F-4D97-AF65-F5344CB8AC3E}">
        <p14:creationId xmlns:p14="http://schemas.microsoft.com/office/powerpoint/2010/main" val="662728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079" y="535390"/>
            <a:ext cx="4432854" cy="85798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2. Refine Objects</a:t>
            </a:r>
          </a:p>
        </p:txBody>
      </p:sp>
      <p:sp>
        <p:nvSpPr>
          <p:cNvPr id="3" name="Content Placeholder 2"/>
          <p:cNvSpPr>
            <a:spLocks noGrp="1"/>
          </p:cNvSpPr>
          <p:nvPr>
            <p:ph type="body" idx="1"/>
          </p:nvPr>
        </p:nvSpPr>
        <p:spPr>
          <a:xfrm>
            <a:off x="2203078" y="1453071"/>
            <a:ext cx="8247207" cy="4939020"/>
          </a:xfrm>
        </p:spPr>
        <p:txBody>
          <a:bodyPr>
            <a:noAutofit/>
          </a:bodyPr>
          <a:lstStyle/>
          <a:p>
            <a:r>
              <a:rPr lang="en-US" b="1" dirty="0">
                <a:latin typeface="Lato" panose="020F0502020204030203" pitchFamily="34" charset="0"/>
              </a:rPr>
              <a:t>After underlying on your candidate objects, you start refining them, you start choosing your actual objects that will be in the system. So, to do </a:t>
            </a:r>
            <a:r>
              <a:rPr lang="en-US" b="1" dirty="0" smtClean="0">
                <a:latin typeface="Lato" panose="020F0502020204030203" pitchFamily="34" charset="0"/>
              </a:rPr>
              <a:t>that</a:t>
            </a:r>
          </a:p>
          <a:p>
            <a:endParaRPr lang="en-US" b="1" dirty="0">
              <a:latin typeface="Lato" panose="020F0502020204030203" pitchFamily="34" charset="0"/>
            </a:endParaRPr>
          </a:p>
          <a:p>
            <a:pPr marL="285750" indent="-285750">
              <a:buClr>
                <a:srgbClr val="E31659"/>
              </a:buClr>
              <a:buSzPct val="130000"/>
              <a:buFont typeface="Arial" panose="020B0604020202020204" pitchFamily="34" charset="0"/>
              <a:buChar char="•"/>
            </a:pPr>
            <a:r>
              <a:rPr lang="en-US" dirty="0">
                <a:latin typeface="Lato" panose="020F0502020204030203" pitchFamily="34" charset="0"/>
              </a:rPr>
              <a:t>Remove any duplicates. We may find same objects with different names, but they actually mean the same thing.</a:t>
            </a:r>
          </a:p>
          <a:p>
            <a:pPr marL="285750" indent="-285750">
              <a:buClr>
                <a:srgbClr val="E31659"/>
              </a:buClr>
              <a:buSzPct val="130000"/>
              <a:buFont typeface="Arial" panose="020B0604020202020204" pitchFamily="34" charset="0"/>
              <a:buChar char="•"/>
            </a:pPr>
            <a:r>
              <a:rPr lang="en-US" dirty="0">
                <a:latin typeface="Lato" panose="020F0502020204030203" pitchFamily="34" charset="0"/>
              </a:rPr>
              <a:t>You may need to combine some objects, or, even splitting them into some other objects.</a:t>
            </a:r>
          </a:p>
          <a:p>
            <a:pPr marL="285750" indent="-285750">
              <a:buClr>
                <a:srgbClr val="E31659"/>
              </a:buClr>
              <a:buSzPct val="130000"/>
              <a:buFont typeface="Arial" panose="020B0604020202020204" pitchFamily="34" charset="0"/>
              <a:buChar char="•"/>
            </a:pPr>
            <a:r>
              <a:rPr lang="en-US" dirty="0">
                <a:latin typeface="Lato" panose="020F0502020204030203" pitchFamily="34" charset="0"/>
              </a:rPr>
              <a:t>You may identify an attribute as an object instead.</a:t>
            </a:r>
          </a:p>
          <a:p>
            <a:pPr marL="285750" indent="-285750">
              <a:buClr>
                <a:srgbClr val="E31659"/>
              </a:buClr>
              <a:buSzPct val="130000"/>
              <a:buFont typeface="Arial" panose="020B0604020202020204" pitchFamily="34" charset="0"/>
              <a:buChar char="•"/>
            </a:pPr>
            <a:r>
              <a:rPr lang="en-US" dirty="0">
                <a:latin typeface="Lato" panose="020F0502020204030203" pitchFamily="34" charset="0"/>
              </a:rPr>
              <a:t>You may identify a behavior as an object instead</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An attribute </a:t>
            </a:r>
            <a:r>
              <a:rPr lang="en-US" dirty="0">
                <a:latin typeface="Lato" panose="020F0502020204030203" pitchFamily="34" charset="0"/>
              </a:rPr>
              <a:t>is a property or characteristic of the object. For example, when we say “A car is red”, red here is a property for the car, which is the actual object</a:t>
            </a:r>
            <a:r>
              <a:rPr lang="en-US" dirty="0" smtClean="0">
                <a:latin typeface="Lato" panose="020F0502020204030203" pitchFamily="34" charset="0"/>
              </a:rPr>
              <a:t>.</a:t>
            </a:r>
          </a:p>
          <a:p>
            <a:endParaRPr lang="en-US" dirty="0">
              <a:latin typeface="Lato" panose="020F0502020204030203" pitchFamily="34" charset="0"/>
            </a:endParaRPr>
          </a:p>
          <a:p>
            <a:r>
              <a:rPr lang="en-US" b="1" dirty="0">
                <a:latin typeface="Lato" panose="020F0502020204030203" pitchFamily="34" charset="0"/>
              </a:rPr>
              <a:t>A behavior </a:t>
            </a:r>
            <a:r>
              <a:rPr lang="en-US" dirty="0">
                <a:latin typeface="Lato" panose="020F0502020204030203" pitchFamily="34" charset="0"/>
              </a:rPr>
              <a:t>is something an object can do (responsibility). For example, when we say, “A bird can fly”, fly here is a behavior, while the bird is the actual object.</a:t>
            </a:r>
          </a:p>
        </p:txBody>
      </p:sp>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210" y="379269"/>
            <a:ext cx="3196237" cy="10408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Modeling</a:t>
            </a:r>
          </a:p>
        </p:txBody>
      </p:sp>
      <p:sp>
        <p:nvSpPr>
          <p:cNvPr id="3" name="Content Placeholder 2"/>
          <p:cNvSpPr>
            <a:spLocks noGrp="1"/>
          </p:cNvSpPr>
          <p:nvPr>
            <p:ph type="body" idx="1"/>
          </p:nvPr>
        </p:nvSpPr>
        <p:spPr>
          <a:xfrm>
            <a:off x="2328210" y="1301501"/>
            <a:ext cx="8182951" cy="50016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spcBef>
                <a:spcPts val="0"/>
              </a:spcBef>
              <a:spcAft>
                <a:spcPts val="1600"/>
              </a:spcAft>
              <a:buClr>
                <a:srgbClr val="D11A56"/>
              </a:buClr>
              <a:buSzPct val="130000"/>
            </a:pPr>
            <a:r>
              <a:rPr lang="en-US" b="1" dirty="0">
                <a:highlight>
                  <a:srgbClr val="FFFFFF"/>
                </a:highlight>
                <a:latin typeface="Lato" panose="020F0502020204030203" pitchFamily="34" charset="0"/>
              </a:rPr>
              <a:t>Why Modeling ?</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A model is a simplification at some level of abstraction</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We build models to better understand the systems we are developing. </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To help us visualize to specify structure or behavior</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To provide template for building system to document decisions we have made</a:t>
            </a: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a:p>
            <a:pPr>
              <a:spcBef>
                <a:spcPts val="0"/>
              </a:spcBef>
              <a:spcAft>
                <a:spcPts val="1600"/>
              </a:spcAft>
              <a:buClr>
                <a:srgbClr val="D11A56"/>
              </a:buClr>
              <a:buSzPct val="130000"/>
            </a:pPr>
            <a:r>
              <a:rPr lang="en-US" b="1" dirty="0">
                <a:highlight>
                  <a:srgbClr val="FFFFFF"/>
                </a:highlight>
                <a:latin typeface="Lato" panose="020F0502020204030203" pitchFamily="34" charset="0"/>
              </a:rPr>
              <a:t>Principles of Modeling:</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The models we choose have a profound influence on the solution we provide</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Every model may be expressed at different levels of abstraction</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The best models are connected to reality</a:t>
            </a: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p:txBody>
      </p:sp>
    </p:spTree>
    <p:extLst>
      <p:ext uri="{BB962C8B-B14F-4D97-AF65-F5344CB8AC3E}">
        <p14:creationId xmlns:p14="http://schemas.microsoft.com/office/powerpoint/2010/main" val="1907913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667" y="1358165"/>
            <a:ext cx="5277585" cy="10669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2. Refine </a:t>
            </a:r>
            <a:r>
              <a:rPr lang="en-US" sz="3200" b="1" dirty="0" smtClean="0">
                <a:solidFill>
                  <a:srgbClr val="ED1157"/>
                </a:solidFill>
                <a:latin typeface="Lato" panose="020F0502020204030203" pitchFamily="34" charset="0"/>
              </a:rPr>
              <a:t>Objects </a:t>
            </a:r>
            <a:r>
              <a:rPr lang="en-US" sz="3200" b="1" dirty="0">
                <a:solidFill>
                  <a:srgbClr val="ED1157"/>
                </a:solidFill>
                <a:latin typeface="Lato" panose="020F0502020204030203" pitchFamily="34" charset="0"/>
              </a:rPr>
              <a:t>(Contd.)</a:t>
            </a:r>
          </a:p>
        </p:txBody>
      </p:sp>
      <p:pic>
        <p:nvPicPr>
          <p:cNvPr id="3" name="Picture 2" descr="refin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52420" y="2377441"/>
            <a:ext cx="7452320" cy="2544494"/>
          </a:xfrm>
          <a:prstGeom prst="rect">
            <a:avLst/>
          </a:prstGeom>
        </p:spPr>
      </p:pic>
    </p:spTree>
    <p:extLst>
      <p:ext uri="{BB962C8B-B14F-4D97-AF65-F5344CB8AC3E}">
        <p14:creationId xmlns:p14="http://schemas.microsoft.com/office/powerpoint/2010/main" val="3300648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700" y="899066"/>
            <a:ext cx="4537357" cy="12498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3. Draw Objects</a:t>
            </a:r>
          </a:p>
        </p:txBody>
      </p:sp>
      <p:sp>
        <p:nvSpPr>
          <p:cNvPr id="3" name="Content Placeholder 2"/>
          <p:cNvSpPr>
            <a:spLocks noGrp="1"/>
          </p:cNvSpPr>
          <p:nvPr>
            <p:ph type="body" idx="1"/>
          </p:nvPr>
        </p:nvSpPr>
        <p:spPr>
          <a:xfrm>
            <a:off x="2124700" y="1923336"/>
            <a:ext cx="7583488" cy="400722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What you need to do now is using your pencil and paper, just draw the conceptual model by box all objects.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There are some tools you may use, but for now, a pencil, and piece of paper are more than enough.</a:t>
            </a:r>
          </a:p>
        </p:txBody>
      </p:sp>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329" y="814064"/>
            <a:ext cx="5948145" cy="12934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3. Draw </a:t>
            </a:r>
            <a:r>
              <a:rPr lang="en-US" sz="3200" b="1" dirty="0" smtClean="0">
                <a:solidFill>
                  <a:srgbClr val="ED1157"/>
                </a:solidFill>
                <a:latin typeface="Lato" panose="020F0502020204030203" pitchFamily="34" charset="0"/>
              </a:rPr>
              <a:t>Objects </a:t>
            </a:r>
            <a:r>
              <a:rPr lang="en-US" sz="3200" b="1" dirty="0">
                <a:solidFill>
                  <a:srgbClr val="ED1157"/>
                </a:solidFill>
                <a:latin typeface="Lato" panose="020F0502020204030203" pitchFamily="34" charset="0"/>
              </a:rPr>
              <a:t>(Contd.)</a:t>
            </a:r>
          </a:p>
        </p:txBody>
      </p:sp>
      <p:pic>
        <p:nvPicPr>
          <p:cNvPr id="3" name="Picture 2" descr="draw.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55329" y="1662354"/>
            <a:ext cx="8210748" cy="4128258"/>
          </a:xfrm>
          <a:prstGeom prst="rect">
            <a:avLst/>
          </a:prstGeom>
        </p:spPr>
      </p:pic>
    </p:spTree>
    <p:extLst>
      <p:ext uri="{BB962C8B-B14F-4D97-AF65-F5344CB8AC3E}">
        <p14:creationId xmlns:p14="http://schemas.microsoft.com/office/powerpoint/2010/main" val="3300648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499" y="1216929"/>
            <a:ext cx="5599802" cy="788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4. Identify Relationships</a:t>
            </a:r>
          </a:p>
        </p:txBody>
      </p:sp>
      <p:sp>
        <p:nvSpPr>
          <p:cNvPr id="3" name="Content Placeholder 2"/>
          <p:cNvSpPr>
            <a:spLocks noGrp="1"/>
          </p:cNvSpPr>
          <p:nvPr>
            <p:ph type="body" idx="1"/>
          </p:nvPr>
        </p:nvSpPr>
        <p:spPr>
          <a:xfrm>
            <a:off x="2429499" y="2143021"/>
            <a:ext cx="7742111" cy="32127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You start indicate the relationships between your objects.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It’s very obvious that these objects will interact with each other. For example, a customer can place an order, a student can enroll in a course, an admin can update a post, and so on.</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Drawing a line between objects, and writing the relationship verbs is enough to denote there is a relationship.</a:t>
            </a:r>
          </a:p>
        </p:txBody>
      </p:sp>
    </p:spTree>
    <p:extLst>
      <p:ext uri="{BB962C8B-B14F-4D97-AF65-F5344CB8AC3E}">
        <p14:creationId xmlns:p14="http://schemas.microsoft.com/office/powerpoint/2010/main" val="2509547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581" y="1030691"/>
            <a:ext cx="7803071" cy="9886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4. Identify </a:t>
            </a:r>
            <a:r>
              <a:rPr lang="en-US" sz="3200" b="1" dirty="0" smtClean="0">
                <a:solidFill>
                  <a:srgbClr val="ED1157"/>
                </a:solidFill>
                <a:latin typeface="Lato" panose="020F0502020204030203" pitchFamily="34" charset="0"/>
              </a:rPr>
              <a:t>Relationships </a:t>
            </a:r>
            <a:r>
              <a:rPr lang="en-US" sz="3200" b="1" dirty="0">
                <a:solidFill>
                  <a:srgbClr val="ED1157"/>
                </a:solidFill>
                <a:latin typeface="Lato" panose="020F0502020204030203" pitchFamily="34" charset="0"/>
              </a:rPr>
              <a:t>(Contd.)</a:t>
            </a:r>
          </a:p>
        </p:txBody>
      </p:sp>
      <p:pic>
        <p:nvPicPr>
          <p:cNvPr id="3" name="Picture 2" descr="relations.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02583" y="2019301"/>
            <a:ext cx="7884368" cy="3955281"/>
          </a:xfrm>
          <a:prstGeom prst="rect">
            <a:avLst/>
          </a:prstGeom>
        </p:spPr>
      </p:pic>
    </p:spTree>
    <p:extLst>
      <p:ext uri="{BB962C8B-B14F-4D97-AF65-F5344CB8AC3E}">
        <p14:creationId xmlns:p14="http://schemas.microsoft.com/office/powerpoint/2010/main" val="212343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999" y="1776548"/>
            <a:ext cx="4554774" cy="814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Sequence Diagrams</a:t>
            </a:r>
          </a:p>
        </p:txBody>
      </p:sp>
      <p:sp>
        <p:nvSpPr>
          <p:cNvPr id="3" name="Content Placeholder 2"/>
          <p:cNvSpPr>
            <a:spLocks noGrp="1"/>
          </p:cNvSpPr>
          <p:nvPr>
            <p:ph type="body" idx="1"/>
          </p:nvPr>
        </p:nvSpPr>
        <p:spPr>
          <a:xfrm>
            <a:off x="2403376" y="2752622"/>
            <a:ext cx="7977241" cy="1107996"/>
          </a:xfrm>
        </p:spPr>
        <p:txBody>
          <a:bodyPr/>
          <a:lstStyle/>
          <a:p>
            <a:r>
              <a:rPr lang="en-US" dirty="0">
                <a:latin typeface="Lato" panose="020F0502020204030203" pitchFamily="34" charset="0"/>
              </a:rPr>
              <a:t>A sequence diagram describes an interaction among a set of objects participated in a collaboration (or scenario), arranged in a chronological order; it shows the objects participating in the interaction by their "lifelines" and the messages that they send to each other.</a:t>
            </a:r>
          </a:p>
        </p:txBody>
      </p:sp>
    </p:spTree>
    <p:extLst>
      <p:ext uri="{BB962C8B-B14F-4D97-AF65-F5344CB8AC3E}">
        <p14:creationId xmlns:p14="http://schemas.microsoft.com/office/powerpoint/2010/main" val="159410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953401"/>
            <a:ext cx="6505494" cy="9886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Sequence </a:t>
            </a:r>
            <a:r>
              <a:rPr lang="en-US" sz="3200" b="1" dirty="0" smtClean="0">
                <a:solidFill>
                  <a:srgbClr val="ED1157"/>
                </a:solidFill>
                <a:latin typeface="Lato" panose="020F0502020204030203" pitchFamily="34" charset="0"/>
              </a:rPr>
              <a:t>Diagrams </a:t>
            </a:r>
            <a:r>
              <a:rPr lang="en-US" sz="3200" b="1" dirty="0">
                <a:solidFill>
                  <a:srgbClr val="ED1157"/>
                </a:solidFill>
                <a:latin typeface="Lato" panose="020F0502020204030203" pitchFamily="34" charset="0"/>
              </a:rPr>
              <a:t>(Contd.)</a:t>
            </a:r>
          </a:p>
        </p:txBody>
      </p:sp>
      <p:pic>
        <p:nvPicPr>
          <p:cNvPr id="5" name="Picture 4" descr="sequenc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140" y="2184400"/>
            <a:ext cx="8267023" cy="2735560"/>
          </a:xfrm>
          <a:prstGeom prst="rect">
            <a:avLst/>
          </a:prstGeom>
        </p:spPr>
      </p:pic>
    </p:spTree>
    <p:extLst>
      <p:ext uri="{BB962C8B-B14F-4D97-AF65-F5344CB8AC3E}">
        <p14:creationId xmlns:p14="http://schemas.microsoft.com/office/powerpoint/2010/main" val="3152678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080" y="1484625"/>
            <a:ext cx="4720237" cy="13028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Activity Diagram</a:t>
            </a:r>
          </a:p>
        </p:txBody>
      </p:sp>
      <p:sp>
        <p:nvSpPr>
          <p:cNvPr id="3" name="Content Placeholder 2"/>
          <p:cNvSpPr>
            <a:spLocks noGrp="1"/>
          </p:cNvSpPr>
          <p:nvPr>
            <p:ph type="body" idx="1"/>
          </p:nvPr>
        </p:nvSpPr>
        <p:spPr>
          <a:xfrm>
            <a:off x="2298874" y="2421695"/>
            <a:ext cx="7707274" cy="167133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Activity Diagram is similar to a business work flow diagram or simply a flowchart with much richer semantics. It describes the system activities, or the person who does the activity, and the sequential flow of these activities. The activity diagram is one of the UML diagrams associated with object oriented approach, through it can be used in any other software development paradigm</a:t>
            </a:r>
          </a:p>
        </p:txBody>
      </p:sp>
    </p:spTree>
    <p:extLst>
      <p:ext uri="{BB962C8B-B14F-4D97-AF65-F5344CB8AC3E}">
        <p14:creationId xmlns:p14="http://schemas.microsoft.com/office/powerpoint/2010/main" val="1112587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654" y="963866"/>
            <a:ext cx="3945174" cy="9886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Activity Diagram</a:t>
            </a:r>
          </a:p>
        </p:txBody>
      </p:sp>
      <p:pic>
        <p:nvPicPr>
          <p:cNvPr id="6" name="Picture 5" descr="activity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00196" y="1952476"/>
            <a:ext cx="8419760" cy="3570121"/>
          </a:xfrm>
          <a:prstGeom prst="rect">
            <a:avLst/>
          </a:prstGeom>
        </p:spPr>
      </p:pic>
    </p:spTree>
    <p:extLst>
      <p:ext uri="{BB962C8B-B14F-4D97-AF65-F5344CB8AC3E}">
        <p14:creationId xmlns:p14="http://schemas.microsoft.com/office/powerpoint/2010/main" val="3079463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291" y="1536876"/>
            <a:ext cx="6601288" cy="10408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State Machine Diagram</a:t>
            </a:r>
          </a:p>
        </p:txBody>
      </p:sp>
      <p:sp>
        <p:nvSpPr>
          <p:cNvPr id="3" name="Content Placeholder 2"/>
          <p:cNvSpPr>
            <a:spLocks noGrp="1"/>
          </p:cNvSpPr>
          <p:nvPr>
            <p:ph type="body" idx="1"/>
          </p:nvPr>
        </p:nvSpPr>
        <p:spPr>
          <a:xfrm>
            <a:off x="2316291" y="2430405"/>
            <a:ext cx="8142704" cy="20497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A state machine diagram is used to model the dynamic behavior of individual class objects, use cases, and entire systems. In other words, when a state machine created where the object it is attached to, that object becomes the owner of the state machine, for example, the object to be attached by the state machine could be a class, use case or even the entire system.</a:t>
            </a:r>
          </a:p>
          <a:p>
            <a:endParaRPr lang="en-US" dirty="0">
              <a:latin typeface="Lato" panose="020F0502020204030203" pitchFamily="34" charset="0"/>
            </a:endParaRPr>
          </a:p>
          <a:p>
            <a:endParaRPr lang="en-US" dirty="0">
              <a:latin typeface="Lato" panose="020F0502020204030203" pitchFamily="34" charset="0"/>
            </a:endParaRPr>
          </a:p>
        </p:txBody>
      </p:sp>
    </p:spTree>
    <p:extLst>
      <p:ext uri="{BB962C8B-B14F-4D97-AF65-F5344CB8AC3E}">
        <p14:creationId xmlns:p14="http://schemas.microsoft.com/office/powerpoint/2010/main" val="306454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441" y="780697"/>
            <a:ext cx="5853535" cy="8000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Unified Modeling Language</a:t>
            </a:r>
          </a:p>
        </p:txBody>
      </p:sp>
      <p:sp>
        <p:nvSpPr>
          <p:cNvPr id="3" name="Content Placeholder 2"/>
          <p:cNvSpPr>
            <a:spLocks noGrp="1"/>
          </p:cNvSpPr>
          <p:nvPr>
            <p:ph type="body" idx="1"/>
          </p:nvPr>
        </p:nvSpPr>
        <p:spPr>
          <a:xfrm>
            <a:off x="2303463" y="1703591"/>
            <a:ext cx="8207698" cy="4359857"/>
          </a:xfrm>
        </p:spPr>
        <p:txBody>
          <a:bodyPr>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b="1" dirty="0">
                <a:latin typeface="Lato" panose="020F0502020204030203" pitchFamily="34" charset="0"/>
              </a:rPr>
              <a:t>“</a:t>
            </a:r>
            <a:r>
              <a:rPr lang="en-US" b="1" dirty="0">
                <a:highlight>
                  <a:srgbClr val="FFFFFF"/>
                </a:highlight>
                <a:latin typeface="Lato" panose="020F0502020204030203" pitchFamily="34" charset="0"/>
              </a:rPr>
              <a:t>A picture is worth a thousand words.” - old saying</a:t>
            </a:r>
          </a:p>
          <a:p>
            <a:pPr marL="285750" indent="-285750">
              <a:spcBef>
                <a:spcPts val="0"/>
              </a:spcBef>
              <a:spcAft>
                <a:spcPts val="1600"/>
              </a:spcAft>
              <a:buClr>
                <a:srgbClr val="D11A56"/>
              </a:buClr>
              <a:buSzPct val="130000"/>
              <a:buFont typeface="Arial" panose="020B0604020202020204" pitchFamily="34" charset="0"/>
              <a:buChar char="•"/>
            </a:pPr>
            <a:r>
              <a:rPr lang="en-US" b="1" dirty="0">
                <a:highlight>
                  <a:srgbClr val="FFFFFF"/>
                </a:highlight>
                <a:latin typeface="Lato" panose="020F0502020204030203" pitchFamily="34" charset="0"/>
              </a:rPr>
              <a:t>“A language provides a vocabulary and the rules for combining words  for the purpose of communication”  </a:t>
            </a:r>
          </a:p>
          <a:p>
            <a:pPr marL="285750" indent="-285750">
              <a:spcBef>
                <a:spcPts val="0"/>
              </a:spcBef>
              <a:spcAft>
                <a:spcPts val="1600"/>
              </a:spcAft>
              <a:buClr>
                <a:srgbClr val="D11A56"/>
              </a:buClr>
              <a:buSzPct val="130000"/>
              <a:buFont typeface="Arial" panose="020B0604020202020204" pitchFamily="34" charset="0"/>
              <a:buChar char="•"/>
            </a:pPr>
            <a:r>
              <a:rPr lang="en-US" b="1" dirty="0">
                <a:highlight>
                  <a:srgbClr val="FFFFFF"/>
                </a:highlight>
                <a:latin typeface="Lato" panose="020F0502020204030203" pitchFamily="34" charset="0"/>
              </a:rPr>
              <a:t>A modeling language is a language whose vocabulary and rules focus on the conceptual and physical representation of a system. A modeling language such as the UML is thus a standard language for software blueprints.”</a:t>
            </a:r>
          </a:p>
          <a:p>
            <a:pPr marL="285750" indent="-285750">
              <a:spcBef>
                <a:spcPts val="0"/>
              </a:spcBef>
              <a:spcAft>
                <a:spcPts val="1600"/>
              </a:spcAft>
              <a:buClr>
                <a:srgbClr val="D11A56"/>
              </a:buClr>
              <a:buSzPct val="130000"/>
              <a:buFont typeface="Arial" panose="020B0604020202020204" pitchFamily="34" charset="0"/>
              <a:buChar char="•"/>
            </a:pPr>
            <a:r>
              <a:rPr lang="en-US" b="1" dirty="0">
                <a:highlight>
                  <a:srgbClr val="FFFFFF"/>
                </a:highlight>
                <a:latin typeface="Lato" panose="020F0502020204030203" pitchFamily="34" charset="0"/>
              </a:rPr>
              <a:t>Brief History: </a:t>
            </a:r>
            <a:r>
              <a:rPr lang="en-US" dirty="0">
                <a:highlight>
                  <a:srgbClr val="FFFFFF"/>
                </a:highlight>
                <a:latin typeface="Lato" panose="020F0502020204030203" pitchFamily="34" charset="0"/>
              </a:rPr>
              <a:t>It was developed in 1990s as an amalgamation of several techniques, prominently OOAD technique by Grady </a:t>
            </a:r>
            <a:r>
              <a:rPr lang="en-US" dirty="0" err="1">
                <a:highlight>
                  <a:srgbClr val="FFFFFF"/>
                </a:highlight>
                <a:latin typeface="Lato" panose="020F0502020204030203" pitchFamily="34" charset="0"/>
              </a:rPr>
              <a:t>Booch</a:t>
            </a:r>
            <a:r>
              <a:rPr lang="en-US" dirty="0">
                <a:highlight>
                  <a:srgbClr val="FFFFFF"/>
                </a:highlight>
                <a:latin typeface="Lato" panose="020F0502020204030203" pitchFamily="34" charset="0"/>
              </a:rPr>
              <a:t>, OMT (Object Modeling Technique) by James </a:t>
            </a:r>
            <a:r>
              <a:rPr lang="en-US" dirty="0" err="1">
                <a:highlight>
                  <a:srgbClr val="FFFFFF"/>
                </a:highlight>
                <a:latin typeface="Lato" panose="020F0502020204030203" pitchFamily="34" charset="0"/>
              </a:rPr>
              <a:t>Rumbaugh</a:t>
            </a:r>
            <a:r>
              <a:rPr lang="en-US" dirty="0">
                <a:highlight>
                  <a:srgbClr val="FFFFFF"/>
                </a:highlight>
                <a:latin typeface="Lato" panose="020F0502020204030203" pitchFamily="34" charset="0"/>
              </a:rPr>
              <a:t>, and OOSE (Object Oriented Software Engineering) by </a:t>
            </a:r>
            <a:r>
              <a:rPr lang="en-US" dirty="0" err="1">
                <a:highlight>
                  <a:srgbClr val="FFFFFF"/>
                </a:highlight>
                <a:latin typeface="Lato" panose="020F0502020204030203" pitchFamily="34" charset="0"/>
              </a:rPr>
              <a:t>Ivar</a:t>
            </a:r>
            <a:r>
              <a:rPr lang="en-US" dirty="0">
                <a:highlight>
                  <a:srgbClr val="FFFFFF"/>
                </a:highlight>
                <a:latin typeface="Lato" panose="020F0502020204030203" pitchFamily="34" charset="0"/>
              </a:rPr>
              <a:t> Jacobson. </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UML attempted to standardize semantic models, syntactic</a:t>
            </a:r>
          </a:p>
        </p:txBody>
      </p:sp>
    </p:spTree>
    <p:extLst>
      <p:ext uri="{BB962C8B-B14F-4D97-AF65-F5344CB8AC3E}">
        <p14:creationId xmlns:p14="http://schemas.microsoft.com/office/powerpoint/2010/main" val="8640248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19" y="1173386"/>
            <a:ext cx="8229790" cy="8057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State Machine </a:t>
            </a:r>
            <a:r>
              <a:rPr lang="en-US" sz="3200" b="1" dirty="0" smtClean="0">
                <a:solidFill>
                  <a:srgbClr val="ED1157"/>
                </a:solidFill>
                <a:latin typeface="Lato" panose="020F0502020204030203" pitchFamily="34" charset="0"/>
              </a:rPr>
              <a:t>Diagram </a:t>
            </a:r>
            <a:r>
              <a:rPr lang="en-US" sz="3200" b="1" dirty="0">
                <a:solidFill>
                  <a:srgbClr val="ED1157"/>
                </a:solidFill>
                <a:latin typeface="Lato" panose="020F0502020204030203" pitchFamily="34" charset="0"/>
              </a:rPr>
              <a:t>Packages (Contd.)</a:t>
            </a:r>
          </a:p>
        </p:txBody>
      </p:sp>
      <p:pic>
        <p:nvPicPr>
          <p:cNvPr id="5" name="Picture 4" descr="stat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07" y="2277291"/>
            <a:ext cx="8282804" cy="3333080"/>
          </a:xfrm>
          <a:prstGeom prst="rect">
            <a:avLst/>
          </a:prstGeom>
        </p:spPr>
      </p:pic>
    </p:spTree>
    <p:extLst>
      <p:ext uri="{BB962C8B-B14F-4D97-AF65-F5344CB8AC3E}">
        <p14:creationId xmlns:p14="http://schemas.microsoft.com/office/powerpoint/2010/main" val="2926501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370" y="1632670"/>
            <a:ext cx="4990202" cy="7708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Packages</a:t>
            </a:r>
          </a:p>
        </p:txBody>
      </p:sp>
      <p:sp>
        <p:nvSpPr>
          <p:cNvPr id="3" name="Content Placeholder 2"/>
          <p:cNvSpPr>
            <a:spLocks noGrp="1"/>
          </p:cNvSpPr>
          <p:nvPr>
            <p:ph type="body" idx="1"/>
          </p:nvPr>
        </p:nvSpPr>
        <p:spPr>
          <a:xfrm>
            <a:off x="2290164" y="2569742"/>
            <a:ext cx="7881447"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latin typeface="Lato" panose="020F0502020204030203" pitchFamily="34" charset="0"/>
              </a:rPr>
              <a:t>Package diagram shows the arrangement and organization of model elements in middle to large scale project that can be used to show both structure and dependencies between sub-systems or modules.</a:t>
            </a:r>
          </a:p>
        </p:txBody>
      </p:sp>
    </p:spTree>
    <p:extLst>
      <p:ext uri="{BB962C8B-B14F-4D97-AF65-F5344CB8AC3E}">
        <p14:creationId xmlns:p14="http://schemas.microsoft.com/office/powerpoint/2010/main" val="3528976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0" y="683435"/>
            <a:ext cx="6218111" cy="9624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smtClean="0">
                <a:solidFill>
                  <a:srgbClr val="ED1157"/>
                </a:solidFill>
                <a:latin typeface="Lato" panose="020F0502020204030203" pitchFamily="34" charset="0"/>
              </a:rPr>
              <a:t>Packages </a:t>
            </a:r>
            <a:r>
              <a:rPr lang="en-US" sz="3200" b="1" dirty="0">
                <a:solidFill>
                  <a:srgbClr val="ED1157"/>
                </a:solidFill>
                <a:latin typeface="Lato" panose="020F0502020204030203" pitchFamily="34" charset="0"/>
              </a:rPr>
              <a:t>(Contd.)</a:t>
            </a:r>
          </a:p>
        </p:txBody>
      </p:sp>
      <p:pic>
        <p:nvPicPr>
          <p:cNvPr id="5" name="Picture 4" descr="packages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654" y="1645919"/>
            <a:ext cx="6248400" cy="4524375"/>
          </a:xfrm>
          <a:prstGeom prst="rect">
            <a:avLst/>
          </a:prstGeom>
        </p:spPr>
      </p:pic>
    </p:spTree>
    <p:extLst>
      <p:ext uri="{BB962C8B-B14F-4D97-AF65-F5344CB8AC3E}">
        <p14:creationId xmlns:p14="http://schemas.microsoft.com/office/powerpoint/2010/main" val="214179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584" y="929002"/>
            <a:ext cx="5234042" cy="8841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Packages (Contd.)</a:t>
            </a:r>
          </a:p>
        </p:txBody>
      </p:sp>
      <p:pic>
        <p:nvPicPr>
          <p:cNvPr id="3" name="Picture 2" descr="packag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417" y="4213497"/>
            <a:ext cx="1866900" cy="1885950"/>
          </a:xfrm>
          <a:prstGeom prst="rect">
            <a:avLst/>
          </a:prstGeom>
        </p:spPr>
      </p:pic>
      <p:pic>
        <p:nvPicPr>
          <p:cNvPr id="4" name="Picture 3" descr="packages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300" y="1990998"/>
            <a:ext cx="5229225" cy="1704975"/>
          </a:xfrm>
          <a:prstGeom prst="rect">
            <a:avLst/>
          </a:prstGeom>
        </p:spPr>
      </p:pic>
      <p:sp>
        <p:nvSpPr>
          <p:cNvPr id="6" name="TextBox 5"/>
          <p:cNvSpPr txBox="1"/>
          <p:nvPr/>
        </p:nvSpPr>
        <p:spPr>
          <a:xfrm>
            <a:off x="9046754" y="432779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59391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872" y="1075322"/>
            <a:ext cx="4180305" cy="8753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UML Extensibility</a:t>
            </a:r>
          </a:p>
        </p:txBody>
      </p:sp>
      <p:sp>
        <p:nvSpPr>
          <p:cNvPr id="3" name="Content Placeholder 2"/>
          <p:cNvSpPr>
            <a:spLocks noGrp="1"/>
          </p:cNvSpPr>
          <p:nvPr>
            <p:ph type="body" idx="1"/>
          </p:nvPr>
        </p:nvSpPr>
        <p:spPr>
          <a:xfrm>
            <a:off x="2359834" y="2082059"/>
            <a:ext cx="7672441" cy="2548390"/>
          </a:xfrm>
        </p:spPr>
        <p:txBody>
          <a:bodyPr/>
          <a:lstStyle/>
          <a:p>
            <a:r>
              <a:rPr lang="en-US" dirty="0">
                <a:latin typeface="Lato" panose="020F0502020204030203" pitchFamily="34" charset="0"/>
              </a:rPr>
              <a:t>UML defines three extensibility mechanisms to allow modelers to add extensions without having to modify the underlying modeling language</a:t>
            </a:r>
            <a:r>
              <a:rPr lang="en-US" dirty="0" smtClean="0">
                <a:latin typeface="Lato" panose="020F0502020204030203" pitchFamily="34" charset="0"/>
              </a:rPr>
              <a:t>.</a:t>
            </a:r>
          </a:p>
          <a:p>
            <a:endParaRPr lang="en-US" dirty="0">
              <a:latin typeface="Lato" panose="020F0502020204030203" pitchFamily="34" charset="0"/>
            </a:endParaRPr>
          </a:p>
          <a:p>
            <a:pPr marL="285750" indent="-285750">
              <a:buClr>
                <a:srgbClr val="E31659"/>
              </a:buClr>
              <a:buSzPct val="130000"/>
              <a:buFont typeface="Arial" panose="020B0604020202020204" pitchFamily="34" charset="0"/>
              <a:buChar char="•"/>
            </a:pPr>
            <a:r>
              <a:rPr lang="en-US" dirty="0" smtClean="0">
                <a:latin typeface="Lato" panose="020F0502020204030203" pitchFamily="34" charset="0"/>
              </a:rPr>
              <a:t>Stereotypes</a:t>
            </a:r>
          </a:p>
          <a:p>
            <a:pPr marL="285750" indent="-285750">
              <a:buClr>
                <a:srgbClr val="E31659"/>
              </a:buClr>
              <a:buSzPct val="130000"/>
              <a:buFont typeface="Arial" panose="020B0604020202020204" pitchFamily="34" charset="0"/>
              <a:buChar char="•"/>
            </a:pPr>
            <a:endParaRPr lang="en-US" dirty="0">
              <a:latin typeface="Lato" panose="020F0502020204030203" pitchFamily="34" charset="0"/>
            </a:endParaRPr>
          </a:p>
          <a:p>
            <a:pPr marL="285750" indent="-285750">
              <a:buClr>
                <a:srgbClr val="E31659"/>
              </a:buClr>
              <a:buSzPct val="130000"/>
              <a:buFont typeface="Arial" panose="020B0604020202020204" pitchFamily="34" charset="0"/>
              <a:buChar char="•"/>
            </a:pPr>
            <a:r>
              <a:rPr lang="en-US" dirty="0" smtClean="0">
                <a:latin typeface="Lato" panose="020F0502020204030203" pitchFamily="34" charset="0"/>
              </a:rPr>
              <a:t>Constraints</a:t>
            </a:r>
          </a:p>
          <a:p>
            <a:pPr marL="285750" indent="-285750">
              <a:buClr>
                <a:srgbClr val="E31659"/>
              </a:buClr>
              <a:buSzPct val="130000"/>
              <a:buFont typeface="Arial" panose="020B0604020202020204" pitchFamily="34" charset="0"/>
              <a:buChar char="•"/>
            </a:pPr>
            <a:endParaRPr lang="en-US" dirty="0">
              <a:latin typeface="Lato" panose="020F0502020204030203" pitchFamily="34" charset="0"/>
            </a:endParaRPr>
          </a:p>
          <a:p>
            <a:pPr marL="285750" indent="-285750">
              <a:buClr>
                <a:srgbClr val="E31659"/>
              </a:buClr>
              <a:buSzPct val="130000"/>
              <a:buFont typeface="Arial" panose="020B0604020202020204" pitchFamily="34" charset="0"/>
              <a:buChar char="•"/>
            </a:pPr>
            <a:r>
              <a:rPr lang="en-US" dirty="0" smtClean="0">
                <a:latin typeface="Lato" panose="020F0502020204030203" pitchFamily="34" charset="0"/>
              </a:rPr>
              <a:t>Tagged Values</a:t>
            </a:r>
            <a:endParaRPr lang="en-US" dirty="0">
              <a:latin typeface="Lato" panose="020F0502020204030203" pitchFamily="34" charset="0"/>
            </a:endParaRPr>
          </a:p>
        </p:txBody>
      </p:sp>
    </p:spTree>
    <p:extLst>
      <p:ext uri="{BB962C8B-B14F-4D97-AF65-F5344CB8AC3E}">
        <p14:creationId xmlns:p14="http://schemas.microsoft.com/office/powerpoint/2010/main" val="124202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290" y="605059"/>
            <a:ext cx="4885700" cy="90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UML Meta Model</a:t>
            </a:r>
          </a:p>
        </p:txBody>
      </p:sp>
      <p:sp>
        <p:nvSpPr>
          <p:cNvPr id="5" name="Rectangle 4"/>
          <p:cNvSpPr/>
          <p:nvPr/>
        </p:nvSpPr>
        <p:spPr>
          <a:xfrm>
            <a:off x="2316290" y="1699992"/>
            <a:ext cx="7569200" cy="4247317"/>
          </a:xfrm>
          <a:prstGeom prst="rect">
            <a:avLst/>
          </a:prstGeom>
        </p:spPr>
        <p:txBody>
          <a:bodyPr wrap="square">
            <a:spAutoFit/>
          </a:bodyPr>
          <a:lstStyle/>
          <a:p>
            <a:r>
              <a:rPr lang="en-US" dirty="0">
                <a:latin typeface="Lato" panose="020F0502020204030203" pitchFamily="34" charset="0"/>
                <a:ea typeface="ＭＳ Ｐゴシック" charset="0"/>
                <a:cs typeface="ＭＳ Ｐゴシック" charset="0"/>
              </a:rPr>
              <a:t>Relationship between model and meta-model:</a:t>
            </a:r>
          </a:p>
          <a:p>
            <a:endParaRPr lang="en-US" dirty="0">
              <a:latin typeface="Verdana" charset="0"/>
              <a:ea typeface="ＭＳ Ｐゴシック" charset="0"/>
              <a:cs typeface="ＭＳ Ｐゴシック" charset="0"/>
            </a:endParaRPr>
          </a:p>
          <a:p>
            <a:endParaRPr lang="en-US" dirty="0">
              <a:latin typeface="Verdana" charset="0"/>
              <a:ea typeface="ＭＳ Ｐゴシック" charset="0"/>
              <a:cs typeface="ＭＳ Ｐゴシック" charset="0"/>
            </a:endParaRPr>
          </a:p>
          <a:p>
            <a:endParaRPr lang="en-US" dirty="0">
              <a:latin typeface="Verdana" charset="0"/>
              <a:ea typeface="ＭＳ Ｐゴシック" charset="0"/>
              <a:cs typeface="ＭＳ Ｐゴシック" charset="0"/>
            </a:endParaRPr>
          </a:p>
          <a:p>
            <a:endParaRPr lang="en-US" dirty="0">
              <a:latin typeface="Verdana" charset="0"/>
              <a:ea typeface="ＭＳ Ｐゴシック" charset="0"/>
              <a:cs typeface="ＭＳ Ｐゴシック" charset="0"/>
            </a:endParaRPr>
          </a:p>
          <a:p>
            <a:endParaRPr lang="en-US" dirty="0">
              <a:latin typeface="Verdana" charset="0"/>
              <a:ea typeface="ＭＳ Ｐゴシック" charset="0"/>
              <a:cs typeface="ＭＳ Ｐゴシック" charset="0"/>
            </a:endParaRPr>
          </a:p>
          <a:p>
            <a:pPr lvl="1"/>
            <a:endParaRPr lang="en-US" dirty="0">
              <a:latin typeface="Verdana" charset="0"/>
              <a:ea typeface="ＭＳ Ｐゴシック" charset="0"/>
            </a:endParaRPr>
          </a:p>
          <a:p>
            <a:pPr lvl="1"/>
            <a:endParaRPr lang="en-US" dirty="0">
              <a:latin typeface="Verdana" charset="0"/>
              <a:ea typeface="ＭＳ Ｐゴシック" charset="0"/>
            </a:endParaRPr>
          </a:p>
          <a:p>
            <a:pPr lvl="1"/>
            <a:endParaRPr lang="en-US" dirty="0">
              <a:latin typeface="Verdana" charset="0"/>
              <a:ea typeface="ＭＳ Ｐゴシック" charset="0"/>
            </a:endParaRPr>
          </a:p>
          <a:p>
            <a:pPr lvl="1"/>
            <a:endParaRPr lang="en-US" dirty="0">
              <a:latin typeface="Lato" panose="020F0502020204030203" pitchFamily="34" charset="0"/>
              <a:ea typeface="ＭＳ Ｐゴシック" charset="0"/>
            </a:endParaRPr>
          </a:p>
          <a:p>
            <a:pPr lvl="1"/>
            <a:endParaRPr lang="en-US" dirty="0">
              <a:latin typeface="Lato" panose="020F0502020204030203" pitchFamily="34" charset="0"/>
              <a:ea typeface="ＭＳ Ｐゴシック" charset="0"/>
            </a:endParaRPr>
          </a:p>
          <a:p>
            <a:pPr lvl="1"/>
            <a:r>
              <a:rPr lang="en-US" dirty="0">
                <a:latin typeface="Lato" panose="020F0502020204030203" pitchFamily="34" charset="0"/>
                <a:ea typeface="ＭＳ Ｐゴシック" charset="0"/>
              </a:rPr>
              <a:t>The </a:t>
            </a:r>
            <a:r>
              <a:rPr lang="en-US" dirty="0">
                <a:solidFill>
                  <a:srgbClr val="FF0000"/>
                </a:solidFill>
                <a:latin typeface="Lato" panose="020F0502020204030203" pitchFamily="34" charset="0"/>
                <a:ea typeface="ＭＳ Ｐゴシック" charset="0"/>
              </a:rPr>
              <a:t>meta class</a:t>
            </a:r>
            <a:r>
              <a:rPr lang="en-US" dirty="0">
                <a:latin typeface="Lato" panose="020F0502020204030203" pitchFamily="34" charset="0"/>
                <a:ea typeface="ＭＳ Ｐゴシック" charset="0"/>
              </a:rPr>
              <a:t> Class is a model for the class Person</a:t>
            </a:r>
          </a:p>
          <a:p>
            <a:pPr lvl="1"/>
            <a:r>
              <a:rPr lang="en-US" dirty="0">
                <a:latin typeface="Lato" panose="020F0502020204030203" pitchFamily="34" charset="0"/>
                <a:ea typeface="ＭＳ Ｐゴシック" charset="0"/>
              </a:rPr>
              <a:t>Since Person is a model (for the instance </a:t>
            </a:r>
            <a:r>
              <a:rPr lang="en-US" dirty="0" err="1">
                <a:latin typeface="Lato" panose="020F0502020204030203" pitchFamily="34" charset="0"/>
                <a:ea typeface="ＭＳ Ｐゴシック" charset="0"/>
              </a:rPr>
              <a:t>aPerson</a:t>
            </a:r>
            <a:r>
              <a:rPr lang="en-US" dirty="0">
                <a:latin typeface="Lato" panose="020F0502020204030203" pitchFamily="34" charset="0"/>
                <a:ea typeface="ＭＳ Ｐゴシック" charset="0"/>
              </a:rPr>
              <a:t>), Class is a </a:t>
            </a:r>
            <a:r>
              <a:rPr lang="en-US" dirty="0">
                <a:solidFill>
                  <a:srgbClr val="FF0000"/>
                </a:solidFill>
                <a:latin typeface="Lato" panose="020F0502020204030203" pitchFamily="34" charset="0"/>
                <a:ea typeface="ＭＳ Ｐゴシック" charset="0"/>
              </a:rPr>
              <a:t>meta model </a:t>
            </a:r>
            <a:r>
              <a:rPr lang="en-US" dirty="0">
                <a:latin typeface="Lato" panose="020F0502020204030203" pitchFamily="34" charset="0"/>
                <a:ea typeface="ＭＳ Ｐゴシック" charset="0"/>
              </a:rPr>
              <a:t>(model for models)</a:t>
            </a:r>
          </a:p>
          <a:p>
            <a:pPr lvl="1"/>
            <a:endParaRPr lang="en-US" dirty="0">
              <a:latin typeface="Verdana" charset="0"/>
              <a:ea typeface="ＭＳ Ｐゴシック" charset="0"/>
            </a:endParaRPr>
          </a:p>
        </p:txBody>
      </p:sp>
      <p:pic>
        <p:nvPicPr>
          <p:cNvPr id="6" name="Grafik 14" descr="instances1.emf"/>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44977" y="2472509"/>
            <a:ext cx="5711825" cy="86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Grafik 5" descr="instances2.em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44976" y="3527559"/>
            <a:ext cx="6567488"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063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1.85185E-6 L -0.45694 1.85185E-6 " pathEditMode="relative" rAng="0" ptsTypes="AA">
                                      <p:cBhvr>
                                        <p:cTn id="6" dur="2000" fill="hold"/>
                                        <p:tgtEl>
                                          <p:spTgt spid="6"/>
                                        </p:tgtEl>
                                        <p:attrNameLst>
                                          <p:attrName>ppt_x</p:attrName>
                                          <p:attrName>ppt_y</p:attrName>
                                        </p:attrNameLst>
                                      </p:cBhvr>
                                      <p:rCtr x="-22800" y="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6"/>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35" presetClass="path" presetSubtype="0" accel="50000" decel="50000" fill="hold" nodeType="withEffect">
                                  <p:stCondLst>
                                    <p:cond delay="0"/>
                                  </p:stCondLst>
                                  <p:childTnLst>
                                    <p:animMotion origin="layout" path="M 5.55556E-7 -4.07407E-6 L -0.4625 -4.07407E-6 " pathEditMode="relative" rAng="0" ptsTypes="AA">
                                      <p:cBhvr>
                                        <p:cTn id="13" dur="2000" fill="hold"/>
                                        <p:tgtEl>
                                          <p:spTgt spid="7"/>
                                        </p:tgtEl>
                                        <p:attrNameLst>
                                          <p:attrName>ppt_x</p:attrName>
                                          <p:attrName>ppt_y</p:attrName>
                                        </p:attrNameLst>
                                      </p:cBhvr>
                                      <p:rCtr x="-231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2C28F940-EFD9-4FD2-9CBA-E6E0F1FF64A3}"/>
              </a:ext>
            </a:extLst>
          </p:cNvPr>
          <p:cNvSpPr txBox="1">
            <a:spLocks/>
          </p:cNvSpPr>
          <p:nvPr/>
        </p:nvSpPr>
        <p:spPr>
          <a:xfrm>
            <a:off x="4801530" y="2777823"/>
            <a:ext cx="4077070" cy="769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sz="4400" dirty="0"/>
              <a:t>Thank </a:t>
            </a:r>
            <a:r>
              <a:rPr lang="en-IN" sz="4400" dirty="0" smtClean="0"/>
              <a:t>You!</a:t>
            </a:r>
            <a:endParaRPr lang="en-IN" sz="4400" dirty="0"/>
          </a:p>
        </p:txBody>
      </p:sp>
    </p:spTree>
    <p:extLst>
      <p:ext uri="{BB962C8B-B14F-4D97-AF65-F5344CB8AC3E}">
        <p14:creationId xmlns:p14="http://schemas.microsoft.com/office/powerpoint/2010/main" val="128277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463" y="1491447"/>
            <a:ext cx="5542816" cy="9065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Static Models</a:t>
            </a:r>
          </a:p>
        </p:txBody>
      </p:sp>
      <p:sp>
        <p:nvSpPr>
          <p:cNvPr id="3" name="Content Placeholder 2"/>
          <p:cNvSpPr>
            <a:spLocks noGrp="1"/>
          </p:cNvSpPr>
          <p:nvPr>
            <p:ph type="body" idx="1"/>
          </p:nvPr>
        </p:nvSpPr>
        <p:spPr>
          <a:xfrm>
            <a:off x="2303463" y="2398044"/>
            <a:ext cx="7861469" cy="23071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Static models, such as UML class diagrams, help design the definition of packages, class names, attributes, and method </a:t>
            </a:r>
            <a:r>
              <a:rPr lang="en-US" dirty="0" smtClean="0">
                <a:highlight>
                  <a:srgbClr val="FFFFFF"/>
                </a:highlight>
                <a:latin typeface="Lato" panose="020F0502020204030203" pitchFamily="34" charset="0"/>
              </a:rPr>
              <a:t>signatures (but </a:t>
            </a:r>
            <a:r>
              <a:rPr lang="en-US" dirty="0">
                <a:highlight>
                  <a:srgbClr val="FFFFFF"/>
                </a:highlight>
                <a:latin typeface="Lato" panose="020F0502020204030203" pitchFamily="34" charset="0"/>
              </a:rPr>
              <a:t>not method bodies).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 Static models, such as UML class diagrams, help design the definition of packages, class names, attributes, and method signatures (but not method bodies).</a:t>
            </a:r>
          </a:p>
        </p:txBody>
      </p:sp>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880" y="1695635"/>
            <a:ext cx="5871290" cy="6846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Dynamic Models</a:t>
            </a:r>
          </a:p>
        </p:txBody>
      </p:sp>
      <p:sp>
        <p:nvSpPr>
          <p:cNvPr id="3" name="Content Placeholder 2"/>
          <p:cNvSpPr>
            <a:spLocks noGrp="1"/>
          </p:cNvSpPr>
          <p:nvPr>
            <p:ph type="body" idx="1"/>
          </p:nvPr>
        </p:nvSpPr>
        <p:spPr>
          <a:xfrm>
            <a:off x="2171880" y="2653502"/>
            <a:ext cx="7895398" cy="22380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Dynamic models, such as UML interaction diagrams (sequence diagrams or communication diagrams), help design the logic, the behavior of the code or the method bodies.</a:t>
            </a:r>
          </a:p>
          <a:p>
            <a:pPr marL="285750" indent="-285750">
              <a:spcBef>
                <a:spcPts val="0"/>
              </a:spcBef>
              <a:spcAft>
                <a:spcPts val="1600"/>
              </a:spcAft>
              <a:buClr>
                <a:srgbClr val="D11A56"/>
              </a:buClr>
              <a:buSzPct val="130000"/>
              <a:buFont typeface="Arial" panose="020B0604020202020204" pitchFamily="34" charset="0"/>
              <a:buChar char="•"/>
            </a:pPr>
            <a:r>
              <a:rPr lang="en-US" dirty="0">
                <a:highlight>
                  <a:srgbClr val="FFFFFF"/>
                </a:highlight>
                <a:latin typeface="Lato" panose="020F0502020204030203" pitchFamily="34" charset="0"/>
              </a:rPr>
              <a:t> They tend to be the more interesting, difficult, important diagrams to create.</a:t>
            </a: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a:p>
            <a:pPr marL="285750" indent="-285750">
              <a:spcBef>
                <a:spcPts val="0"/>
              </a:spcBef>
              <a:spcAft>
                <a:spcPts val="1600"/>
              </a:spcAft>
              <a:buClr>
                <a:srgbClr val="D11A56"/>
              </a:buClr>
              <a:buSzPct val="130000"/>
              <a:buFont typeface="Arial" panose="020B0604020202020204" pitchFamily="34" charset="0"/>
              <a:buChar char="•"/>
            </a:pPr>
            <a:endParaRPr lang="en-US" dirty="0">
              <a:highlight>
                <a:srgbClr val="FFFFFF"/>
              </a:highlight>
              <a:latin typeface="Lato" panose="020F0502020204030203" pitchFamily="34" charset="0"/>
            </a:endParaRPr>
          </a:p>
        </p:txBody>
      </p:sp>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998" y="803272"/>
            <a:ext cx="5791391" cy="814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Static and Dynamic Modeling</a:t>
            </a:r>
          </a:p>
        </p:txBody>
      </p:sp>
      <p:pic>
        <p:nvPicPr>
          <p:cNvPr id="4" name="Picture 3" descr="sdmod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774372"/>
            <a:ext cx="6834212" cy="4311806"/>
          </a:xfrm>
          <a:prstGeom prst="rect">
            <a:avLst/>
          </a:prstGeom>
          <a:ln>
            <a:noFill/>
          </a:ln>
          <a:effectLst>
            <a:softEdge rad="112500"/>
          </a:effectLst>
        </p:spPr>
      </p:pic>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34" y="378636"/>
            <a:ext cx="6061357" cy="93635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 UML Diagrams</a:t>
            </a:r>
          </a:p>
        </p:txBody>
      </p:sp>
      <p:sp>
        <p:nvSpPr>
          <p:cNvPr id="3" name="Content Placeholder 2"/>
          <p:cNvSpPr>
            <a:spLocks noGrp="1"/>
          </p:cNvSpPr>
          <p:nvPr>
            <p:ph type="body" idx="1"/>
          </p:nvPr>
        </p:nvSpPr>
        <p:spPr>
          <a:xfrm>
            <a:off x="2303463" y="1210491"/>
            <a:ext cx="7902984" cy="5647509"/>
          </a:xfrm>
        </p:spPr>
        <p:txBody>
          <a:bodyPr>
            <a:noAutofit/>
          </a:bodyPr>
          <a:lstStyle/>
          <a:p>
            <a:r>
              <a:rPr lang="en-US" dirty="0">
                <a:latin typeface="Lato" panose="020F0502020204030203" pitchFamily="34" charset="0"/>
              </a:rPr>
              <a:t>The unified modeling language become the standard modeling language for object-oriented modeling. It has many diagrams, however, the most diagrams that are commonly used are</a:t>
            </a:r>
            <a:r>
              <a:rPr lang="en-US" dirty="0" smtClean="0">
                <a:latin typeface="Lato" panose="020F0502020204030203" pitchFamily="34" charset="0"/>
              </a:rPr>
              <a:t>:</a:t>
            </a:r>
          </a:p>
          <a:p>
            <a:endParaRPr lang="en-US" dirty="0">
              <a:latin typeface="Lato" panose="020F0502020204030203" pitchFamily="34" charset="0"/>
            </a:endParaRPr>
          </a:p>
          <a:p>
            <a:r>
              <a:rPr lang="en-US" b="1" dirty="0">
                <a:solidFill>
                  <a:srgbClr val="E31659"/>
                </a:solidFill>
                <a:latin typeface="Lato" panose="020F0502020204030203" pitchFamily="34" charset="0"/>
              </a:rPr>
              <a:t>Use case diagram</a:t>
            </a:r>
            <a:r>
              <a:rPr lang="en-US" dirty="0">
                <a:solidFill>
                  <a:srgbClr val="E31659"/>
                </a:solidFill>
                <a:latin typeface="Lato" panose="020F0502020204030203" pitchFamily="34" charset="0"/>
              </a:rPr>
              <a:t>: </a:t>
            </a:r>
            <a:r>
              <a:rPr lang="en-US" dirty="0">
                <a:latin typeface="Lato" panose="020F0502020204030203" pitchFamily="34" charset="0"/>
              </a:rPr>
              <a:t>It shows the interaction between a system and it’s environment (users or systems) within a particular situation.</a:t>
            </a:r>
          </a:p>
          <a:p>
            <a:r>
              <a:rPr lang="en-US" b="1" dirty="0">
                <a:solidFill>
                  <a:srgbClr val="E31659"/>
                </a:solidFill>
                <a:latin typeface="Lato" panose="020F0502020204030203" pitchFamily="34" charset="0"/>
              </a:rPr>
              <a:t>Class diagram</a:t>
            </a:r>
            <a:r>
              <a:rPr lang="en-US" dirty="0">
                <a:solidFill>
                  <a:srgbClr val="E31659"/>
                </a:solidFill>
                <a:latin typeface="Lato" panose="020F0502020204030203" pitchFamily="34" charset="0"/>
              </a:rPr>
              <a:t>: </a:t>
            </a:r>
            <a:r>
              <a:rPr lang="en-US" dirty="0">
                <a:latin typeface="Lato" panose="020F0502020204030203" pitchFamily="34" charset="0"/>
              </a:rPr>
              <a:t>It shows the different objects, their relationship, their behaviors, and attributes.</a:t>
            </a:r>
          </a:p>
          <a:p>
            <a:r>
              <a:rPr lang="en-US" b="1" dirty="0">
                <a:solidFill>
                  <a:srgbClr val="E31659"/>
                </a:solidFill>
                <a:latin typeface="Lato" panose="020F0502020204030203" pitchFamily="34" charset="0"/>
              </a:rPr>
              <a:t>Sequence diagram</a:t>
            </a:r>
            <a:r>
              <a:rPr lang="en-US" dirty="0">
                <a:solidFill>
                  <a:srgbClr val="E31659"/>
                </a:solidFill>
                <a:latin typeface="Lato" panose="020F0502020204030203" pitchFamily="34" charset="0"/>
              </a:rPr>
              <a:t>: </a:t>
            </a:r>
            <a:r>
              <a:rPr lang="en-US" dirty="0">
                <a:latin typeface="Lato" panose="020F0502020204030203" pitchFamily="34" charset="0"/>
              </a:rPr>
              <a:t>It shows the interactions between the different objects in the system, and between actors and the objects in a system.</a:t>
            </a:r>
          </a:p>
          <a:p>
            <a:r>
              <a:rPr lang="en-US" b="1" dirty="0">
                <a:solidFill>
                  <a:srgbClr val="E31659"/>
                </a:solidFill>
                <a:latin typeface="Lato" panose="020F0502020204030203" pitchFamily="34" charset="0"/>
              </a:rPr>
              <a:t>State machine diagram</a:t>
            </a:r>
            <a:r>
              <a:rPr lang="en-US" dirty="0">
                <a:solidFill>
                  <a:srgbClr val="E31659"/>
                </a:solidFill>
                <a:latin typeface="Lato" panose="020F0502020204030203" pitchFamily="34" charset="0"/>
              </a:rPr>
              <a:t>: </a:t>
            </a:r>
            <a:r>
              <a:rPr lang="en-US" dirty="0">
                <a:latin typeface="Lato" panose="020F0502020204030203" pitchFamily="34" charset="0"/>
              </a:rPr>
              <a:t>It shows how the system respond to external and internal events.</a:t>
            </a:r>
          </a:p>
          <a:p>
            <a:r>
              <a:rPr lang="en-US" b="1" dirty="0">
                <a:solidFill>
                  <a:srgbClr val="E31659"/>
                </a:solidFill>
                <a:latin typeface="Lato" panose="020F0502020204030203" pitchFamily="34" charset="0"/>
              </a:rPr>
              <a:t>Activity diagram</a:t>
            </a:r>
            <a:r>
              <a:rPr lang="en-US" dirty="0">
                <a:solidFill>
                  <a:srgbClr val="E31659"/>
                </a:solidFill>
                <a:latin typeface="Lato" panose="020F0502020204030203" pitchFamily="34" charset="0"/>
              </a:rPr>
              <a:t>: </a:t>
            </a:r>
            <a:r>
              <a:rPr lang="en-US" dirty="0">
                <a:latin typeface="Lato" panose="020F0502020204030203" pitchFamily="34" charset="0"/>
              </a:rPr>
              <a:t>It shows the flow of the data between the processes in the system.</a:t>
            </a:r>
          </a:p>
          <a:p>
            <a:endParaRPr lang="en-US" dirty="0">
              <a:latin typeface="Lato" panose="020F0502020204030203" pitchFamily="34" charset="0"/>
            </a:endParaRPr>
          </a:p>
          <a:p>
            <a:r>
              <a:rPr lang="en-US" b="1" dirty="0">
                <a:latin typeface="Lato" panose="020F0502020204030203" pitchFamily="34" charset="0"/>
              </a:rPr>
              <a:t>List of Tools :  </a:t>
            </a:r>
            <a:r>
              <a:rPr lang="en-US" dirty="0">
                <a:latin typeface="Lato" panose="020F0502020204030203" pitchFamily="34" charset="0"/>
              </a:rPr>
              <a:t>https://</a:t>
            </a:r>
            <a:r>
              <a:rPr lang="en-US" dirty="0" err="1">
                <a:latin typeface="Lato" panose="020F0502020204030203" pitchFamily="34" charset="0"/>
              </a:rPr>
              <a:t>en.wikipedia.org</a:t>
            </a:r>
            <a:r>
              <a:rPr lang="en-US" dirty="0">
                <a:latin typeface="Lato" panose="020F0502020204030203" pitchFamily="34" charset="0"/>
              </a:rPr>
              <a:t>/wiki/</a:t>
            </a:r>
            <a:r>
              <a:rPr lang="en-US" dirty="0" err="1">
                <a:latin typeface="Lato" panose="020F0502020204030203" pitchFamily="34" charset="0"/>
              </a:rPr>
              <a:t>List_of_Unified_Modeling_Language_tools</a:t>
            </a:r>
            <a:endParaRPr lang="en-US" dirty="0">
              <a:latin typeface="Lato" panose="020F0502020204030203" pitchFamily="34" charset="0"/>
            </a:endParaRPr>
          </a:p>
        </p:txBody>
      </p:sp>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463" y="1389214"/>
            <a:ext cx="4789679" cy="93635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Use Case Diagram</a:t>
            </a:r>
          </a:p>
        </p:txBody>
      </p:sp>
      <p:sp>
        <p:nvSpPr>
          <p:cNvPr id="3" name="Content Placeholder 2"/>
          <p:cNvSpPr>
            <a:spLocks noGrp="1"/>
          </p:cNvSpPr>
          <p:nvPr>
            <p:ph type="body" idx="1"/>
          </p:nvPr>
        </p:nvSpPr>
        <p:spPr>
          <a:xfrm>
            <a:off x="2303463" y="2350438"/>
            <a:ext cx="7815898" cy="4364253"/>
          </a:xfrm>
        </p:spPr>
        <p:txBody>
          <a:bodyPr>
            <a:noAutofit/>
          </a:bodyPr>
          <a:lstStyle/>
          <a:p>
            <a:r>
              <a:rPr lang="en-US" dirty="0">
                <a:latin typeface="Lato" panose="020F0502020204030203" pitchFamily="34" charset="0"/>
              </a:rPr>
              <a:t>A use case describes how a user uses a system to accomplish a particular goal. A use case diagram consists of the system, the related use cases and actors and relates these to each other to visualize: what is being described? (system), who is using the system? (actors) and what do the actors want to achieve? (use cases), thus, use cases help ensure that the correct system is developed by capturing the requirements from the user's point of view.</a:t>
            </a:r>
          </a:p>
        </p:txBody>
      </p:sp>
    </p:spTree>
    <p:extLst>
      <p:ext uri="{BB962C8B-B14F-4D97-AF65-F5344CB8AC3E}">
        <p14:creationId xmlns:p14="http://schemas.microsoft.com/office/powerpoint/2010/main" val="4006598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827" y="661857"/>
            <a:ext cx="5678179" cy="93635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spcBef>
                <a:spcPts val="0"/>
              </a:spcBef>
              <a:spcAft>
                <a:spcPts val="0"/>
              </a:spcAft>
              <a:buSzPts val="2800"/>
            </a:pPr>
            <a:r>
              <a:rPr lang="en-US" sz="3200" b="1" dirty="0">
                <a:solidFill>
                  <a:srgbClr val="ED1157"/>
                </a:solidFill>
                <a:latin typeface="Lato" panose="020F0502020204030203" pitchFamily="34" charset="0"/>
              </a:rPr>
              <a:t>Use Case </a:t>
            </a:r>
            <a:r>
              <a:rPr lang="en-US" sz="3200" b="1" dirty="0" smtClean="0">
                <a:solidFill>
                  <a:srgbClr val="ED1157"/>
                </a:solidFill>
                <a:latin typeface="Lato" panose="020F0502020204030203" pitchFamily="34" charset="0"/>
              </a:rPr>
              <a:t>Diagram </a:t>
            </a:r>
            <a:r>
              <a:rPr lang="en-US" sz="3200" b="1" dirty="0">
                <a:solidFill>
                  <a:srgbClr val="ED1157"/>
                </a:solidFill>
                <a:latin typeface="Lato" panose="020F0502020204030203" pitchFamily="34" charset="0"/>
              </a:rPr>
              <a:t>(Contd.)</a:t>
            </a:r>
          </a:p>
        </p:txBody>
      </p:sp>
      <p:pic>
        <p:nvPicPr>
          <p:cNvPr id="4" name="Picture 3" descr="uca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32" y="1659416"/>
            <a:ext cx="4236674" cy="4028099"/>
          </a:xfrm>
          <a:prstGeom prst="rect">
            <a:avLst/>
          </a:prstGeom>
        </p:spPr>
      </p:pic>
    </p:spTree>
    <p:extLst>
      <p:ext uri="{BB962C8B-B14F-4D97-AF65-F5344CB8AC3E}">
        <p14:creationId xmlns:p14="http://schemas.microsoft.com/office/powerpoint/2010/main" val="397124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docProps/app.xml><?xml version="1.0" encoding="utf-8"?>
<Properties xmlns="http://schemas.openxmlformats.org/officeDocument/2006/extended-properties" xmlns:vt="http://schemas.openxmlformats.org/officeDocument/2006/docPropsVTypes">
  <Template>LearnOA PPT New</Template>
  <TotalTime>225</TotalTime>
  <Words>1577</Words>
  <Application>Microsoft Office PowerPoint</Application>
  <PresentationFormat>Widescreen</PresentationFormat>
  <Paragraphs>130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Arial</vt:lpstr>
      <vt:lpstr>Calibri</vt:lpstr>
      <vt:lpstr>Calibri Light</vt:lpstr>
      <vt:lpstr>Lato</vt:lpstr>
      <vt:lpstr>Lato Black</vt:lpstr>
      <vt:lpstr>Mangal</vt:lpstr>
      <vt:lpstr>Verdana</vt:lpstr>
      <vt:lpstr>LearnOA PPT New</vt:lpstr>
      <vt:lpstr>PowerPoint Presentation</vt:lpstr>
      <vt:lpstr>Modeling</vt:lpstr>
      <vt:lpstr>Unified Modeling Language</vt:lpstr>
      <vt:lpstr> Static Models</vt:lpstr>
      <vt:lpstr>Dynamic Models</vt:lpstr>
      <vt:lpstr>Static and Dynamic Modeling</vt:lpstr>
      <vt:lpstr> UML Diagrams</vt:lpstr>
      <vt:lpstr>Use Case Diagram</vt:lpstr>
      <vt:lpstr>Use Case Diagram (Contd.)</vt:lpstr>
      <vt:lpstr>Use Case Diagram</vt:lpstr>
      <vt:lpstr>Use Case Diagram (Contd.)</vt:lpstr>
      <vt:lpstr>Class Diagrams</vt:lpstr>
      <vt:lpstr>Class Diagrams</vt:lpstr>
      <vt:lpstr>Class Diagrams – Case Study</vt:lpstr>
      <vt:lpstr>Class Diagrams – Case Study</vt:lpstr>
      <vt:lpstr>UML Objects</vt:lpstr>
      <vt:lpstr>1. Identify Objects</vt:lpstr>
      <vt:lpstr>1. Identify Objects (Contd.)</vt:lpstr>
      <vt:lpstr>2. Refine Objects</vt:lpstr>
      <vt:lpstr>2. Refine Objects (Contd.)</vt:lpstr>
      <vt:lpstr>3. Draw Objects</vt:lpstr>
      <vt:lpstr>3. Draw Objects (Contd.)</vt:lpstr>
      <vt:lpstr>4. Identify Relationships</vt:lpstr>
      <vt:lpstr>4. Identify Relationships (Contd.)</vt:lpstr>
      <vt:lpstr>Sequence Diagrams</vt:lpstr>
      <vt:lpstr>Sequence Diagrams (Contd.)</vt:lpstr>
      <vt:lpstr>Activity Diagram</vt:lpstr>
      <vt:lpstr>Activity Diagram</vt:lpstr>
      <vt:lpstr>State Machine Diagram</vt:lpstr>
      <vt:lpstr>State Machine Diagram Packages (Contd.)</vt:lpstr>
      <vt:lpstr>Packages</vt:lpstr>
      <vt:lpstr>Packages (Contd.)</vt:lpstr>
      <vt:lpstr>Packages (Contd.)</vt:lpstr>
      <vt:lpstr>UML Extensibility</vt:lpstr>
      <vt:lpstr>UML Meta Model</vt:lpstr>
      <vt:lpstr>PowerPoint Presentation</vt:lpstr>
    </vt:vector>
  </TitlesOfParts>
  <Company>Auribises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dc:title>
  <dc:creator>Ishant Kumar</dc:creator>
  <cp:lastModifiedBy>Admin</cp:lastModifiedBy>
  <cp:revision>85</cp:revision>
  <dcterms:created xsi:type="dcterms:W3CDTF">2019-11-04T07:15:01Z</dcterms:created>
  <dcterms:modified xsi:type="dcterms:W3CDTF">2019-12-12T13:06:45Z</dcterms:modified>
</cp:coreProperties>
</file>