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A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4"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2"/>
            <a:ext cx="10363200" cy="276999"/>
          </a:xfrm>
          <a:prstGeom prst="rect">
            <a:avLst/>
          </a:prstGeom>
        </p:spPr>
        <p:txBody>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1"/>
            <a:ext cx="8534400" cy="276999"/>
          </a:xfrm>
          <a:prstGeom prst="rect">
            <a:avLst/>
          </a:prstGeom>
        </p:spPr>
        <p:txBody>
          <a:bodyPr/>
          <a:lstStyle>
            <a:lvl1pPr>
              <a:defRPr/>
            </a:lvl1pPr>
          </a:lstStyle>
          <a:p>
            <a:r>
              <a:rPr lang="en-US" smtClean="0"/>
              <a:t>Click to edit Master subtitle style</a:t>
            </a:r>
            <a:endParaRPr/>
          </a:p>
        </p:txBody>
      </p:sp>
      <p:sp>
        <p:nvSpPr>
          <p:cNvPr id="4" name="Holder 4">
            <a:extLst>
              <a:ext uri="{FF2B5EF4-FFF2-40B4-BE49-F238E27FC236}">
                <a16:creationId xmlns="" xmlns:a16="http://schemas.microsoft.com/office/drawing/2014/main" id="{B497E156-6C5D-476B-8F36-9A06FB97E00C}"/>
              </a:ext>
            </a:extLst>
          </p:cNvPr>
          <p:cNvSpPr>
            <a:spLocks noGrp="1"/>
          </p:cNvSpPr>
          <p:nvPr>
            <p:ph type="ftr" sz="quarter" idx="10"/>
          </p:nvPr>
        </p:nvSpPr>
        <p:spPr/>
        <p:txBody>
          <a:bodyPr/>
          <a:lstStyle>
            <a:lvl1pPr>
              <a:defRPr/>
            </a:lvl1pPr>
          </a:lstStyle>
          <a:p>
            <a:endParaRPr lang="en-US"/>
          </a:p>
        </p:txBody>
      </p:sp>
      <p:sp>
        <p:nvSpPr>
          <p:cNvPr id="5" name="Holder 5">
            <a:extLst>
              <a:ext uri="{FF2B5EF4-FFF2-40B4-BE49-F238E27FC236}">
                <a16:creationId xmlns="" xmlns:a16="http://schemas.microsoft.com/office/drawing/2014/main" id="{6D92B9E3-EFAB-4461-80EC-21FE8755C568}"/>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A8611577-0716-4F3B-8535-2A9F912BB856}"/>
              </a:ext>
            </a:extLst>
          </p:cNvPr>
          <p:cNvSpPr>
            <a:spLocks noGrp="1"/>
          </p:cNvSpPr>
          <p:nvPr>
            <p:ph type="sldNum" sz="quarter" idx="12"/>
          </p:nvPr>
        </p:nvSpPr>
        <p:spPr/>
        <p:txBody>
          <a:bodyPr/>
          <a:lstStyle>
            <a:lvl1pPr>
              <a:defRPr/>
            </a:lvl1pPr>
          </a:lstStyle>
          <a:p>
            <a:fld id="{704849B1-8B4D-453C-A556-B917C08B10BF}" type="slidenum">
              <a:rPr lang="en-US" altLang="en-US"/>
              <a:pPr/>
              <a:t>‹#›</a:t>
            </a:fld>
            <a:endParaRPr lang="en-US" altLang="en-US"/>
          </a:p>
        </p:txBody>
      </p:sp>
    </p:spTree>
    <p:extLst>
      <p:ext uri="{BB962C8B-B14F-4D97-AF65-F5344CB8AC3E}">
        <p14:creationId xmlns:p14="http://schemas.microsoft.com/office/powerpoint/2010/main" val="134511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3"/>
          <p:cNvSpPr>
            <a:spLocks noGrp="1"/>
          </p:cNvSpPr>
          <p:nvPr>
            <p:ph type="body" idx="1"/>
          </p:nvPr>
        </p:nvSpPr>
        <p:spPr/>
        <p:txBody>
          <a:bodyPr/>
          <a:lstStyle>
            <a:lvl1pPr>
              <a:defRPr/>
            </a:lvl1pPr>
          </a:lstStyle>
          <a:p>
            <a:pPr lvl="0"/>
            <a:r>
              <a:rPr lang="en-US" smtClean="0"/>
              <a:t>Click to edit Master text styles</a:t>
            </a:r>
          </a:p>
        </p:txBody>
      </p:sp>
      <p:sp>
        <p:nvSpPr>
          <p:cNvPr id="4" name="Holder 4">
            <a:extLst>
              <a:ext uri="{FF2B5EF4-FFF2-40B4-BE49-F238E27FC236}">
                <a16:creationId xmlns="" xmlns:a16="http://schemas.microsoft.com/office/drawing/2014/main" id="{99BFB553-B582-49DC-B74A-4753BFED8682}"/>
              </a:ext>
            </a:extLst>
          </p:cNvPr>
          <p:cNvSpPr>
            <a:spLocks noGrp="1"/>
          </p:cNvSpPr>
          <p:nvPr>
            <p:ph type="ftr" sz="quarter" idx="10"/>
          </p:nvPr>
        </p:nvSpPr>
        <p:spPr/>
        <p:txBody>
          <a:bodyPr/>
          <a:lstStyle>
            <a:lvl1pPr>
              <a:defRPr/>
            </a:lvl1pPr>
          </a:lstStyle>
          <a:p>
            <a:endParaRPr lang="en-US"/>
          </a:p>
        </p:txBody>
      </p:sp>
      <p:sp>
        <p:nvSpPr>
          <p:cNvPr id="5" name="Holder 5">
            <a:extLst>
              <a:ext uri="{FF2B5EF4-FFF2-40B4-BE49-F238E27FC236}">
                <a16:creationId xmlns="" xmlns:a16="http://schemas.microsoft.com/office/drawing/2014/main" id="{2C40F14E-6602-4A1C-9AFF-8900E6B6019D}"/>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EA3FCD05-D868-4826-B35E-71E582149F56}"/>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89800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pPr lvl="0"/>
            <a:r>
              <a:rPr lang="en-US" smtClean="0"/>
              <a:t>Click to edit Master text styles</a:t>
            </a:r>
          </a:p>
        </p:txBody>
      </p:sp>
      <p:sp>
        <p:nvSpPr>
          <p:cNvPr id="5" name="Holder 4">
            <a:extLst>
              <a:ext uri="{FF2B5EF4-FFF2-40B4-BE49-F238E27FC236}">
                <a16:creationId xmlns="" xmlns:a16="http://schemas.microsoft.com/office/drawing/2014/main" id="{E26864F3-DEA7-412D-80AE-F38AF8284D6C}"/>
              </a:ext>
            </a:extLst>
          </p:cNvPr>
          <p:cNvSpPr>
            <a:spLocks noGrp="1"/>
          </p:cNvSpPr>
          <p:nvPr>
            <p:ph type="ftr" sz="quarter" idx="10"/>
          </p:nvPr>
        </p:nvSpPr>
        <p:spPr/>
        <p:txBody>
          <a:bodyPr/>
          <a:lstStyle>
            <a:lvl1pPr>
              <a:defRPr/>
            </a:lvl1pPr>
          </a:lstStyle>
          <a:p>
            <a:endParaRPr lang="en-US"/>
          </a:p>
        </p:txBody>
      </p:sp>
      <p:sp>
        <p:nvSpPr>
          <p:cNvPr id="6" name="Holder 5">
            <a:extLst>
              <a:ext uri="{FF2B5EF4-FFF2-40B4-BE49-F238E27FC236}">
                <a16:creationId xmlns="" xmlns:a16="http://schemas.microsoft.com/office/drawing/2014/main" id="{9D48E34B-AFEF-453E-BE23-F701A84EA954}"/>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7" name="Holder 6">
            <a:extLst>
              <a:ext uri="{FF2B5EF4-FFF2-40B4-BE49-F238E27FC236}">
                <a16:creationId xmlns="" xmlns:a16="http://schemas.microsoft.com/office/drawing/2014/main" id="{6E369A15-DF54-45BF-89AD-A6515904EC71}"/>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118612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4">
            <a:extLst>
              <a:ext uri="{FF2B5EF4-FFF2-40B4-BE49-F238E27FC236}">
                <a16:creationId xmlns="" xmlns:a16="http://schemas.microsoft.com/office/drawing/2014/main" id="{5A402927-9703-45B3-852F-B4BC75C0CFB7}"/>
              </a:ext>
            </a:extLst>
          </p:cNvPr>
          <p:cNvSpPr>
            <a:spLocks noGrp="1"/>
          </p:cNvSpPr>
          <p:nvPr>
            <p:ph type="ftr" sz="quarter" idx="10"/>
          </p:nvPr>
        </p:nvSpPr>
        <p:spPr/>
        <p:txBody>
          <a:bodyPr/>
          <a:lstStyle>
            <a:lvl1pPr>
              <a:defRPr/>
            </a:lvl1pPr>
          </a:lstStyle>
          <a:p>
            <a:endParaRPr lang="en-US"/>
          </a:p>
        </p:txBody>
      </p:sp>
      <p:sp>
        <p:nvSpPr>
          <p:cNvPr id="4" name="Holder 5">
            <a:extLst>
              <a:ext uri="{FF2B5EF4-FFF2-40B4-BE49-F238E27FC236}">
                <a16:creationId xmlns="" xmlns:a16="http://schemas.microsoft.com/office/drawing/2014/main" id="{443708AB-7902-4B87-8EB1-AFE2CE95628C}"/>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5" name="Holder 6">
            <a:extLst>
              <a:ext uri="{FF2B5EF4-FFF2-40B4-BE49-F238E27FC236}">
                <a16:creationId xmlns="" xmlns:a16="http://schemas.microsoft.com/office/drawing/2014/main" id="{A0F16332-8B3F-45A4-BB75-B1255A78821E}"/>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165114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 xmlns:a16="http://schemas.microsoft.com/office/drawing/2014/main" id="{7A66D071-48DA-4905-9A98-B40FB00FE4E8}"/>
              </a:ext>
            </a:extLst>
          </p:cNvPr>
          <p:cNvSpPr>
            <a:spLocks noGrp="1"/>
          </p:cNvSpPr>
          <p:nvPr>
            <p:ph type="ftr" sz="quarter" idx="10"/>
          </p:nvPr>
        </p:nvSpPr>
        <p:spPr/>
        <p:txBody>
          <a:bodyPr/>
          <a:lstStyle>
            <a:lvl1pPr>
              <a:defRPr/>
            </a:lvl1pPr>
          </a:lstStyle>
          <a:p>
            <a:endParaRPr lang="en-US"/>
          </a:p>
        </p:txBody>
      </p:sp>
      <p:sp>
        <p:nvSpPr>
          <p:cNvPr id="3" name="Holder 5">
            <a:extLst>
              <a:ext uri="{FF2B5EF4-FFF2-40B4-BE49-F238E27FC236}">
                <a16:creationId xmlns="" xmlns:a16="http://schemas.microsoft.com/office/drawing/2014/main" id="{68BB1570-6EEE-4870-BEFE-FFB751CC1143}"/>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4" name="Holder 6">
            <a:extLst>
              <a:ext uri="{FF2B5EF4-FFF2-40B4-BE49-F238E27FC236}">
                <a16:creationId xmlns="" xmlns:a16="http://schemas.microsoft.com/office/drawing/2014/main" id="{E845EE2D-8314-4C99-A132-9B3F91476363}"/>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169189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36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 xmlns:a16="http://schemas.microsoft.com/office/drawing/2014/main" id="{15B13CD5-ABA8-4EBE-B70B-403BD427303B}"/>
              </a:ext>
            </a:extLst>
          </p:cNvPr>
          <p:cNvSpPr>
            <a:spLocks noChangeArrowheads="1"/>
          </p:cNvSpPr>
          <p:nvPr/>
        </p:nvSpPr>
        <p:spPr bwMode="auto">
          <a:xfrm>
            <a:off x="1" y="0"/>
            <a:ext cx="2115116" cy="6857058"/>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7" name="bk object 17">
            <a:extLst>
              <a:ext uri="{FF2B5EF4-FFF2-40B4-BE49-F238E27FC236}">
                <a16:creationId xmlns="" xmlns:a16="http://schemas.microsoft.com/office/drawing/2014/main" id="{0E86B8FA-A6A0-4C50-B54A-C49B33B0B69A}"/>
              </a:ext>
            </a:extLst>
          </p:cNvPr>
          <p:cNvSpPr>
            <a:spLocks noChangeArrowheads="1"/>
          </p:cNvSpPr>
          <p:nvPr/>
        </p:nvSpPr>
        <p:spPr bwMode="auto">
          <a:xfrm>
            <a:off x="9603223" y="152610"/>
            <a:ext cx="596892" cy="913772"/>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8" name="bk object 18">
            <a:extLst>
              <a:ext uri="{FF2B5EF4-FFF2-40B4-BE49-F238E27FC236}">
                <a16:creationId xmlns="" xmlns:a16="http://schemas.microsoft.com/office/drawing/2014/main" id="{6C9FD758-1580-4122-B990-52745EA36FDA}"/>
              </a:ext>
            </a:extLst>
          </p:cNvPr>
          <p:cNvSpPr>
            <a:spLocks noChangeArrowheads="1"/>
          </p:cNvSpPr>
          <p:nvPr/>
        </p:nvSpPr>
        <p:spPr bwMode="auto">
          <a:xfrm>
            <a:off x="10615050" y="12247"/>
            <a:ext cx="804841" cy="92696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9" name="bk object 19">
            <a:extLst>
              <a:ext uri="{FF2B5EF4-FFF2-40B4-BE49-F238E27FC236}">
                <a16:creationId xmlns="" xmlns:a16="http://schemas.microsoft.com/office/drawing/2014/main" id="{3D693041-6145-40A8-9A30-1BEC99D7E7F1}"/>
              </a:ext>
            </a:extLst>
          </p:cNvPr>
          <p:cNvSpPr>
            <a:spLocks noChangeArrowheads="1"/>
          </p:cNvSpPr>
          <p:nvPr/>
        </p:nvSpPr>
        <p:spPr bwMode="auto">
          <a:xfrm>
            <a:off x="10654521" y="1346166"/>
            <a:ext cx="531427" cy="862902"/>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0" name="bk object 20">
            <a:extLst>
              <a:ext uri="{FF2B5EF4-FFF2-40B4-BE49-F238E27FC236}">
                <a16:creationId xmlns="" xmlns:a16="http://schemas.microsoft.com/office/drawing/2014/main" id="{1DD590E1-E211-497D-83A4-D2292A4A1A2C}"/>
              </a:ext>
            </a:extLst>
          </p:cNvPr>
          <p:cNvSpPr>
            <a:spLocks noChangeArrowheads="1"/>
          </p:cNvSpPr>
          <p:nvPr/>
        </p:nvSpPr>
        <p:spPr bwMode="auto">
          <a:xfrm>
            <a:off x="11536382" y="380582"/>
            <a:ext cx="532389" cy="520945"/>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1" name="bk object 21">
            <a:extLst>
              <a:ext uri="{FF2B5EF4-FFF2-40B4-BE49-F238E27FC236}">
                <a16:creationId xmlns="" xmlns:a16="http://schemas.microsoft.com/office/drawing/2014/main" id="{076C686D-FFB9-4834-BCA9-705A688972DA}"/>
              </a:ext>
            </a:extLst>
          </p:cNvPr>
          <p:cNvSpPr>
            <a:spLocks noChangeArrowheads="1"/>
          </p:cNvSpPr>
          <p:nvPr/>
        </p:nvSpPr>
        <p:spPr bwMode="auto">
          <a:xfrm>
            <a:off x="11536381" y="1193557"/>
            <a:ext cx="655619" cy="1536455"/>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2" name="bk object 22">
            <a:extLst>
              <a:ext uri="{FF2B5EF4-FFF2-40B4-BE49-F238E27FC236}">
                <a16:creationId xmlns="" xmlns:a16="http://schemas.microsoft.com/office/drawing/2014/main" id="{00F30C5A-7C4C-43CE-B663-3C97216A4147}"/>
              </a:ext>
            </a:extLst>
          </p:cNvPr>
          <p:cNvSpPr>
            <a:spLocks noChangeArrowheads="1"/>
          </p:cNvSpPr>
          <p:nvPr/>
        </p:nvSpPr>
        <p:spPr bwMode="auto">
          <a:xfrm>
            <a:off x="10382070" y="6031839"/>
            <a:ext cx="1596205" cy="558625"/>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3" name="Holder 2">
            <a:extLst>
              <a:ext uri="{FF2B5EF4-FFF2-40B4-BE49-F238E27FC236}">
                <a16:creationId xmlns="" xmlns:a16="http://schemas.microsoft.com/office/drawing/2014/main" id="{5E55FE2B-DC77-4088-B99E-3FE108D7C2CC}"/>
              </a:ext>
            </a:extLst>
          </p:cNvPr>
          <p:cNvSpPr>
            <a:spLocks noGrp="1"/>
          </p:cNvSpPr>
          <p:nvPr>
            <p:ph type="title"/>
          </p:nvPr>
        </p:nvSpPr>
        <p:spPr bwMode="auto">
          <a:xfrm>
            <a:off x="609409" y="274133"/>
            <a:ext cx="109731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 xmlns:a16="http://schemas.microsoft.com/office/drawing/2014/main" id="{9135F317-02F3-4172-B6DB-92091C29D7AE}"/>
              </a:ext>
            </a:extLst>
          </p:cNvPr>
          <p:cNvSpPr>
            <a:spLocks noGrp="1"/>
          </p:cNvSpPr>
          <p:nvPr>
            <p:ph type="body" idx="1"/>
          </p:nvPr>
        </p:nvSpPr>
        <p:spPr bwMode="auto">
          <a:xfrm>
            <a:off x="609409" y="1576964"/>
            <a:ext cx="109731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 xmlns:a16="http://schemas.microsoft.com/office/drawing/2014/main" id="{1DA61B22-21F1-470C-9C49-84A881C2E96A}"/>
              </a:ext>
            </a:extLst>
          </p:cNvPr>
          <p:cNvSpPr>
            <a:spLocks noGrp="1"/>
          </p:cNvSpPr>
          <p:nvPr>
            <p:ph type="ftr" sz="quarter" idx="5"/>
          </p:nvPr>
        </p:nvSpPr>
        <p:spPr>
          <a:xfrm>
            <a:off x="4145513" y="6377564"/>
            <a:ext cx="3900977" cy="276999"/>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endParaRPr lang="en-US"/>
          </a:p>
        </p:txBody>
      </p:sp>
      <p:sp>
        <p:nvSpPr>
          <p:cNvPr id="5" name="Holder 5">
            <a:extLst>
              <a:ext uri="{FF2B5EF4-FFF2-40B4-BE49-F238E27FC236}">
                <a16:creationId xmlns="" xmlns:a16="http://schemas.microsoft.com/office/drawing/2014/main" id="{758750AA-0B34-42E3-8B44-DCFC4CA4CB92}"/>
              </a:ext>
            </a:extLst>
          </p:cNvPr>
          <p:cNvSpPr>
            <a:spLocks noGrp="1"/>
          </p:cNvSpPr>
          <p:nvPr>
            <p:ph type="dt" sz="half" idx="6"/>
          </p:nvPr>
        </p:nvSpPr>
        <p:spPr>
          <a:xfrm>
            <a:off x="609408" y="6377564"/>
            <a:ext cx="2804429" cy="276999"/>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8EAC3088-6A2A-44B2-9B30-751F32D4A141}"/>
              </a:ext>
            </a:extLst>
          </p:cNvPr>
          <p:cNvSpPr>
            <a:spLocks noGrp="1"/>
          </p:cNvSpPr>
          <p:nvPr>
            <p:ph type="sldNum" sz="quarter" idx="7"/>
          </p:nvPr>
        </p:nvSpPr>
        <p:spPr>
          <a:xfrm>
            <a:off x="8778163" y="6377564"/>
            <a:ext cx="2804429" cy="276999"/>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195012612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7935" algn="ctr" rtl="0" eaLnBrk="1" fontAlgn="base" hangingPunct="1">
        <a:spcBef>
          <a:spcPct val="0"/>
        </a:spcBef>
        <a:spcAft>
          <a:spcPct val="0"/>
        </a:spcAft>
        <a:defRPr>
          <a:solidFill>
            <a:schemeClr val="tx2"/>
          </a:solidFill>
          <a:latin typeface="Calibri" panose="020F0502020204030204" pitchFamily="34" charset="0"/>
        </a:defRPr>
      </a:lvl6pPr>
      <a:lvl7pPr marL="415869" algn="ctr" rtl="0" eaLnBrk="1" fontAlgn="base" hangingPunct="1">
        <a:spcBef>
          <a:spcPct val="0"/>
        </a:spcBef>
        <a:spcAft>
          <a:spcPct val="0"/>
        </a:spcAft>
        <a:defRPr>
          <a:solidFill>
            <a:schemeClr val="tx2"/>
          </a:solidFill>
          <a:latin typeface="Calibri" panose="020F0502020204030204" pitchFamily="34" charset="0"/>
        </a:defRPr>
      </a:lvl7pPr>
      <a:lvl8pPr marL="623804" algn="ctr" rtl="0" eaLnBrk="1" fontAlgn="base" hangingPunct="1">
        <a:spcBef>
          <a:spcPct val="0"/>
        </a:spcBef>
        <a:spcAft>
          <a:spcPct val="0"/>
        </a:spcAft>
        <a:defRPr>
          <a:solidFill>
            <a:schemeClr val="tx2"/>
          </a:solidFill>
          <a:latin typeface="Calibri" panose="020F0502020204030204" pitchFamily="34" charset="0"/>
        </a:defRPr>
      </a:lvl8pPr>
      <a:lvl9pPr marL="831738"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7935" algn="l" rtl="0" eaLnBrk="1" fontAlgn="base" hangingPunct="1">
        <a:spcBef>
          <a:spcPct val="20000"/>
        </a:spcBef>
        <a:spcAft>
          <a:spcPct val="0"/>
        </a:spcAft>
        <a:defRPr>
          <a:solidFill>
            <a:schemeClr val="tx1"/>
          </a:solidFill>
          <a:latin typeface="+mn-lt"/>
          <a:ea typeface="+mn-ea"/>
          <a:cs typeface="+mn-cs"/>
        </a:defRPr>
      </a:lvl2pPr>
      <a:lvl3pPr marL="415869" algn="l" rtl="0" eaLnBrk="1" fontAlgn="base" hangingPunct="1">
        <a:spcBef>
          <a:spcPct val="20000"/>
        </a:spcBef>
        <a:spcAft>
          <a:spcPct val="0"/>
        </a:spcAft>
        <a:defRPr>
          <a:solidFill>
            <a:schemeClr val="tx1"/>
          </a:solidFill>
          <a:latin typeface="+mn-lt"/>
          <a:ea typeface="+mn-ea"/>
          <a:cs typeface="+mn-cs"/>
        </a:defRPr>
      </a:lvl3pPr>
      <a:lvl4pPr marL="623804" algn="l" rtl="0" eaLnBrk="1" fontAlgn="base" hangingPunct="1">
        <a:spcBef>
          <a:spcPct val="20000"/>
        </a:spcBef>
        <a:spcAft>
          <a:spcPct val="0"/>
        </a:spcAft>
        <a:defRPr>
          <a:solidFill>
            <a:schemeClr val="tx1"/>
          </a:solidFill>
          <a:latin typeface="+mn-lt"/>
          <a:ea typeface="+mn-ea"/>
          <a:cs typeface="+mn-cs"/>
        </a:defRPr>
      </a:lvl4pPr>
      <a:lvl5pPr marL="831738" algn="l" rtl="0" eaLnBrk="1" fontAlgn="base" hangingPunct="1">
        <a:spcBef>
          <a:spcPct val="20000"/>
        </a:spcBef>
        <a:spcAft>
          <a:spcPct val="0"/>
        </a:spcAft>
        <a:defRPr>
          <a:solidFill>
            <a:schemeClr val="tx1"/>
          </a:solidFill>
          <a:latin typeface="+mn-lt"/>
          <a:ea typeface="+mn-ea"/>
          <a:cs typeface="+mn-cs"/>
        </a:defRPr>
      </a:lvl5pPr>
      <a:lvl6pPr marL="1039673" eaLnBrk="1" hangingPunct="1">
        <a:defRPr>
          <a:latin typeface="+mn-lt"/>
          <a:ea typeface="+mn-ea"/>
          <a:cs typeface="+mn-cs"/>
        </a:defRPr>
      </a:lvl6pPr>
      <a:lvl7pPr marL="1247607" eaLnBrk="1" hangingPunct="1">
        <a:defRPr>
          <a:latin typeface="+mn-lt"/>
          <a:ea typeface="+mn-ea"/>
          <a:cs typeface="+mn-cs"/>
        </a:defRPr>
      </a:lvl7pPr>
      <a:lvl8pPr marL="1455542" eaLnBrk="1" hangingPunct="1">
        <a:defRPr>
          <a:latin typeface="+mn-lt"/>
          <a:ea typeface="+mn-ea"/>
          <a:cs typeface="+mn-cs"/>
        </a:defRPr>
      </a:lvl8pPr>
      <a:lvl9pPr marL="1663476" eaLnBrk="1" hangingPunct="1">
        <a:defRPr>
          <a:latin typeface="+mn-lt"/>
          <a:ea typeface="+mn-ea"/>
          <a:cs typeface="+mn-cs"/>
        </a:defRPr>
      </a:lvl9pPr>
    </p:bodyStyle>
    <p:otherStyle>
      <a:lvl1pPr marL="0" eaLnBrk="1" hangingPunct="1">
        <a:defRPr>
          <a:latin typeface="+mn-lt"/>
          <a:ea typeface="+mn-ea"/>
          <a:cs typeface="+mn-cs"/>
        </a:defRPr>
      </a:lvl1pPr>
      <a:lvl2pPr marL="207935" eaLnBrk="1" hangingPunct="1">
        <a:defRPr>
          <a:latin typeface="+mn-lt"/>
          <a:ea typeface="+mn-ea"/>
          <a:cs typeface="+mn-cs"/>
        </a:defRPr>
      </a:lvl2pPr>
      <a:lvl3pPr marL="415869" eaLnBrk="1" hangingPunct="1">
        <a:defRPr>
          <a:latin typeface="+mn-lt"/>
          <a:ea typeface="+mn-ea"/>
          <a:cs typeface="+mn-cs"/>
        </a:defRPr>
      </a:lvl3pPr>
      <a:lvl4pPr marL="623804" eaLnBrk="1" hangingPunct="1">
        <a:defRPr>
          <a:latin typeface="+mn-lt"/>
          <a:ea typeface="+mn-ea"/>
          <a:cs typeface="+mn-cs"/>
        </a:defRPr>
      </a:lvl4pPr>
      <a:lvl5pPr marL="831738" eaLnBrk="1" hangingPunct="1">
        <a:defRPr>
          <a:latin typeface="+mn-lt"/>
          <a:ea typeface="+mn-ea"/>
          <a:cs typeface="+mn-cs"/>
        </a:defRPr>
      </a:lvl5pPr>
      <a:lvl6pPr marL="1039673" eaLnBrk="1" hangingPunct="1">
        <a:defRPr>
          <a:latin typeface="+mn-lt"/>
          <a:ea typeface="+mn-ea"/>
          <a:cs typeface="+mn-cs"/>
        </a:defRPr>
      </a:lvl6pPr>
      <a:lvl7pPr marL="1247607" eaLnBrk="1" hangingPunct="1">
        <a:defRPr>
          <a:latin typeface="+mn-lt"/>
          <a:ea typeface="+mn-ea"/>
          <a:cs typeface="+mn-cs"/>
        </a:defRPr>
      </a:lvl7pPr>
      <a:lvl8pPr marL="1455542" eaLnBrk="1" hangingPunct="1">
        <a:defRPr>
          <a:latin typeface="+mn-lt"/>
          <a:ea typeface="+mn-ea"/>
          <a:cs typeface="+mn-cs"/>
        </a:defRPr>
      </a:lvl8pPr>
      <a:lvl9pPr marL="1663476"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4255" y="1955285"/>
            <a:ext cx="6168676" cy="1323439"/>
          </a:xfrm>
          <a:prstGeom prst="rect">
            <a:avLst/>
          </a:prstGeom>
        </p:spPr>
        <p:txBody>
          <a:bodyPr wrap="none">
            <a:spAutoFit/>
          </a:bodyPr>
          <a:lstStyle/>
          <a:p>
            <a:r>
              <a:rPr lang="en-IN" sz="4000" b="1" dirty="0" smtClean="0">
                <a:ln w="0"/>
                <a:solidFill>
                  <a:srgbClr val="E60063"/>
                </a:solidFill>
                <a:latin typeface="Lato Black" panose="020F0A02020204030203" pitchFamily="34" charset="0"/>
                <a:cs typeface="Calibri Light" panose="020F0302020204030204" pitchFamily="34" charset="0"/>
              </a:rPr>
              <a:t>Object-Oriented Analysis</a:t>
            </a:r>
          </a:p>
          <a:p>
            <a:r>
              <a:rPr lang="en-IN" sz="4000" b="1" dirty="0" smtClean="0">
                <a:ln w="0"/>
                <a:solidFill>
                  <a:srgbClr val="E60063"/>
                </a:solidFill>
                <a:latin typeface="Lato Black" panose="020F0A02020204030203" pitchFamily="34" charset="0"/>
                <a:cs typeface="Calibri Light" panose="020F0302020204030204" pitchFamily="34" charset="0"/>
              </a:rPr>
              <a:t>and Design</a:t>
            </a:r>
            <a:endParaRPr lang="en-IN" sz="4000" b="1" dirty="0">
              <a:ln w="0"/>
              <a:solidFill>
                <a:srgbClr val="E60063"/>
              </a:solidFill>
              <a:latin typeface="Lato Black" panose="020F0A02020204030203" pitchFamily="34" charset="0"/>
              <a:cs typeface="Calibri Light" panose="020F0302020204030204" pitchFamily="34" charset="0"/>
            </a:endParaRPr>
          </a:p>
        </p:txBody>
      </p:sp>
      <p:sp>
        <p:nvSpPr>
          <p:cNvPr id="5" name="Rectangle 4"/>
          <p:cNvSpPr/>
          <p:nvPr/>
        </p:nvSpPr>
        <p:spPr>
          <a:xfrm>
            <a:off x="2344255" y="3372135"/>
            <a:ext cx="5576657" cy="584775"/>
          </a:xfrm>
          <a:prstGeom prst="rect">
            <a:avLst/>
          </a:prstGeom>
          <a:noFill/>
        </p:spPr>
        <p:txBody>
          <a:bodyPr wrap="square" lIns="91440" tIns="45720" rIns="91440" bIns="45720">
            <a:spAutoFit/>
          </a:bodyPr>
          <a:lstStyle/>
          <a:p>
            <a:r>
              <a:rPr lang="en-US" sz="3200" dirty="0" smtClean="0">
                <a:ln w="0"/>
                <a:solidFill>
                  <a:schemeClr val="accent1">
                    <a:lumMod val="50000"/>
                  </a:schemeClr>
                </a:solidFill>
                <a:latin typeface="Lato" panose="020F0502020204030203" pitchFamily="34" charset="0"/>
                <a:cs typeface="Calibri Light" panose="020F0302020204030204" pitchFamily="34" charset="0"/>
              </a:rPr>
              <a:t>Design Principles</a:t>
            </a:r>
            <a:endParaRPr lang="en-IN" sz="4400" b="1" dirty="0">
              <a:ln w="0"/>
              <a:solidFill>
                <a:srgbClr val="E60063"/>
              </a:solidFill>
              <a:latin typeface="Lato Black" panose="020F0A02020204030203" pitchFamily="34" charset="0"/>
              <a:cs typeface="Calibri Light" panose="020F0302020204030204" pitchFamily="34" charset="0"/>
            </a:endParaRPr>
          </a:p>
        </p:txBody>
      </p:sp>
    </p:spTree>
    <p:extLst>
      <p:ext uri="{BB962C8B-B14F-4D97-AF65-F5344CB8AC3E}">
        <p14:creationId xmlns:p14="http://schemas.microsoft.com/office/powerpoint/2010/main" val="71075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806" y="1761928"/>
            <a:ext cx="3074317" cy="814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Realization</a:t>
            </a:r>
          </a:p>
        </p:txBody>
      </p:sp>
      <p:sp>
        <p:nvSpPr>
          <p:cNvPr id="3" name="Content Placeholder 2"/>
          <p:cNvSpPr>
            <a:spLocks noGrp="1"/>
          </p:cNvSpPr>
          <p:nvPr>
            <p:ph type="body" idx="1"/>
          </p:nvPr>
        </p:nvSpPr>
        <p:spPr>
          <a:xfrm>
            <a:off x="2211788" y="2706994"/>
            <a:ext cx="8334292" cy="20497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A particular model of a car ‘GTB </a:t>
            </a:r>
            <a:r>
              <a:rPr lang="en-US" dirty="0" err="1">
                <a:latin typeface="Lato" panose="020F0502020204030203" pitchFamily="34" charset="0"/>
              </a:rPr>
              <a:t>Fiorano</a:t>
            </a:r>
            <a:r>
              <a:rPr lang="en-US" dirty="0">
                <a:latin typeface="Lato" panose="020F0502020204030203" pitchFamily="34" charset="0"/>
              </a:rPr>
              <a:t>’ that implements the blueprint of a car realizes the abstraction.</a:t>
            </a:r>
          </a:p>
        </p:txBody>
      </p:sp>
      <p:pic>
        <p:nvPicPr>
          <p:cNvPr id="4" name="Picture 3" descr="realiz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071" y="1917780"/>
            <a:ext cx="2260600" cy="482600"/>
          </a:xfrm>
          <a:prstGeom prst="rect">
            <a:avLst/>
          </a:prstGeom>
        </p:spPr>
      </p:pic>
    </p:spTree>
    <p:extLst>
      <p:ext uri="{BB962C8B-B14F-4D97-AF65-F5344CB8AC3E}">
        <p14:creationId xmlns:p14="http://schemas.microsoft.com/office/powerpoint/2010/main" val="278298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464" y="1711047"/>
            <a:ext cx="3170111"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Dependency</a:t>
            </a:r>
          </a:p>
        </p:txBody>
      </p:sp>
      <p:sp>
        <p:nvSpPr>
          <p:cNvPr id="3" name="Content Placeholder 2"/>
          <p:cNvSpPr>
            <a:spLocks noGrp="1"/>
          </p:cNvSpPr>
          <p:nvPr>
            <p:ph type="body" idx="1"/>
          </p:nvPr>
        </p:nvSpPr>
        <p:spPr>
          <a:xfrm>
            <a:off x="2264038" y="2761329"/>
            <a:ext cx="8151413" cy="14957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Change in structure or behavior of a class affects the other related class, then there is a dependency between those two classes. It need not be the same vice-versa. When one class contains the other class it this happens</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Relationship between shape and circle is dependency.</a:t>
            </a:r>
          </a:p>
        </p:txBody>
      </p:sp>
      <p:pic>
        <p:nvPicPr>
          <p:cNvPr id="4" name="Picture 3" descr="dependenc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00" y="1870253"/>
            <a:ext cx="2235200" cy="469900"/>
          </a:xfrm>
          <a:prstGeom prst="rect">
            <a:avLst/>
          </a:prstGeom>
        </p:spPr>
      </p:pic>
    </p:spTree>
    <p:extLst>
      <p:ext uri="{BB962C8B-B14F-4D97-AF65-F5344CB8AC3E}">
        <p14:creationId xmlns:p14="http://schemas.microsoft.com/office/powerpoint/2010/main" val="278298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113" y="1153696"/>
            <a:ext cx="8055620" cy="12063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The Process of Software Development</a:t>
            </a:r>
          </a:p>
        </p:txBody>
      </p:sp>
      <p:sp>
        <p:nvSpPr>
          <p:cNvPr id="3" name="Content Placeholder 2"/>
          <p:cNvSpPr>
            <a:spLocks noGrp="1"/>
          </p:cNvSpPr>
          <p:nvPr>
            <p:ph type="body" idx="1"/>
          </p:nvPr>
        </p:nvSpPr>
        <p:spPr>
          <a:xfrm>
            <a:off x="2115992" y="1921997"/>
            <a:ext cx="8369128"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The software life cycle is typically divided up into stages going from abstract descriptions of the problem to designs then to code and testing and finally to deployment.</a:t>
            </a:r>
          </a:p>
        </p:txBody>
      </p:sp>
      <p:pic>
        <p:nvPicPr>
          <p:cNvPr id="4" name="Picture 3" descr="sdlc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50" y="3233055"/>
            <a:ext cx="4467413" cy="2680448"/>
          </a:xfrm>
          <a:prstGeom prst="rect">
            <a:avLst/>
          </a:prstGeom>
        </p:spPr>
      </p:pic>
    </p:spTree>
    <p:extLst>
      <p:ext uri="{BB962C8B-B14F-4D97-AF65-F5344CB8AC3E}">
        <p14:creationId xmlns:p14="http://schemas.microsoft.com/office/powerpoint/2010/main" val="79596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2" y="1542507"/>
            <a:ext cx="6592389" cy="9220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Developing Good Quality Software</a:t>
            </a:r>
          </a:p>
        </p:txBody>
      </p:sp>
      <p:sp>
        <p:nvSpPr>
          <p:cNvPr id="3" name="Content Placeholder 2"/>
          <p:cNvSpPr>
            <a:spLocks noGrp="1"/>
          </p:cNvSpPr>
          <p:nvPr>
            <p:ph type="subTitle" idx="4"/>
          </p:nvPr>
        </p:nvSpPr>
        <p:spPr>
          <a:xfrm>
            <a:off x="2255522" y="2491197"/>
            <a:ext cx="7062651" cy="29173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Use code coverage analysis to measure testing completeness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Improve test coverage with unit tests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Make tests easy to run, and test results easy to understand</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Implement automated, parallel, and change based testing</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Constantly re-factor code to improve maintainability</a:t>
            </a:r>
          </a:p>
        </p:txBody>
      </p:sp>
    </p:spTree>
    <p:extLst>
      <p:ext uri="{BB962C8B-B14F-4D97-AF65-F5344CB8AC3E}">
        <p14:creationId xmlns:p14="http://schemas.microsoft.com/office/powerpoint/2010/main" val="278298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323" y="883733"/>
            <a:ext cx="7454728" cy="13028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Use Case Driven Approach for Object Oriented Systems Development</a:t>
            </a:r>
          </a:p>
        </p:txBody>
      </p:sp>
      <p:sp>
        <p:nvSpPr>
          <p:cNvPr id="3" name="Content Placeholder 2"/>
          <p:cNvSpPr>
            <a:spLocks noGrp="1"/>
          </p:cNvSpPr>
          <p:nvPr>
            <p:ph type="body" idx="1"/>
          </p:nvPr>
        </p:nvSpPr>
        <p:spPr>
          <a:xfrm>
            <a:off x="2046323" y="2186564"/>
            <a:ext cx="8107871" cy="37265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Use case diagrams are considered for high level requirement analysis of a system. When the requirements of a system are analyzed, the functionalities are captured in use cases.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A use case describes how a user uses a system to accomplish a particular goal. A use case diagram consists of the system, the related use cases and actors and relates these to each other to visualize: what is being described? (system), who is using the system? (actors) and what do the actors want to achieve? (use cases)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 Thus, use cases help ensure that the correct system is developed by capturing the requirements from the user's point of view.</a:t>
            </a:r>
          </a:p>
        </p:txBody>
      </p:sp>
    </p:spTree>
    <p:extLst>
      <p:ext uri="{BB962C8B-B14F-4D97-AF65-F5344CB8AC3E}">
        <p14:creationId xmlns:p14="http://schemas.microsoft.com/office/powerpoint/2010/main" val="278298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410" y="800815"/>
            <a:ext cx="8604260" cy="13892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Use Case Driven Approach for Object Oriented Systems Development</a:t>
            </a:r>
          </a:p>
        </p:txBody>
      </p:sp>
      <p:pic>
        <p:nvPicPr>
          <p:cNvPr id="5" name="Picture 4" descr="u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0" y="2133600"/>
            <a:ext cx="4124526" cy="3921472"/>
          </a:xfrm>
          <a:prstGeom prst="rect">
            <a:avLst/>
          </a:prstGeom>
        </p:spPr>
      </p:pic>
    </p:spTree>
    <p:extLst>
      <p:ext uri="{BB962C8B-B14F-4D97-AF65-F5344CB8AC3E}">
        <p14:creationId xmlns:p14="http://schemas.microsoft.com/office/powerpoint/2010/main" val="330938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165" y="1411128"/>
            <a:ext cx="5190500" cy="979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REUSABILITY</a:t>
            </a:r>
          </a:p>
        </p:txBody>
      </p:sp>
      <p:sp>
        <p:nvSpPr>
          <p:cNvPr id="3" name="Content Placeholder 2"/>
          <p:cNvSpPr>
            <a:spLocks noGrp="1"/>
          </p:cNvSpPr>
          <p:nvPr>
            <p:ph type="body" idx="1"/>
          </p:nvPr>
        </p:nvSpPr>
        <p:spPr>
          <a:xfrm>
            <a:off x="2290165" y="2391029"/>
            <a:ext cx="7977241" cy="21677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Reusability is the use of existing assets in some form within the software product development process. </a:t>
            </a: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a:p>
            <a:pPr marL="285750" indent="-285750">
              <a:spcBef>
                <a:spcPts val="0"/>
              </a:spcBef>
              <a:spcAft>
                <a:spcPts val="1600"/>
              </a:spcAft>
              <a:buClr>
                <a:srgbClr val="D11A56"/>
              </a:buClr>
              <a:buSzPct val="130000"/>
              <a:buFont typeface="Arial" panose="020B0604020202020204" pitchFamily="34" charset="0"/>
              <a:buChar char="•"/>
            </a:pPr>
            <a:r>
              <a:rPr lang="en-US" dirty="0" err="1">
                <a:highlight>
                  <a:srgbClr val="FFFFFF"/>
                </a:highlight>
                <a:latin typeface="Lato" panose="020F0502020204030203" pitchFamily="34" charset="0"/>
              </a:rPr>
              <a:t>ssets</a:t>
            </a:r>
            <a:r>
              <a:rPr lang="en-US" dirty="0">
                <a:highlight>
                  <a:srgbClr val="FFFFFF"/>
                </a:highlight>
                <a:latin typeface="Lato" panose="020F0502020204030203" pitchFamily="34" charset="0"/>
              </a:rPr>
              <a:t> are products and by products of the software development life cycle and include code, software components, test suites, designs and documentation</a:t>
            </a:r>
          </a:p>
        </p:txBody>
      </p:sp>
    </p:spTree>
    <p:extLst>
      <p:ext uri="{BB962C8B-B14F-4D97-AF65-F5344CB8AC3E}">
        <p14:creationId xmlns:p14="http://schemas.microsoft.com/office/powerpoint/2010/main" val="305152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0"/>
            <a:ext cx="12268200" cy="6861649"/>
          </a:xfrm>
          <a:prstGeom prst="rect">
            <a:avLst/>
          </a:prstGeom>
          <a:noFill/>
          <a:ln w="9525">
            <a:noFill/>
            <a:miter lim="800000"/>
            <a:headEnd/>
            <a:tailEnd/>
          </a:ln>
        </p:spPr>
      </p:pic>
      <p:sp>
        <p:nvSpPr>
          <p:cNvPr id="2" name="Title 1">
            <a:extLst>
              <a:ext uri="{FF2B5EF4-FFF2-40B4-BE49-F238E27FC236}">
                <a16:creationId xmlns:a16="http://schemas.microsoft.com/office/drawing/2014/main" xmlns="" id="{2C28F940-EFD9-4FD2-9CBA-E6E0F1FF64A3}"/>
              </a:ext>
            </a:extLst>
          </p:cNvPr>
          <p:cNvSpPr txBox="1">
            <a:spLocks/>
          </p:cNvSpPr>
          <p:nvPr/>
        </p:nvSpPr>
        <p:spPr>
          <a:xfrm>
            <a:off x="4953000" y="2895600"/>
            <a:ext cx="3429000" cy="620619"/>
          </a:xfrm>
          <a:prstGeom prst="rect">
            <a:avLst/>
          </a:prstGeom>
          <a:noFill/>
          <a:ln w="9525">
            <a:noFill/>
            <a:miter lim="800000"/>
            <a:headEnd/>
            <a:tailEnd/>
          </a:ln>
        </p:spPr>
        <p:txBody>
          <a:bodyPr vert="horz" wrap="square" lIns="30480" tIns="15240" rIns="30480" bIns="1524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3833" dirty="0"/>
              <a:t>Thank </a:t>
            </a:r>
            <a:r>
              <a:rPr lang="en-IN" sz="3833" dirty="0"/>
              <a:t>You!</a:t>
            </a:r>
            <a:endParaRPr lang="en-IN" sz="3833" dirty="0"/>
          </a:p>
        </p:txBody>
      </p:sp>
    </p:spTree>
    <p:extLst>
      <p:ext uri="{BB962C8B-B14F-4D97-AF65-F5344CB8AC3E}">
        <p14:creationId xmlns:p14="http://schemas.microsoft.com/office/powerpoint/2010/main" val="351076675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4125" y="1605285"/>
            <a:ext cx="5913310"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smtClean="0">
                <a:solidFill>
                  <a:srgbClr val="ED1157"/>
                </a:solidFill>
                <a:latin typeface="Lato" panose="020F0502020204030203" pitchFamily="34" charset="0"/>
              </a:rPr>
              <a:t>Object </a:t>
            </a:r>
            <a:r>
              <a:rPr lang="en-US" sz="3200" b="1" dirty="0">
                <a:solidFill>
                  <a:srgbClr val="ED1157"/>
                </a:solidFill>
                <a:latin typeface="Lato" panose="020F0502020204030203" pitchFamily="34" charset="0"/>
              </a:rPr>
              <a:t>Oriented Philosophy</a:t>
            </a:r>
          </a:p>
        </p:txBody>
      </p:sp>
      <p:sp>
        <p:nvSpPr>
          <p:cNvPr id="3" name="Content Placeholder 2"/>
          <p:cNvSpPr>
            <a:spLocks noGrp="1"/>
          </p:cNvSpPr>
          <p:nvPr>
            <p:ph type="body" idx="1"/>
          </p:nvPr>
        </p:nvSpPr>
        <p:spPr>
          <a:xfrm>
            <a:off x="2164125" y="2559061"/>
            <a:ext cx="7990069" cy="21958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Object-Orientation is what’s referred to as a programming paradigm. It’s not a language itself but a set of concepts that is supported by many languages.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It’s a structured method for analyzing, designing a system by applying the object-orientated concepts, and develop a set of graphical system models during the development life cycle of the software.</a:t>
            </a:r>
          </a:p>
        </p:txBody>
      </p:sp>
    </p:spTree>
    <p:extLst>
      <p:ext uri="{BB962C8B-B14F-4D97-AF65-F5344CB8AC3E}">
        <p14:creationId xmlns:p14="http://schemas.microsoft.com/office/powerpoint/2010/main" val="86402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35" y="935985"/>
            <a:ext cx="6287780" cy="7970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Objects and Object Behavior</a:t>
            </a:r>
          </a:p>
        </p:txBody>
      </p:sp>
      <p:sp>
        <p:nvSpPr>
          <p:cNvPr id="3" name="Content Placeholder 2"/>
          <p:cNvSpPr>
            <a:spLocks noGrp="1"/>
          </p:cNvSpPr>
          <p:nvPr>
            <p:ph type="body" idx="1"/>
          </p:nvPr>
        </p:nvSpPr>
        <p:spPr>
          <a:xfrm>
            <a:off x="2303463" y="1810123"/>
            <a:ext cx="8225200" cy="42771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We are oriented or focused around objects.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Now in an object-oriented language, this one large program will instead be split apart into self contained objects, almost like having several mini-programs, each object representing a different part of the application.</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And each object contains its own data and its own logic, and they communicate between themselves.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These objects aren’t random. They represent the way you talk and think about the problem you are trying to solve in your real life.</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They represent things like employees, images, bank accounts, spaceships, asteroids, video segment, audio files, or whatever exists in your program.</a:t>
            </a:r>
          </a:p>
        </p:txBody>
      </p:sp>
    </p:spTree>
    <p:extLst>
      <p:ext uri="{BB962C8B-B14F-4D97-AF65-F5344CB8AC3E}">
        <p14:creationId xmlns:p14="http://schemas.microsoft.com/office/powerpoint/2010/main" val="68403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243" y="1092739"/>
            <a:ext cx="6218111" cy="814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Object Oriented Properties</a:t>
            </a:r>
          </a:p>
        </p:txBody>
      </p:sp>
      <p:sp>
        <p:nvSpPr>
          <p:cNvPr id="3" name="Content Placeholder 2"/>
          <p:cNvSpPr>
            <a:spLocks noGrp="1"/>
          </p:cNvSpPr>
          <p:nvPr>
            <p:ph type="body" idx="1"/>
          </p:nvPr>
        </p:nvSpPr>
        <p:spPr>
          <a:xfrm>
            <a:off x="2381840" y="2010420"/>
            <a:ext cx="7798480" cy="3545649"/>
          </a:xfrm>
        </p:spPr>
        <p:txBody>
          <a:bodyPr>
            <a:noAutofit/>
          </a:bodyPr>
          <a:lstStyle/>
          <a:p>
            <a:r>
              <a:rPr lang="en-US" dirty="0">
                <a:latin typeface="Lato" panose="020F0502020204030203" pitchFamily="34" charset="0"/>
              </a:rPr>
              <a:t>In the object-oriented analysis, </a:t>
            </a:r>
            <a:r>
              <a:rPr lang="en-US" dirty="0" smtClean="0">
                <a:latin typeface="Lato" panose="020F0502020204030203" pitchFamily="34" charset="0"/>
              </a:rPr>
              <a:t>we…</a:t>
            </a:r>
          </a:p>
          <a:p>
            <a:endParaRPr lang="en-US" dirty="0">
              <a:latin typeface="Lato" panose="020F0502020204030203" pitchFamily="34" charset="0"/>
            </a:endParaRPr>
          </a:p>
          <a:p>
            <a:r>
              <a:rPr lang="en-US" b="1" dirty="0">
                <a:solidFill>
                  <a:srgbClr val="D11A56"/>
                </a:solidFill>
                <a:latin typeface="Lato" panose="020F0502020204030203" pitchFamily="34" charset="0"/>
              </a:rPr>
              <a:t>Elicit requirements</a:t>
            </a:r>
            <a:r>
              <a:rPr lang="en-US" dirty="0">
                <a:solidFill>
                  <a:srgbClr val="D11A56"/>
                </a:solidFill>
                <a:latin typeface="Lato" panose="020F0502020204030203" pitchFamily="34" charset="0"/>
              </a:rPr>
              <a:t>: </a:t>
            </a:r>
            <a:r>
              <a:rPr lang="en-US" dirty="0">
                <a:latin typeface="Lato" panose="020F0502020204030203" pitchFamily="34" charset="0"/>
              </a:rPr>
              <a:t>Define what does the software need to do, and what’s the problem the software trying to solve</a:t>
            </a:r>
            <a:r>
              <a:rPr lang="en-US" dirty="0" smtClean="0">
                <a:latin typeface="Lato" panose="020F0502020204030203" pitchFamily="34" charset="0"/>
              </a:rPr>
              <a:t>.</a:t>
            </a:r>
          </a:p>
          <a:p>
            <a:endParaRPr lang="en-US" dirty="0">
              <a:latin typeface="Lato" panose="020F0502020204030203" pitchFamily="34" charset="0"/>
            </a:endParaRPr>
          </a:p>
          <a:p>
            <a:r>
              <a:rPr lang="en-US" b="1" dirty="0">
                <a:solidFill>
                  <a:srgbClr val="D11A56"/>
                </a:solidFill>
                <a:latin typeface="Lato" panose="020F0502020204030203" pitchFamily="34" charset="0"/>
              </a:rPr>
              <a:t>Specify requirements</a:t>
            </a:r>
            <a:r>
              <a:rPr lang="en-US" dirty="0">
                <a:solidFill>
                  <a:srgbClr val="D11A56"/>
                </a:solidFill>
                <a:latin typeface="Lato" panose="020F0502020204030203" pitchFamily="34" charset="0"/>
              </a:rPr>
              <a:t>: </a:t>
            </a:r>
            <a:r>
              <a:rPr lang="en-US" dirty="0">
                <a:latin typeface="Lato" panose="020F0502020204030203" pitchFamily="34" charset="0"/>
              </a:rPr>
              <a:t>Describe the requirements, usually, using use cases (and scenarios) or user stories</a:t>
            </a:r>
            <a:r>
              <a:rPr lang="en-US" dirty="0" smtClean="0">
                <a:latin typeface="Lato" panose="020F0502020204030203" pitchFamily="34" charset="0"/>
              </a:rPr>
              <a:t>.</a:t>
            </a:r>
          </a:p>
          <a:p>
            <a:endParaRPr lang="en-US" dirty="0">
              <a:solidFill>
                <a:srgbClr val="D11A56"/>
              </a:solidFill>
              <a:latin typeface="Lato" panose="020F0502020204030203" pitchFamily="34" charset="0"/>
            </a:endParaRPr>
          </a:p>
          <a:p>
            <a:r>
              <a:rPr lang="en-US" b="1" dirty="0">
                <a:solidFill>
                  <a:srgbClr val="D11A56"/>
                </a:solidFill>
                <a:latin typeface="Lato" panose="020F0502020204030203" pitchFamily="34" charset="0"/>
              </a:rPr>
              <a:t>Conceptual model</a:t>
            </a:r>
            <a:r>
              <a:rPr lang="en-US" dirty="0">
                <a:solidFill>
                  <a:srgbClr val="D11A56"/>
                </a:solidFill>
                <a:latin typeface="Lato" panose="020F0502020204030203" pitchFamily="34" charset="0"/>
              </a:rPr>
              <a:t>: </a:t>
            </a:r>
            <a:r>
              <a:rPr lang="en-US" dirty="0">
                <a:latin typeface="Lato" panose="020F0502020204030203" pitchFamily="34" charset="0"/>
              </a:rPr>
              <a:t>Identify the important objects, refine them, and define their relationships and behavior and draw them in a simple diagram.</a:t>
            </a:r>
          </a:p>
        </p:txBody>
      </p:sp>
    </p:spTree>
    <p:extLst>
      <p:ext uri="{BB962C8B-B14F-4D97-AF65-F5344CB8AC3E}">
        <p14:creationId xmlns:p14="http://schemas.microsoft.com/office/powerpoint/2010/main" val="68403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35" y="1400827"/>
            <a:ext cx="3605540" cy="10720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Association</a:t>
            </a:r>
          </a:p>
        </p:txBody>
      </p:sp>
      <p:sp>
        <p:nvSpPr>
          <p:cNvPr id="3" name="Content Placeholder 2"/>
          <p:cNvSpPr>
            <a:spLocks noGrp="1"/>
          </p:cNvSpPr>
          <p:nvPr>
            <p:ph type="body" idx="1"/>
          </p:nvPr>
        </p:nvSpPr>
        <p:spPr>
          <a:xfrm>
            <a:off x="2233794" y="2309625"/>
            <a:ext cx="7781064" cy="4007224"/>
          </a:xfrm>
        </p:spPr>
        <p:txBody>
          <a:bodyPr>
            <a:normAutofit/>
          </a:bodyPr>
          <a:lstStyle/>
          <a:p>
            <a:r>
              <a:rPr lang="en-US" dirty="0">
                <a:latin typeface="Lato" panose="020F0502020204030203" pitchFamily="34" charset="0"/>
              </a:rPr>
              <a:t>Association is a relationship between two objects. In other words, association defines the multiplicity between objects. You may be aware of one-to-one, one-to-many, many-to-one, many-to-many all these words define an association between objects. Aggregation is a special form of association. Composition is a special form of aggregation</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A Student and a Faculty are having an association.</a:t>
            </a:r>
          </a:p>
        </p:txBody>
      </p:sp>
      <p:pic>
        <p:nvPicPr>
          <p:cNvPr id="4" name="Picture 3" descr="associ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631" y="1466960"/>
            <a:ext cx="2209800" cy="469900"/>
          </a:xfrm>
          <a:prstGeom prst="rect">
            <a:avLst/>
          </a:prstGeom>
        </p:spPr>
      </p:pic>
    </p:spTree>
    <p:extLst>
      <p:ext uri="{BB962C8B-B14F-4D97-AF65-F5344CB8AC3E}">
        <p14:creationId xmlns:p14="http://schemas.microsoft.com/office/powerpoint/2010/main" val="299177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999" y="1828635"/>
            <a:ext cx="2891437" cy="7796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Aggregation</a:t>
            </a:r>
          </a:p>
        </p:txBody>
      </p:sp>
      <p:sp>
        <p:nvSpPr>
          <p:cNvPr id="3" name="Content Placeholder 2"/>
          <p:cNvSpPr>
            <a:spLocks noGrp="1"/>
          </p:cNvSpPr>
          <p:nvPr>
            <p:ph type="body" idx="1"/>
          </p:nvPr>
        </p:nvSpPr>
        <p:spPr>
          <a:xfrm>
            <a:off x="2324999" y="2782410"/>
            <a:ext cx="7968532" cy="3151791"/>
          </a:xfrm>
        </p:spPr>
        <p:txBody>
          <a:bodyPr/>
          <a:lstStyle/>
          <a:p>
            <a:r>
              <a:rPr lang="en-US" dirty="0">
                <a:latin typeface="Lato" panose="020F0502020204030203" pitchFamily="34" charset="0"/>
              </a:rPr>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pic>
        <p:nvPicPr>
          <p:cNvPr id="6" name="Picture 5" descr="aggreg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6" y="1982615"/>
            <a:ext cx="2235200" cy="457200"/>
          </a:xfrm>
          <a:prstGeom prst="rect">
            <a:avLst/>
          </a:prstGeom>
        </p:spPr>
      </p:pic>
    </p:spTree>
    <p:extLst>
      <p:ext uri="{BB962C8B-B14F-4D97-AF65-F5344CB8AC3E}">
        <p14:creationId xmlns:p14="http://schemas.microsoft.com/office/powerpoint/2010/main" val="299177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031" y="1440752"/>
            <a:ext cx="3370407" cy="86669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Composition</a:t>
            </a:r>
          </a:p>
        </p:txBody>
      </p:sp>
      <p:sp>
        <p:nvSpPr>
          <p:cNvPr id="3" name="Content Placeholder 2"/>
          <p:cNvSpPr>
            <a:spLocks noGrp="1"/>
          </p:cNvSpPr>
          <p:nvPr>
            <p:ph type="body" idx="1"/>
          </p:nvPr>
        </p:nvSpPr>
        <p:spPr>
          <a:xfrm>
            <a:off x="2490460" y="2430404"/>
            <a:ext cx="7698569" cy="27145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smtClean="0">
                <a:latin typeface="Lato" panose="020F0502020204030203" pitchFamily="34" charset="0"/>
              </a:rPr>
              <a:t>Composition </a:t>
            </a:r>
            <a:r>
              <a:rPr lang="en-US" dirty="0">
                <a:latin typeface="Lato" panose="020F0502020204030203" pitchFamily="34" charset="0"/>
              </a:rPr>
              <a:t>is a special case of aggregation. In a more specific manner, a restricted aggregation is called composition. When an object contains the other object, if the contained object cannot exist without the existence of container object, then it is called composition</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A class contains students. A student cannot exist without a class. There exists composition between class and students.</a:t>
            </a:r>
          </a:p>
          <a:p>
            <a:endParaRPr lang="en-US" dirty="0">
              <a:latin typeface="Lato" panose="020F0502020204030203" pitchFamily="34" charset="0"/>
            </a:endParaRPr>
          </a:p>
          <a:p>
            <a:endParaRPr lang="en-US" dirty="0">
              <a:latin typeface="Lato" panose="020F0502020204030203" pitchFamily="34" charset="0"/>
            </a:endParaRPr>
          </a:p>
        </p:txBody>
      </p:sp>
      <p:pic>
        <p:nvPicPr>
          <p:cNvPr id="4" name="Picture 3" descr="composi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409" y="1561116"/>
            <a:ext cx="2260600" cy="469900"/>
          </a:xfrm>
          <a:prstGeom prst="rect">
            <a:avLst/>
          </a:prstGeom>
        </p:spPr>
      </p:pic>
    </p:spTree>
    <p:extLst>
      <p:ext uri="{BB962C8B-B14F-4D97-AF65-F5344CB8AC3E}">
        <p14:creationId xmlns:p14="http://schemas.microsoft.com/office/powerpoint/2010/main" val="299177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084" y="1728465"/>
            <a:ext cx="4659277"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Abstraction</a:t>
            </a:r>
          </a:p>
        </p:txBody>
      </p:sp>
      <p:sp>
        <p:nvSpPr>
          <p:cNvPr id="3" name="Content Placeholder 2"/>
          <p:cNvSpPr>
            <a:spLocks noGrp="1"/>
          </p:cNvSpPr>
          <p:nvPr>
            <p:ph type="body" idx="1"/>
          </p:nvPr>
        </p:nvSpPr>
        <p:spPr>
          <a:xfrm>
            <a:off x="2412084" y="2639409"/>
            <a:ext cx="7994660" cy="17727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Abstraction is specifying the framework and hiding the implementation level information. Concreteness will be built on top of the abstraction. It gives you a blueprint to follow to while implementing the details. Abstraction reduces the complexity by hiding low level details.</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A wire frame model of a car.</a:t>
            </a:r>
          </a:p>
        </p:txBody>
      </p:sp>
    </p:spTree>
    <p:extLst>
      <p:ext uri="{BB962C8B-B14F-4D97-AF65-F5344CB8AC3E}">
        <p14:creationId xmlns:p14="http://schemas.microsoft.com/office/powerpoint/2010/main" val="299177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235" y="1360793"/>
            <a:ext cx="3326865"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Generalization</a:t>
            </a:r>
          </a:p>
        </p:txBody>
      </p:sp>
      <p:sp>
        <p:nvSpPr>
          <p:cNvPr id="3" name="Content Placeholder 2"/>
          <p:cNvSpPr>
            <a:spLocks noGrp="1"/>
          </p:cNvSpPr>
          <p:nvPr>
            <p:ph type="body" idx="1"/>
          </p:nvPr>
        </p:nvSpPr>
        <p:spPr>
          <a:xfrm>
            <a:off x="2238101" y="2300414"/>
            <a:ext cx="7916093" cy="260379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Generalization uses a “is-a” relationship from a specialization to the generalization class. Common structure and </a:t>
            </a:r>
            <a:r>
              <a:rPr lang="en-US" dirty="0" smtClean="0">
                <a:latin typeface="Lato" panose="020F0502020204030203" pitchFamily="34" charset="0"/>
              </a:rPr>
              <a:t>behavior </a:t>
            </a:r>
            <a:r>
              <a:rPr lang="en-US" dirty="0">
                <a:latin typeface="Lato" panose="020F0502020204030203" pitchFamily="34" charset="0"/>
              </a:rPr>
              <a:t>are used from the </a:t>
            </a:r>
            <a:r>
              <a:rPr lang="en-US" dirty="0" smtClean="0">
                <a:latin typeface="Lato" panose="020F0502020204030203" pitchFamily="34" charset="0"/>
              </a:rPr>
              <a:t>specialization </a:t>
            </a:r>
            <a:r>
              <a:rPr lang="en-US" dirty="0">
                <a:latin typeface="Lato" panose="020F0502020204030203" pitchFamily="34" charset="0"/>
              </a:rPr>
              <a:t>to the generalized class. At a very broader level you can understand this as inheritance. Why I take the term inheritance is, you can relate this term very well. Generalization is also called a “Is-a” relationship.</a:t>
            </a:r>
          </a:p>
          <a:p>
            <a:endParaRPr lang="en-US" dirty="0">
              <a:latin typeface="Lato" panose="020F0502020204030203" pitchFamily="34" charset="0"/>
            </a:endParaRPr>
          </a:p>
          <a:p>
            <a:r>
              <a:rPr lang="en-US" b="1" dirty="0">
                <a:latin typeface="Lato" panose="020F0502020204030203" pitchFamily="34" charset="0"/>
              </a:rPr>
              <a:t>Example: </a:t>
            </a:r>
            <a:r>
              <a:rPr lang="en-US" dirty="0">
                <a:latin typeface="Lato" panose="020F0502020204030203" pitchFamily="34" charset="0"/>
              </a:rPr>
              <a:t>Consider there exists a class named Person. A student is a person. A faculty is a person. Therefore here the relationship between student and person, similarly faculty and person is generalization.</a:t>
            </a:r>
          </a:p>
        </p:txBody>
      </p:sp>
      <p:pic>
        <p:nvPicPr>
          <p:cNvPr id="4" name="Picture 3" descr="generaliz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494" y="1559341"/>
            <a:ext cx="2298700" cy="520700"/>
          </a:xfrm>
          <a:prstGeom prst="rect">
            <a:avLst/>
          </a:prstGeom>
        </p:spPr>
      </p:pic>
    </p:spTree>
    <p:extLst>
      <p:ext uri="{BB962C8B-B14F-4D97-AF65-F5344CB8AC3E}">
        <p14:creationId xmlns:p14="http://schemas.microsoft.com/office/powerpoint/2010/main" val="2991774863"/>
      </p:ext>
    </p:extLst>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docProps/app.xml><?xml version="1.0" encoding="utf-8"?>
<Properties xmlns="http://schemas.openxmlformats.org/officeDocument/2006/extended-properties" xmlns:vt="http://schemas.openxmlformats.org/officeDocument/2006/docPropsVTypes">
  <Template>LearnOA PPT New</Template>
  <TotalTime>84</TotalTime>
  <Words>1022</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vt:lpstr>
      <vt:lpstr>Lato Black</vt:lpstr>
      <vt:lpstr>LearnOA PPT New</vt:lpstr>
      <vt:lpstr>PowerPoint Presentation</vt:lpstr>
      <vt:lpstr>Object Oriented Philosophy</vt:lpstr>
      <vt:lpstr> Objects and Object Behavior</vt:lpstr>
      <vt:lpstr> Object Oriented Properties</vt:lpstr>
      <vt:lpstr> Association</vt:lpstr>
      <vt:lpstr>Aggregation</vt:lpstr>
      <vt:lpstr>Composition</vt:lpstr>
      <vt:lpstr>Abstraction</vt:lpstr>
      <vt:lpstr>Generalization</vt:lpstr>
      <vt:lpstr>Realization</vt:lpstr>
      <vt:lpstr>Dependency</vt:lpstr>
      <vt:lpstr> The Process of Software Development</vt:lpstr>
      <vt:lpstr>Developing Good Quality Software</vt:lpstr>
      <vt:lpstr> Use Case Driven Approach for Object Oriented Systems Development</vt:lpstr>
      <vt:lpstr> Use Case Driven Approach for Object Oriented Systems Development</vt:lpstr>
      <vt:lpstr>REUSABILITY</vt:lpstr>
      <vt:lpstr>PowerPoint Presentation</vt:lpstr>
    </vt:vector>
  </TitlesOfParts>
  <Company>Auribises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dc:title>
  <dc:creator>Ishant Kumar</dc:creator>
  <cp:lastModifiedBy>Admin</cp:lastModifiedBy>
  <cp:revision>27</cp:revision>
  <dcterms:created xsi:type="dcterms:W3CDTF">2019-11-04T07:15:01Z</dcterms:created>
  <dcterms:modified xsi:type="dcterms:W3CDTF">2019-12-12T13:09:12Z</dcterms:modified>
</cp:coreProperties>
</file>