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sldIdLst>
    <p:sldId id="325" r:id="rId2"/>
    <p:sldId id="326" r:id="rId3"/>
    <p:sldId id="339" r:id="rId4"/>
    <p:sldId id="340" r:id="rId5"/>
    <p:sldId id="262" r:id="rId6"/>
    <p:sldId id="265" r:id="rId7"/>
    <p:sldId id="266" r:id="rId8"/>
    <p:sldId id="268" r:id="rId9"/>
    <p:sldId id="338" r:id="rId10"/>
    <p:sldId id="343" r:id="rId11"/>
    <p:sldId id="269" r:id="rId12"/>
    <p:sldId id="342" r:id="rId13"/>
    <p:sldId id="283" r:id="rId14"/>
    <p:sldId id="272" r:id="rId15"/>
    <p:sldId id="275" r:id="rId16"/>
    <p:sldId id="277" r:id="rId17"/>
    <p:sldId id="280" r:id="rId18"/>
    <p:sldId id="286" r:id="rId19"/>
    <p:sldId id="333" r:id="rId20"/>
    <p:sldId id="334" r:id="rId21"/>
    <p:sldId id="335" r:id="rId22"/>
    <p:sldId id="332" r:id="rId23"/>
    <p:sldId id="336" r:id="rId24"/>
    <p:sldId id="337" r:id="rId25"/>
    <p:sldId id="329" r:id="rId26"/>
    <p:sldId id="328" r:id="rId27"/>
    <p:sldId id="330" r:id="rId28"/>
    <p:sldId id="331" r:id="rId29"/>
    <p:sldId id="341" r:id="rId30"/>
    <p:sldId id="324" r:id="rId31"/>
    <p:sldId id="327" r:id="rId32"/>
  </p:sldIdLst>
  <p:sldSz cx="13444538" cy="7562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13"/>
    <a:srgbClr val="1A0C18"/>
    <a:srgbClr val="1F2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>
      <p:cViewPr varScale="1">
        <p:scale>
          <a:sx n="77" d="100"/>
          <a:sy n="77" d="100"/>
        </p:scale>
        <p:origin x="610" y="72"/>
      </p:cViewPr>
      <p:guideLst>
        <p:guide orient="horz" pos="2382"/>
        <p:guide pos="42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7"/>
            <a:ext cx="13444538" cy="757218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894" y="2651667"/>
            <a:ext cx="8564868" cy="1815505"/>
          </a:xfrm>
        </p:spPr>
        <p:txBody>
          <a:bodyPr anchor="b">
            <a:noAutofit/>
          </a:bodyPr>
          <a:lstStyle>
            <a:lvl1pPr algn="r">
              <a:defRPr sz="595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894" y="4467169"/>
            <a:ext cx="8564868" cy="120963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0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20" y="672254"/>
            <a:ext cx="9479842" cy="3753414"/>
          </a:xfrm>
        </p:spPr>
        <p:txBody>
          <a:bodyPr anchor="ctr">
            <a:normAutofit/>
          </a:bodyPr>
          <a:lstStyle>
            <a:lvl1pPr algn="l">
              <a:defRPr sz="48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20" y="4929858"/>
            <a:ext cx="9479842" cy="173242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54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14" y="672253"/>
            <a:ext cx="8925680" cy="3333256"/>
          </a:xfrm>
        </p:spPr>
        <p:txBody>
          <a:bodyPr anchor="ctr">
            <a:normAutofit/>
          </a:bodyPr>
          <a:lstStyle>
            <a:lvl1pPr algn="l">
              <a:defRPr sz="48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06489" y="4005510"/>
            <a:ext cx="7966731" cy="4201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54" indent="0">
              <a:buFontTx/>
              <a:buNone/>
              <a:defRPr/>
            </a:lvl2pPr>
            <a:lvl3pPr marL="1008309" indent="0">
              <a:buFontTx/>
              <a:buNone/>
              <a:defRPr/>
            </a:lvl3pPr>
            <a:lvl4pPr marL="1512463" indent="0">
              <a:buFontTx/>
              <a:buNone/>
              <a:defRPr/>
            </a:lvl4pPr>
            <a:lvl5pPr marL="201661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20" y="4929858"/>
            <a:ext cx="9479842" cy="173242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54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7539" y="871611"/>
            <a:ext cx="672227" cy="644878"/>
          </a:xfrm>
          <a:prstGeom prst="rect">
            <a:avLst/>
          </a:prstGeom>
        </p:spPr>
        <p:txBody>
          <a:bodyPr vert="horz" lIns="100834" tIns="50417" rIns="100834" bIns="50417" rtlCol="0" anchor="ctr">
            <a:noAutofit/>
          </a:bodyPr>
          <a:lstStyle/>
          <a:p>
            <a:pPr lvl="0"/>
            <a:r>
              <a:rPr lang="en-US" sz="88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06629" y="3183230"/>
            <a:ext cx="672227" cy="644878"/>
          </a:xfrm>
          <a:prstGeom prst="rect">
            <a:avLst/>
          </a:prstGeom>
        </p:spPr>
        <p:txBody>
          <a:bodyPr vert="horz" lIns="100834" tIns="50417" rIns="100834" bIns="50417" rtlCol="0" anchor="ctr">
            <a:noAutofit/>
          </a:bodyPr>
          <a:lstStyle/>
          <a:p>
            <a:pPr lvl="0"/>
            <a:r>
              <a:rPr lang="en-US" sz="88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985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44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20" y="2130553"/>
            <a:ext cx="9479842" cy="2862216"/>
          </a:xfrm>
        </p:spPr>
        <p:txBody>
          <a:bodyPr anchor="b">
            <a:normAutofit/>
          </a:bodyPr>
          <a:lstStyle>
            <a:lvl1pPr algn="l">
              <a:defRPr sz="48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20" y="4992769"/>
            <a:ext cx="9479842" cy="166951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54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014" y="672253"/>
            <a:ext cx="8925680" cy="3333256"/>
          </a:xfrm>
        </p:spPr>
        <p:txBody>
          <a:bodyPr anchor="ctr">
            <a:normAutofit/>
          </a:bodyPr>
          <a:lstStyle>
            <a:lvl1pPr algn="l">
              <a:defRPr sz="48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918" y="4425668"/>
            <a:ext cx="9479843" cy="56710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54" indent="0">
              <a:buFontTx/>
              <a:buNone/>
              <a:defRPr/>
            </a:lvl2pPr>
            <a:lvl3pPr marL="1008309" indent="0">
              <a:buFontTx/>
              <a:buNone/>
              <a:defRPr/>
            </a:lvl3pPr>
            <a:lvl4pPr marL="1512463" indent="0">
              <a:buFontTx/>
              <a:buNone/>
              <a:defRPr/>
            </a:lvl4pPr>
            <a:lvl5pPr marL="201661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20" y="4992769"/>
            <a:ext cx="9479842" cy="166951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54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7539" y="871611"/>
            <a:ext cx="672227" cy="644878"/>
          </a:xfrm>
          <a:prstGeom prst="rect">
            <a:avLst/>
          </a:prstGeom>
        </p:spPr>
        <p:txBody>
          <a:bodyPr vert="horz" lIns="100834" tIns="50417" rIns="100834" bIns="50417" rtlCol="0" anchor="ctr">
            <a:noAutofit/>
          </a:bodyPr>
          <a:lstStyle/>
          <a:p>
            <a:pPr lvl="0"/>
            <a:r>
              <a:rPr lang="en-US" sz="88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06629" y="3183230"/>
            <a:ext cx="672227" cy="644878"/>
          </a:xfrm>
          <a:prstGeom prst="rect">
            <a:avLst/>
          </a:prstGeom>
        </p:spPr>
        <p:txBody>
          <a:bodyPr vert="horz" lIns="100834" tIns="50417" rIns="100834" bIns="50417" rtlCol="0" anchor="ctr">
            <a:noAutofit/>
          </a:bodyPr>
          <a:lstStyle/>
          <a:p>
            <a:pPr lvl="0"/>
            <a:r>
              <a:rPr lang="en-US" sz="8822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210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55" y="672253"/>
            <a:ext cx="9470507" cy="3333256"/>
          </a:xfrm>
        </p:spPr>
        <p:txBody>
          <a:bodyPr anchor="ctr">
            <a:normAutofit/>
          </a:bodyPr>
          <a:lstStyle>
            <a:lvl1pPr algn="l">
              <a:defRPr sz="485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918" y="4425668"/>
            <a:ext cx="9479843" cy="56710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4154" indent="0">
              <a:buFontTx/>
              <a:buNone/>
              <a:defRPr/>
            </a:lvl2pPr>
            <a:lvl3pPr marL="1008309" indent="0">
              <a:buFontTx/>
              <a:buNone/>
              <a:defRPr/>
            </a:lvl3pPr>
            <a:lvl4pPr marL="1512463" indent="0">
              <a:buFontTx/>
              <a:buNone/>
              <a:defRPr/>
            </a:lvl4pPr>
            <a:lvl5pPr marL="201661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20" y="4992769"/>
            <a:ext cx="9479842" cy="1669511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54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1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5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6228" y="672253"/>
            <a:ext cx="1438785" cy="579118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6921" y="672254"/>
            <a:ext cx="7785470" cy="57911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3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22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0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20" y="2978457"/>
            <a:ext cx="9479842" cy="2014313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20" y="4992769"/>
            <a:ext cx="9479842" cy="948830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54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30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463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618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0772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4927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08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236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6920" y="2382650"/>
            <a:ext cx="4613879" cy="42796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2885" y="2382650"/>
            <a:ext cx="4613878" cy="4279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168" y="2383084"/>
            <a:ext cx="4615631" cy="635489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154" indent="0">
              <a:buNone/>
              <a:defRPr sz="2205" b="1"/>
            </a:lvl2pPr>
            <a:lvl3pPr marL="1008309" indent="0">
              <a:buNone/>
              <a:defRPr sz="1985" b="1"/>
            </a:lvl3pPr>
            <a:lvl4pPr marL="1512463" indent="0">
              <a:buNone/>
              <a:defRPr sz="1764" b="1"/>
            </a:lvl4pPr>
            <a:lvl5pPr marL="2016618" indent="0">
              <a:buNone/>
              <a:defRPr sz="1764" b="1"/>
            </a:lvl5pPr>
            <a:lvl6pPr marL="2520772" indent="0">
              <a:buNone/>
              <a:defRPr sz="1764" b="1"/>
            </a:lvl6pPr>
            <a:lvl7pPr marL="3024927" indent="0">
              <a:buNone/>
              <a:defRPr sz="1764" b="1"/>
            </a:lvl7pPr>
            <a:lvl8pPr marL="3529081" indent="0">
              <a:buNone/>
              <a:defRPr sz="1764" b="1"/>
            </a:lvl8pPr>
            <a:lvl9pPr marL="4033236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168" y="3018573"/>
            <a:ext cx="4615631" cy="364370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1135" y="2383084"/>
            <a:ext cx="4615625" cy="635489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4154" indent="0">
              <a:buNone/>
              <a:defRPr sz="2205" b="1"/>
            </a:lvl2pPr>
            <a:lvl3pPr marL="1008309" indent="0">
              <a:buNone/>
              <a:defRPr sz="1985" b="1"/>
            </a:lvl3pPr>
            <a:lvl4pPr marL="1512463" indent="0">
              <a:buNone/>
              <a:defRPr sz="1764" b="1"/>
            </a:lvl4pPr>
            <a:lvl5pPr marL="2016618" indent="0">
              <a:buNone/>
              <a:defRPr sz="1764" b="1"/>
            </a:lvl5pPr>
            <a:lvl6pPr marL="2520772" indent="0">
              <a:buNone/>
              <a:defRPr sz="1764" b="1"/>
            </a:lvl6pPr>
            <a:lvl7pPr marL="3024927" indent="0">
              <a:buNone/>
              <a:defRPr sz="1764" b="1"/>
            </a:lvl7pPr>
            <a:lvl8pPr marL="3529081" indent="0">
              <a:buNone/>
              <a:defRPr sz="1764" b="1"/>
            </a:lvl8pPr>
            <a:lvl9pPr marL="4033236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1137" y="3018573"/>
            <a:ext cx="4615624" cy="364370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19" y="672253"/>
            <a:ext cx="9479842" cy="1456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19" y="1652627"/>
            <a:ext cx="4250521" cy="1409864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525" y="567847"/>
            <a:ext cx="4977237" cy="609443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919" y="3062490"/>
            <a:ext cx="4250521" cy="2850073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003" indent="0">
              <a:buNone/>
              <a:defRPr sz="1544"/>
            </a:lvl2pPr>
            <a:lvl3pPr marL="1008007" indent="0">
              <a:buNone/>
              <a:defRPr sz="1323"/>
            </a:lvl3pPr>
            <a:lvl4pPr marL="1512010" indent="0">
              <a:buNone/>
              <a:defRPr sz="1103"/>
            </a:lvl4pPr>
            <a:lvl5pPr marL="2016012" indent="0">
              <a:buNone/>
              <a:defRPr sz="1103"/>
            </a:lvl5pPr>
            <a:lvl6pPr marL="2520016" indent="0">
              <a:buNone/>
              <a:defRPr sz="1103"/>
            </a:lvl6pPr>
            <a:lvl7pPr marL="3024019" indent="0">
              <a:buNone/>
              <a:defRPr sz="1103"/>
            </a:lvl7pPr>
            <a:lvl8pPr marL="3528022" indent="0">
              <a:buNone/>
              <a:defRPr sz="1103"/>
            </a:lvl8pPr>
            <a:lvl9pPr marL="4032026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20" y="5293995"/>
            <a:ext cx="9479841" cy="624986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919" y="672254"/>
            <a:ext cx="9479842" cy="424097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154" indent="0">
              <a:buNone/>
              <a:defRPr sz="1764"/>
            </a:lvl2pPr>
            <a:lvl3pPr marL="1008309" indent="0">
              <a:buNone/>
              <a:defRPr sz="1764"/>
            </a:lvl3pPr>
            <a:lvl4pPr marL="1512463" indent="0">
              <a:buNone/>
              <a:defRPr sz="1764"/>
            </a:lvl4pPr>
            <a:lvl5pPr marL="2016618" indent="0">
              <a:buNone/>
              <a:defRPr sz="1764"/>
            </a:lvl5pPr>
            <a:lvl6pPr marL="2520772" indent="0">
              <a:buNone/>
              <a:defRPr sz="1764"/>
            </a:lvl6pPr>
            <a:lvl7pPr marL="3024927" indent="0">
              <a:buNone/>
              <a:defRPr sz="1764"/>
            </a:lvl7pPr>
            <a:lvl8pPr marL="3529081" indent="0">
              <a:buNone/>
              <a:defRPr sz="1764"/>
            </a:lvl8pPr>
            <a:lvl9pPr marL="4033236" indent="0">
              <a:buNone/>
              <a:defRPr sz="176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6920" y="5918981"/>
            <a:ext cx="9479841" cy="743299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154" indent="0">
              <a:buNone/>
              <a:defRPr sz="1323"/>
            </a:lvl2pPr>
            <a:lvl3pPr marL="1008309" indent="0">
              <a:buNone/>
              <a:defRPr sz="1103"/>
            </a:lvl3pPr>
            <a:lvl4pPr marL="1512463" indent="0">
              <a:buNone/>
              <a:defRPr sz="992"/>
            </a:lvl4pPr>
            <a:lvl5pPr marL="2016618" indent="0">
              <a:buNone/>
              <a:defRPr sz="992"/>
            </a:lvl5pPr>
            <a:lvl6pPr marL="2520772" indent="0">
              <a:buNone/>
              <a:defRPr sz="992"/>
            </a:lvl6pPr>
            <a:lvl7pPr marL="3024927" indent="0">
              <a:buNone/>
              <a:defRPr sz="992"/>
            </a:lvl7pPr>
            <a:lvl8pPr marL="3529081" indent="0">
              <a:buNone/>
              <a:defRPr sz="992"/>
            </a:lvl8pPr>
            <a:lvl9pPr marL="4033236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5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7"/>
            <a:ext cx="13444538" cy="757218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919" y="672253"/>
            <a:ext cx="9479842" cy="14565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919" y="2382650"/>
            <a:ext cx="9479842" cy="4279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45348" y="6662280"/>
            <a:ext cx="100562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6920" y="6662280"/>
            <a:ext cx="694459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3221" y="6662280"/>
            <a:ext cx="753541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3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  <p:sldLayoutId id="2147484159" r:id="rId17"/>
  </p:sldLayoutIdLst>
  <p:txStyles>
    <p:titleStyle>
      <a:lvl1pPr algn="l" defTabSz="504154" rtl="0" eaLnBrk="1" latinLnBrk="0" hangingPunct="1">
        <a:spcBef>
          <a:spcPct val="0"/>
        </a:spcBef>
        <a:buNone/>
        <a:defRPr sz="397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16" indent="-378116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251" indent="-315097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0386" indent="-252077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541" indent="-252077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8695" indent="-252077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2849" indent="-252077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7004" indent="-252077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81158" indent="-252077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5313" indent="-252077" algn="l" defTabSz="504154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54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309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463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618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772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927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081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236" algn="l" defTabSz="50415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8838-49B2-6554-4CCD-9346147C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301214"/>
            <a:ext cx="9419937" cy="117595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SPAMMER DETECTION AND FAKE USER IDENTIFICATION ON SOCIAL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E0EEAC-D025-4A18-74DB-10AD3A816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19" y="1244618"/>
            <a:ext cx="10295831" cy="47466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                          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C00000"/>
                </a:solidFill>
              </a:rPr>
              <a:t>PRESENTATION BY </a:t>
            </a:r>
          </a:p>
          <a:p>
            <a:pPr marL="0" indent="0" algn="ctr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    	</a:t>
            </a:r>
            <a:r>
              <a:rPr lang="en-IN" dirty="0" err="1"/>
              <a:t>G.Karthik</a:t>
            </a:r>
            <a:r>
              <a:rPr lang="en-IN" dirty="0"/>
              <a:t> 			208X1A0536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K.Bhargav</a:t>
            </a:r>
            <a:r>
              <a:rPr lang="en-IN" dirty="0"/>
              <a:t>			208X1A0548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D.Punith</a:t>
            </a:r>
            <a:r>
              <a:rPr lang="en-IN" dirty="0"/>
              <a:t> Reddy		208X1A0527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G.K.Gireesh</a:t>
            </a:r>
            <a:r>
              <a:rPr lang="en-IN" dirty="0"/>
              <a:t>			208X1A0541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B.Janardhana</a:t>
            </a:r>
            <a:r>
              <a:rPr lang="en-IN" dirty="0"/>
              <a:t>			208X1A0512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1F2161"/>
                </a:solidFill>
              </a:rPr>
              <a:t>Under the guidance of                  HOD                                        </a:t>
            </a:r>
            <a:r>
              <a:rPr lang="en-IN" dirty="0">
                <a:solidFill>
                  <a:srgbClr val="002060"/>
                </a:solidFill>
              </a:rPr>
              <a:t>PRINCIPAL</a:t>
            </a:r>
          </a:p>
          <a:p>
            <a:pPr marL="0" indent="0">
              <a:buNone/>
            </a:pPr>
            <a:r>
              <a:rPr lang="en-IN" sz="1800" dirty="0"/>
              <a:t>MRS .</a:t>
            </a:r>
            <a:r>
              <a:rPr lang="en-IN" sz="1800" dirty="0" err="1"/>
              <a:t>V.Subhasini</a:t>
            </a:r>
            <a:r>
              <a:rPr lang="en-IN" sz="1800" dirty="0"/>
              <a:t>                    </a:t>
            </a:r>
            <a:r>
              <a:rPr lang="en-IN" sz="1800" dirty="0" err="1"/>
              <a:t>Dr.A.Sathiyaraj</a:t>
            </a:r>
            <a:r>
              <a:rPr lang="en-IN" sz="1800" dirty="0"/>
              <a:t>                              </a:t>
            </a:r>
            <a:r>
              <a:rPr lang="en-IN" sz="1800" dirty="0" err="1"/>
              <a:t>Dr.N.Sudhakar</a:t>
            </a:r>
            <a:r>
              <a:rPr lang="en-IN" sz="1800" dirty="0"/>
              <a:t> </a:t>
            </a:r>
            <a:r>
              <a:rPr lang="en-IN" sz="1800" dirty="0" err="1"/>
              <a:t>reddy</a:t>
            </a:r>
            <a:r>
              <a:rPr lang="en-IN" sz="1800" dirty="0"/>
              <a:t>,</a:t>
            </a:r>
          </a:p>
          <a:p>
            <a:pPr marL="0" indent="0">
              <a:buNone/>
            </a:pPr>
            <a:r>
              <a:rPr lang="en-IN" sz="1800" dirty="0" err="1"/>
              <a:t>M.Tech,Ass.professor</a:t>
            </a:r>
            <a:r>
              <a:rPr lang="en-IN" sz="1800" dirty="0"/>
              <a:t>          </a:t>
            </a:r>
            <a:r>
              <a:rPr lang="en-IN" sz="1800" dirty="0" err="1"/>
              <a:t>B.Tech</a:t>
            </a:r>
            <a:r>
              <a:rPr lang="en-IN" sz="1800" dirty="0"/>
              <a:t>, M.E,M.B.A </a:t>
            </a:r>
            <a:r>
              <a:rPr lang="en-IN" sz="1800" dirty="0" err="1"/>
              <a:t>Ph.D,professor</a:t>
            </a:r>
            <a:r>
              <a:rPr lang="en-IN" sz="1800" dirty="0"/>
              <a:t>.      </a:t>
            </a:r>
            <a:r>
              <a:rPr lang="en-IN" sz="1800" dirty="0" err="1"/>
              <a:t>B.E,M.Tech,PH</a:t>
            </a:r>
            <a:r>
              <a:rPr lang="en-IN" dirty="0" err="1"/>
              <a:t>.D,MISTE</a:t>
            </a:r>
            <a:r>
              <a:rPr lang="en-IN" dirty="0"/>
              <a:t>.                  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              DEPARTMENT OF COMPUTER SCIENCE AND ENGINEERING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F2E43-23BC-2A74-B259-AC696F92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8" y="5817359"/>
            <a:ext cx="9625172" cy="14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E5911B-2E00-2F06-4051-5CA9CBA3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2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 ARCHITECTURE</a:t>
            </a:r>
            <a:endParaRPr lang="en-IN" sz="252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7AB99-6C9A-DEE1-5788-7CC39121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19" y="2198839"/>
            <a:ext cx="1985523" cy="101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286A9-938D-5265-EF38-AAAD94DE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989" y="2015943"/>
            <a:ext cx="2347163" cy="1201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7B0EA-5E0B-8514-7D7D-2FAB09095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389" y="1887915"/>
            <a:ext cx="2517866" cy="1457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558E68-8E4D-10D9-E51D-EEA3D614D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772" y="4217865"/>
            <a:ext cx="2261812" cy="1347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B7C17-A5A4-5319-41B9-8C2B6B4FF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654" y="3680534"/>
            <a:ext cx="1670449" cy="2304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02051-6B39-6C99-D604-79AC9174E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15" y="4415929"/>
            <a:ext cx="2030144" cy="1018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E6959-56D0-CCF9-E591-3417FCD11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401" y="6448598"/>
            <a:ext cx="2097206" cy="883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667D70-47D5-4361-6143-1D312FABFE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2744919" y="2561090"/>
            <a:ext cx="1457070" cy="223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3B5B47-C315-BBC8-49BD-8655CF600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9152" y="2547289"/>
            <a:ext cx="1253237" cy="259288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F1AB0D7C-BCED-2678-D869-1854503F8A67}"/>
              </a:ext>
            </a:extLst>
          </p:cNvPr>
          <p:cNvSpPr/>
          <p:nvPr/>
        </p:nvSpPr>
        <p:spPr>
          <a:xfrm>
            <a:off x="8846831" y="3216959"/>
            <a:ext cx="179694" cy="100090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E95F33AA-3855-E08E-D6A8-5A1E7657CB8B}"/>
              </a:ext>
            </a:extLst>
          </p:cNvPr>
          <p:cNvSpPr/>
          <p:nvPr/>
        </p:nvSpPr>
        <p:spPr>
          <a:xfrm>
            <a:off x="6322064" y="4861545"/>
            <a:ext cx="1480325" cy="144016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E56E05E-C673-F2CD-2931-744786003C77}"/>
              </a:ext>
            </a:extLst>
          </p:cNvPr>
          <p:cNvSpPr/>
          <p:nvPr/>
        </p:nvSpPr>
        <p:spPr>
          <a:xfrm>
            <a:off x="2783160" y="4861546"/>
            <a:ext cx="1910792" cy="144016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1E46C3B-2361-BFE3-AB1E-2C3344C82276}"/>
              </a:ext>
            </a:extLst>
          </p:cNvPr>
          <p:cNvSpPr/>
          <p:nvPr/>
        </p:nvSpPr>
        <p:spPr>
          <a:xfrm>
            <a:off x="4240230" y="4959842"/>
            <a:ext cx="45719" cy="45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FD1AE8D-8E54-200E-658F-F22161371881}"/>
              </a:ext>
            </a:extLst>
          </p:cNvPr>
          <p:cNvSpPr/>
          <p:nvPr/>
        </p:nvSpPr>
        <p:spPr>
          <a:xfrm>
            <a:off x="5426124" y="6000366"/>
            <a:ext cx="175301" cy="434925"/>
          </a:xfrm>
          <a:prstGeom prst="downArrow">
            <a:avLst>
              <a:gd name="adj1" fmla="val 50000"/>
              <a:gd name="adj2" fmla="val 376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8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A7E2E6AA-E641-85AB-9100-CCB22A63C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39" y="234145"/>
            <a:ext cx="7439910" cy="32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indent="2413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10830"/>
              </a:spcAft>
            </a:pPr>
            <a:r>
              <a:rPr lang="en-US" altLang="en-US" sz="2515" b="1">
                <a:latin typeface="Times New Roman" panose="02020603050405020304" pitchFamily="18" charset="0"/>
              </a:rPr>
              <a:t>SYSTEMS REQUIREMENTS AND SPECIFICATION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7858B93-E669-DCB9-5C5D-62560499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38" y="1019384"/>
            <a:ext cx="3615560" cy="46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indent="2413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0830"/>
              </a:spcBef>
              <a:spcAft>
                <a:spcPts val="4747"/>
              </a:spcAft>
            </a:pPr>
            <a:r>
              <a:rPr lang="en-US" altLang="en-US" sz="2515" b="1" dirty="0">
                <a:latin typeface="Times New Roman" panose="02020603050405020304" pitchFamily="18" charset="0"/>
              </a:rPr>
              <a:t>Hardware Requirements: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EFC090A-5412-8ED4-CBA4-4777E7F8B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40" y="1765202"/>
            <a:ext cx="615434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lnSpc>
                <a:spcPts val="4496"/>
              </a:lnSpc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System          :   intel i5 core</a:t>
            </a:r>
          </a:p>
          <a:p>
            <a:pPr marL="457200" indent="-457200" algn="just">
              <a:lnSpc>
                <a:spcPts val="4496"/>
              </a:lnSpc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Hard Disk	     :  512 GB</a:t>
            </a:r>
          </a:p>
          <a:p>
            <a:pPr marL="457200" indent="-457200" algn="just">
              <a:lnSpc>
                <a:spcPts val="4496"/>
              </a:lnSpc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Ram		     :  8  GB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7727B-9CE4-D33B-0D8A-0EE2E6A0FA50}"/>
              </a:ext>
            </a:extLst>
          </p:cNvPr>
          <p:cNvSpPr txBox="1"/>
          <p:nvPr/>
        </p:nvSpPr>
        <p:spPr>
          <a:xfrm>
            <a:off x="1033637" y="3289649"/>
            <a:ext cx="4032447" cy="84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4747"/>
              </a:spcAft>
            </a:pPr>
            <a:r>
              <a:rPr lang="en-US" altLang="en-US" sz="2400" b="1" dirty="0">
                <a:latin typeface="Times New Roman" panose="02020603050405020304" pitchFamily="18" charset="0"/>
              </a:rPr>
              <a:t>                                                                    </a:t>
            </a:r>
            <a:r>
              <a:rPr lang="en-US" altLang="en-US" sz="2520" b="1" dirty="0">
                <a:latin typeface="Times New Roman" panose="02020603050405020304" pitchFamily="18" charset="0"/>
              </a:rPr>
              <a:t>Software Requirements :</a:t>
            </a:r>
            <a:r>
              <a:rPr lang="en-US" altLang="en-US" sz="1800" b="1" dirty="0">
                <a:latin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AFF6B-BAAA-F6F5-4739-0A7E8FABAEB4}"/>
              </a:ext>
            </a:extLst>
          </p:cNvPr>
          <p:cNvSpPr txBox="1"/>
          <p:nvPr/>
        </p:nvSpPr>
        <p:spPr>
          <a:xfrm>
            <a:off x="1033637" y="4422179"/>
            <a:ext cx="6600519" cy="233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496"/>
              </a:lnSpc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Coding Language    :  Python.</a:t>
            </a:r>
          </a:p>
          <a:p>
            <a:pPr marL="457200" indent="-457200" algn="just">
              <a:lnSpc>
                <a:spcPts val="4496"/>
              </a:lnSpc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Operating system	    :  windows 10/11</a:t>
            </a:r>
          </a:p>
          <a:p>
            <a:pPr marL="457200" indent="-457200" algn="just">
              <a:lnSpc>
                <a:spcPts val="4496"/>
              </a:lnSpc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Designing                : Html ,CSS , </a:t>
            </a:r>
            <a:r>
              <a:rPr lang="en-US" altLang="en-US" sz="2520" dirty="0" err="1">
                <a:latin typeface="Times New Roman" panose="02020603050405020304" pitchFamily="18" charset="0"/>
              </a:rPr>
              <a:t>Javascript</a:t>
            </a:r>
            <a:endParaRPr lang="en-US" altLang="en-US" sz="2520" dirty="0">
              <a:latin typeface="Times New Roman" panose="02020603050405020304" pitchFamily="18" charset="0"/>
            </a:endParaRPr>
          </a:p>
          <a:p>
            <a:pPr marL="457200" indent="-457200" algn="just">
              <a:lnSpc>
                <a:spcPts val="4496"/>
              </a:lnSpc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Web Server              : </a:t>
            </a:r>
            <a:r>
              <a:rPr lang="en-US" altLang="en-US" sz="2520" dirty="0" err="1">
                <a:latin typeface="Times New Roman" panose="02020603050405020304" pitchFamily="18" charset="0"/>
              </a:rPr>
              <a:t>sqlYog</a:t>
            </a:r>
            <a:endParaRPr lang="en-US" altLang="en-US" sz="252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F53E-0F34-3AFB-9563-1956B1DE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MODULES:</a:t>
            </a:r>
            <a:br>
              <a:rPr lang="en-US" altLang="en-US" sz="4000" b="1" dirty="0"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CDB1-1D78-0E79-737C-A28F8A19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669" y="1549177"/>
            <a:ext cx="8759762" cy="427963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800" dirty="0"/>
              <a:t>Admin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800" dirty="0"/>
              <a:t>User </a:t>
            </a:r>
          </a:p>
        </p:txBody>
      </p:sp>
    </p:spTree>
    <p:extLst>
      <p:ext uri="{BB962C8B-B14F-4D97-AF65-F5344CB8AC3E}">
        <p14:creationId xmlns:p14="http://schemas.microsoft.com/office/powerpoint/2010/main" val="242442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C229FE8C-3F7D-2C7B-F94F-F89F4824E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81" y="354020"/>
            <a:ext cx="194421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Aft>
                <a:spcPts val="4496"/>
              </a:spcAft>
            </a:pPr>
            <a:endParaRPr lang="en-US" altLang="en-US" sz="2520" b="1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13AF5A6-65B5-EA66-D1D1-FAA8AF07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5" y="354020"/>
            <a:ext cx="11134719" cy="701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800" b="1" dirty="0">
                <a:latin typeface="Times New Roman" panose="02020603050405020304" pitchFamily="18" charset="0"/>
              </a:rPr>
              <a:t>MODULES DESCRIPTION:</a:t>
            </a:r>
          </a:p>
          <a:p>
            <a:pPr algn="just"/>
            <a:r>
              <a:rPr lang="en-US" altLang="en-US" sz="2520" b="1" dirty="0">
                <a:latin typeface="Times New Roman" panose="02020603050405020304" pitchFamily="18" charset="0"/>
              </a:rPr>
              <a:t> Admin :</a:t>
            </a:r>
          </a:p>
          <a:p>
            <a:pPr algn="just"/>
            <a:endParaRPr lang="en-US" altLang="en-US" sz="2520" b="1" dirty="0">
              <a:latin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In this module, the Admin has to login by using valid user name and password.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Admin will categorize the users into spam accounts and fake user or normal user based on the content they post.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The categorization is full based on words we use.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altLang="en-US" sz="2520" b="1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520" b="1" dirty="0">
                <a:latin typeface="Times New Roman" panose="02020603050405020304" pitchFamily="18" charset="0"/>
              </a:rPr>
              <a:t> User :</a:t>
            </a:r>
          </a:p>
          <a:p>
            <a:pPr algn="just"/>
            <a:endParaRPr lang="en-US" altLang="en-US" sz="2520" b="1" dirty="0">
              <a:latin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In this module, there are n numbers of users are present. User should register before doing some operations.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Af</a:t>
            </a:r>
            <a:r>
              <a:rPr lang="en-US" altLang="en-US" sz="2520" b="1" dirty="0">
                <a:latin typeface="Times New Roman" panose="02020603050405020304" pitchFamily="18" charset="0"/>
              </a:rPr>
              <a:t>t</a:t>
            </a:r>
            <a:r>
              <a:rPr lang="en-US" altLang="en-US" sz="2520" dirty="0">
                <a:latin typeface="Times New Roman" panose="02020603050405020304" pitchFamily="18" charset="0"/>
              </a:rPr>
              <a:t>er registration successful he has to wait for admin to authorize him and after admin authorized him.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User can post tweets ,give reviews and etc., 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altLang="en-US" sz="2520" b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520" dirty="0">
              <a:latin typeface="Times New Roman" panose="02020603050405020304" pitchFamily="18" charset="0"/>
            </a:endParaRPr>
          </a:p>
          <a:p>
            <a:pPr algn="just"/>
            <a:endParaRPr lang="en-US" altLang="en-US" sz="2520" b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b="1" dirty="0">
              <a:latin typeface="Times New Roman" panose="02020603050405020304" pitchFamily="18" charset="0"/>
            </a:endParaRPr>
          </a:p>
          <a:p>
            <a:pPr algn="just"/>
            <a:endParaRPr lang="en-US" altLang="en-US" sz="2800" b="1" dirty="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en-US" sz="2520" dirty="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en-US" sz="252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>
            <a:extLst>
              <a:ext uri="{FF2B5EF4-FFF2-40B4-BE49-F238E27FC236}">
                <a16:creationId xmlns:a16="http://schemas.microsoft.com/office/drawing/2014/main" id="{DC255E1D-9A81-9808-498C-3F9D70FB5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893" y="901105"/>
            <a:ext cx="5760640" cy="595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>
            <a:extLst>
              <a:ext uri="{FF2B5EF4-FFF2-40B4-BE49-F238E27FC236}">
                <a16:creationId xmlns:a16="http://schemas.microsoft.com/office/drawing/2014/main" id="{6F85F868-8150-31BA-58B7-DE0BCD376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13" y="181025"/>
            <a:ext cx="3690137" cy="33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520" b="1" dirty="0">
                <a:latin typeface="Times New Roman" panose="02020603050405020304" pitchFamily="18" charset="0"/>
              </a:rPr>
              <a:t>USE CASE DIAGRAM: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121968-9E0A-87A5-C91A-B8BAEDCD8F35}"/>
              </a:ext>
            </a:extLst>
          </p:cNvPr>
          <p:cNvSpPr/>
          <p:nvPr/>
        </p:nvSpPr>
        <p:spPr>
          <a:xfrm>
            <a:off x="6362229" y="2629297"/>
            <a:ext cx="23042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/>
              <a:t>View like 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>
            <a:extLst>
              <a:ext uri="{FF2B5EF4-FFF2-40B4-BE49-F238E27FC236}">
                <a16:creationId xmlns:a16="http://schemas.microsoft.com/office/drawing/2014/main" id="{92411325-26B2-94A9-8BC8-EC3F06949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61" y="715232"/>
            <a:ext cx="6957189" cy="544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2DC6B6B-960F-BCD6-2278-AF0400331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39" y="234145"/>
            <a:ext cx="3541293" cy="3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515" b="1" dirty="0">
                <a:latin typeface="Times New Roman" panose="02020603050405020304" pitchFamily="18" charset="0"/>
              </a:rPr>
              <a:t>CLASS  DIAGRAM;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263D13D7-DBCE-12A4-DFA6-A62BFF5C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69" y="1200315"/>
            <a:ext cx="7086798" cy="516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6327846F-EA83-B97F-6DBB-3DFC70A9D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829" y="-574758"/>
            <a:ext cx="1874884" cy="4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515" b="1" dirty="0">
              <a:latin typeface="Times New Roman" panose="02020603050405020304" pitchFamily="18" charset="0"/>
            </a:endParaRPr>
          </a:p>
        </p:txBody>
      </p:sp>
      <p:pic>
        <p:nvPicPr>
          <p:cNvPr id="20483" name="Picture 2" descr="like">
            <a:extLst>
              <a:ext uri="{FF2B5EF4-FFF2-40B4-BE49-F238E27FC236}">
                <a16:creationId xmlns:a16="http://schemas.microsoft.com/office/drawing/2014/main" id="{2D10961F-39D6-D006-3B8A-20DB6DF83D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61" y="901106"/>
            <a:ext cx="7344816" cy="633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FF817-F8B4-69C9-3072-8D0A05E3EDCA}"/>
              </a:ext>
            </a:extLst>
          </p:cNvPr>
          <p:cNvSpPr txBox="1"/>
          <p:nvPr/>
        </p:nvSpPr>
        <p:spPr>
          <a:xfrm>
            <a:off x="457574" y="325041"/>
            <a:ext cx="46085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520" b="1" dirty="0">
                <a:latin typeface="Times New Roman" panose="02020603050405020304" pitchFamily="18" charset="0"/>
              </a:rPr>
              <a:t>SEQUENCE  DIAGRAM</a:t>
            </a:r>
            <a:r>
              <a:rPr lang="en-US" altLang="en-US" sz="18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94C7A-C7C9-6C17-676F-A59D5BF9E19E}"/>
              </a:ext>
            </a:extLst>
          </p:cNvPr>
          <p:cNvSpPr txBox="1"/>
          <p:nvPr/>
        </p:nvSpPr>
        <p:spPr>
          <a:xfrm>
            <a:off x="745605" y="219724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4E7309F1-DE7E-8808-90D1-5F3D0747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47" y="234145"/>
            <a:ext cx="3798806" cy="2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515" b="1" dirty="0">
                <a:latin typeface="Times New Roman" panose="02020603050405020304" pitchFamily="18" charset="0"/>
              </a:rPr>
              <a:t>OUTPUT SCREENSHOTS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1836209-4BEA-196C-8121-095602AD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32" y="1300126"/>
            <a:ext cx="1012084" cy="2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515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C7616-7F2C-0F0E-B531-8B5AF5A7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41" r="15826" b="27164"/>
          <a:stretch>
            <a:fillRect/>
          </a:stretch>
        </p:blipFill>
        <p:spPr>
          <a:xfrm>
            <a:off x="549458" y="1343025"/>
            <a:ext cx="990661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F762E-C833-8DDA-A914-EA165E07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376" b="28248"/>
          <a:stretch>
            <a:fillRect/>
          </a:stretch>
        </p:blipFill>
        <p:spPr>
          <a:xfrm>
            <a:off x="529581" y="397049"/>
            <a:ext cx="9697888" cy="49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7B2ADE-5EC2-1CE1-6F48-7EB2122E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74EF4F-4026-4C8D-422F-E0FAB247E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37" y="1693193"/>
            <a:ext cx="9479842" cy="48965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/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Existing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Proposed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System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UML diagrams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Modules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Screenshots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References</a:t>
            </a:r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4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8ADFD6-6ECB-782A-25AF-4BA3A688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8" r="5215" b="13980"/>
          <a:stretch>
            <a:fillRect/>
          </a:stretch>
        </p:blipFill>
        <p:spPr>
          <a:xfrm>
            <a:off x="397669" y="-561975"/>
            <a:ext cx="11125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5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325B6-E879-A9F1-996F-CC9BF980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28" b="5141"/>
          <a:stretch>
            <a:fillRect/>
          </a:stretch>
        </p:blipFill>
        <p:spPr>
          <a:xfrm>
            <a:off x="555946" y="469057"/>
            <a:ext cx="11043123" cy="62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9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C11A4-5EDF-2EF5-EEF1-D33943C62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81" y="469057"/>
            <a:ext cx="1166529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9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5FE6C-79C1-0080-A257-3E05B474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3" r="6786" b="14279"/>
          <a:stretch>
            <a:fillRect/>
          </a:stretch>
        </p:blipFill>
        <p:spPr>
          <a:xfrm>
            <a:off x="313556" y="581025"/>
            <a:ext cx="1120931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4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6A4BA2-6E9E-7196-E8BA-C20EBCA1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79" b="4908"/>
          <a:stretch>
            <a:fillRect/>
          </a:stretch>
        </p:blipFill>
        <p:spPr>
          <a:xfrm>
            <a:off x="457572" y="469057"/>
            <a:ext cx="11370097" cy="643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4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6BEEE-2470-5111-725F-D6CB025DE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46" b="5510"/>
          <a:stretch>
            <a:fillRect/>
          </a:stretch>
        </p:blipFill>
        <p:spPr>
          <a:xfrm>
            <a:off x="529581" y="469057"/>
            <a:ext cx="11298088" cy="60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55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30AAD-8DB3-468B-7B04-82481A34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29" b="9487"/>
          <a:stretch>
            <a:fillRect/>
          </a:stretch>
        </p:blipFill>
        <p:spPr>
          <a:xfrm>
            <a:off x="457574" y="397049"/>
            <a:ext cx="11522495" cy="56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69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8526B-3079-ED73-EBB0-987278D1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34" b="8260"/>
          <a:stretch>
            <a:fillRect/>
          </a:stretch>
        </p:blipFill>
        <p:spPr>
          <a:xfrm>
            <a:off x="0" y="0"/>
            <a:ext cx="11218069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7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D9ED5-9254-AC01-765A-0092C6114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7" r="10919" b="5204"/>
          <a:stretch>
            <a:fillRect/>
          </a:stretch>
        </p:blipFill>
        <p:spPr>
          <a:xfrm>
            <a:off x="457574" y="504825"/>
            <a:ext cx="1045569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A3DF-5BEA-7D4F-0E01-054D08A1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57" y="253033"/>
            <a:ext cx="9841196" cy="936105"/>
          </a:xfrm>
        </p:spPr>
        <p:txBody>
          <a:bodyPr>
            <a:normAutofit/>
          </a:bodyPr>
          <a:lstStyle/>
          <a:p>
            <a:r>
              <a:rPr lang="en-IN" sz="25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00A9-2A6B-370C-E291-607DF34A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33" y="901105"/>
            <a:ext cx="11772651" cy="54006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spam detection approaches and categorised them as fake content </a:t>
            </a:r>
            <a:r>
              <a:rPr lang="en-IN" sz="25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detection,URL</a:t>
            </a: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spam detection ,spam in trending topics ,and fake user </a:t>
            </a:r>
            <a:r>
              <a:rPr lang="en-IN" sz="25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detetion</a:t>
            </a: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anticipated that the presented review will help researchers and the information on state of the art Twitter spam detection </a:t>
            </a:r>
            <a:r>
              <a:rPr lang="en-IN" sz="25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tecniques</a:t>
            </a: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consolidated form.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associated topic that is worth investigating is </a:t>
            </a:r>
            <a:r>
              <a:rPr lang="en-IN" sz="25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of rumour sources on social media.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a few studies based on statistical methods have already been conducted to detect the sources of rumours </a:t>
            </a:r>
            <a:r>
              <a:rPr lang="en-IN" sz="2520">
                <a:latin typeface="Times New Roman" panose="02020603050405020304" pitchFamily="18" charset="0"/>
                <a:cs typeface="Times New Roman" panose="02020603050405020304" pitchFamily="18" charset="0"/>
              </a:rPr>
              <a:t>more sophisticated </a:t>
            </a: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r>
              <a:rPr lang="en-IN" sz="25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social networks based approaches , can be applied because of the proven effectiveness. </a:t>
            </a:r>
          </a:p>
        </p:txBody>
      </p:sp>
    </p:spTree>
    <p:extLst>
      <p:ext uri="{BB962C8B-B14F-4D97-AF65-F5344CB8AC3E}">
        <p14:creationId xmlns:p14="http://schemas.microsoft.com/office/powerpoint/2010/main" val="37961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E6E6-3485-9501-34AD-DAB40683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65" y="253033"/>
            <a:ext cx="9407834" cy="647537"/>
          </a:xfrm>
        </p:spPr>
        <p:txBody>
          <a:bodyPr>
            <a:normAutofit fontScale="90000"/>
          </a:bodyPr>
          <a:lstStyle/>
          <a:p>
            <a:r>
              <a:rPr lang="en-US" altLang="en-US" sz="252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INTRODUCTION</a:t>
            </a:r>
            <a:br>
              <a:rPr lang="en-US" altLang="en-US" sz="2520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IN" sz="252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3155-5BA3-262B-964D-DE50A667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19" y="757089"/>
            <a:ext cx="11375950" cy="5937464"/>
          </a:xfrm>
        </p:spPr>
        <p:txBody>
          <a:bodyPr/>
          <a:lstStyle/>
          <a:p>
            <a:pPr marL="457200" indent="-457200">
              <a:spcBef>
                <a:spcPts val="4496"/>
              </a:spcBef>
              <a:buClr>
                <a:srgbClr val="190D13"/>
              </a:buClr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520" dirty="0">
                <a:latin typeface="Times New Roman" panose="02020603050405020304" pitchFamily="18" charset="0"/>
              </a:rPr>
              <a:t>Twitter has rapidly become an online source for acquiring real time information about users.</a:t>
            </a:r>
          </a:p>
          <a:p>
            <a:pPr marL="457200" indent="-457200">
              <a:spcBef>
                <a:spcPts val="4496"/>
              </a:spcBef>
              <a:buClr>
                <a:srgbClr val="190D13"/>
              </a:buClr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Twitter is an online social network(OSN) where users can share anything and everything , such as news , opinions.</a:t>
            </a:r>
          </a:p>
          <a:p>
            <a:pPr marL="457200" indent="-457200">
              <a:spcBef>
                <a:spcPts val="4496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en-US" sz="2520" dirty="0">
                <a:latin typeface="Times New Roman" panose="02020603050405020304" pitchFamily="18" charset="0"/>
              </a:rPr>
              <a:t>Recently , the detection of spam in social networking sites attracted the attention of </a:t>
            </a:r>
            <a:r>
              <a:rPr lang="en-US" altLang="en-US" sz="2520">
                <a:latin typeface="Times New Roman" panose="02020603050405020304" pitchFamily="18" charset="0"/>
              </a:rPr>
              <a:t>researchers .</a:t>
            </a:r>
          </a:p>
          <a:p>
            <a:pPr marL="457200" indent="-457200">
              <a:spcBef>
                <a:spcPts val="4496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en-US" sz="2520">
                <a:latin typeface="Times New Roman" panose="02020603050405020304" pitchFamily="18" charset="0"/>
              </a:rPr>
              <a:t>Spam </a:t>
            </a:r>
            <a:r>
              <a:rPr lang="en-US" altLang="en-US" sz="2520" dirty="0">
                <a:latin typeface="Times New Roman" panose="02020603050405020304" pitchFamily="18" charset="0"/>
              </a:rPr>
              <a:t>detection is a difficult task in maintaining the security of social networks </a:t>
            </a:r>
            <a:r>
              <a:rPr lang="en-US" altLang="en-US" sz="2520">
                <a:latin typeface="Times New Roman" panose="02020603050405020304" pitchFamily="18" charset="0"/>
              </a:rPr>
              <a:t>.           Twitter</a:t>
            </a:r>
            <a:r>
              <a:rPr lang="en-IN" altLang="en-US" sz="2520">
                <a:latin typeface="Times New Roman" panose="02020603050405020304" pitchFamily="18" charset="0"/>
              </a:rPr>
              <a:t> </a:t>
            </a:r>
            <a:r>
              <a:rPr lang="en-IN" altLang="en-US" sz="2520" dirty="0">
                <a:latin typeface="Times New Roman" panose="02020603050405020304" pitchFamily="18" charset="0"/>
              </a:rPr>
              <a:t>spammers have various objectives , such as spreading invalid </a:t>
            </a:r>
            <a:r>
              <a:rPr lang="en-IN" altLang="en-US" sz="2520">
                <a:latin typeface="Times New Roman" panose="02020603050405020304" pitchFamily="18" charset="0"/>
              </a:rPr>
              <a:t>information , fake </a:t>
            </a:r>
            <a:r>
              <a:rPr lang="en-IN" altLang="en-US" sz="2520" dirty="0">
                <a:latin typeface="Times New Roman" panose="02020603050405020304" pitchFamily="18" charset="0"/>
              </a:rPr>
              <a:t>news,  rumours , and spontaneous messages.</a:t>
            </a:r>
            <a:endParaRPr lang="en-US" altLang="en-US" sz="252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5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E6701E9D-B292-0A47-A3A1-96FA05ED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239" y="781108"/>
            <a:ext cx="2181869" cy="269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1320"/>
              </a:spcAft>
            </a:pPr>
            <a:r>
              <a:rPr lang="en-US" altLang="en-US" sz="2515" b="1">
                <a:latin typeface="Times New Roman" panose="02020603050405020304" pitchFamily="18" charset="0"/>
              </a:rPr>
              <a:t>REFERENCES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ED06861-1663-7F2B-5819-4D529B7A4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880" y="1276172"/>
            <a:ext cx="10929300" cy="490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4040"/>
              </a:lnSpc>
              <a:spcBef>
                <a:spcPts val="1320"/>
              </a:spcBef>
            </a:pPr>
            <a:r>
              <a:rPr lang="en-US" altLang="en-US" sz="1760" dirty="0">
                <a:latin typeface="Times New Roman" panose="02020603050405020304" pitchFamily="18" charset="0"/>
              </a:rPr>
              <a:t>[1]    </a:t>
            </a:r>
            <a:r>
              <a:rPr lang="en-US" altLang="en-US" sz="2000" dirty="0">
                <a:latin typeface="Times New Roman" panose="02020603050405020304" pitchFamily="18" charset="0"/>
              </a:rPr>
              <a:t>B. </a:t>
            </a:r>
            <a:r>
              <a:rPr lang="en-US" altLang="en-US" sz="2000" dirty="0" err="1">
                <a:latin typeface="Times New Roman" panose="02020603050405020304" pitchFamily="18" charset="0"/>
              </a:rPr>
              <a:t>Erfahin</a:t>
            </a:r>
            <a:r>
              <a:rPr lang="en-US" altLang="en-US" sz="2000" dirty="0">
                <a:latin typeface="Times New Roman" panose="02020603050405020304" pitchFamily="18" charset="0"/>
              </a:rPr>
              <a:t>, O. Akta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</a:rPr>
              <a:t>, D. </a:t>
            </a:r>
            <a:r>
              <a:rPr lang="en-US" altLang="en-US" sz="2000" dirty="0" err="1">
                <a:latin typeface="Times New Roman" panose="02020603050405020304" pitchFamily="18" charset="0"/>
              </a:rPr>
              <a:t>Kilinf</a:t>
            </a:r>
            <a:r>
              <a:rPr lang="en-US" altLang="en-US" sz="2000" dirty="0">
                <a:latin typeface="Times New Roman" panose="02020603050405020304" pitchFamily="18" charset="0"/>
              </a:rPr>
              <a:t>, and C. Akyol, "Twitter fake account detection," in </a:t>
            </a:r>
            <a:r>
              <a:rPr lang="en-US" altLang="en-US" sz="2000" i="1" dirty="0">
                <a:latin typeface="Times New Roman" panose="02020603050405020304" pitchFamily="18" charset="0"/>
              </a:rPr>
              <a:t>Proc. Int. Conf.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Comput</a:t>
            </a:r>
            <a:r>
              <a:rPr lang="en-US" altLang="en-US" sz="2000" i="1" dirty="0">
                <a:latin typeface="Times New Roman" panose="02020603050405020304" pitchFamily="18" charset="0"/>
              </a:rPr>
              <a:t>. Sci. Eng. (UBMK),</a:t>
            </a:r>
            <a:r>
              <a:rPr lang="en-US" altLang="en-US" sz="2000" dirty="0">
                <a:latin typeface="Times New Roman" panose="02020603050405020304" pitchFamily="18" charset="0"/>
              </a:rPr>
              <a:t> Oct. 2017, pp. 388_392.</a:t>
            </a:r>
          </a:p>
          <a:p>
            <a:pPr>
              <a:lnSpc>
                <a:spcPts val="404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[2]    F.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Benevenuto</a:t>
            </a:r>
            <a:r>
              <a:rPr lang="en-US" altLang="en-US" sz="2000" dirty="0">
                <a:latin typeface="Times New Roman" panose="02020603050405020304" pitchFamily="18" charset="0"/>
              </a:rPr>
              <a:t>, G. </a:t>
            </a:r>
            <a:r>
              <a:rPr lang="en-US" altLang="en-US" sz="2000" dirty="0" err="1">
                <a:latin typeface="Times New Roman" panose="02020603050405020304" pitchFamily="18" charset="0"/>
              </a:rPr>
              <a:t>Magno</a:t>
            </a:r>
            <a:r>
              <a:rPr lang="en-US" altLang="en-US" sz="2000" dirty="0">
                <a:latin typeface="Times New Roman" panose="02020603050405020304" pitchFamily="18" charset="0"/>
              </a:rPr>
              <a:t>, T. Rodrigues, and V. Almeida, ''Detecting spammers on Twitter," in </a:t>
            </a:r>
            <a:r>
              <a:rPr lang="en-US" altLang="en-US" sz="2000" i="1" dirty="0">
                <a:latin typeface="Times New Roman" panose="02020603050405020304" pitchFamily="18" charset="0"/>
              </a:rPr>
              <a:t>Proc. Collaboration, Electron. Messaging, Anti- Abuse Spam Conf. (CEAS),</a:t>
            </a:r>
            <a:r>
              <a:rPr lang="en-US" altLang="en-US" sz="2000" dirty="0">
                <a:latin typeface="Times New Roman" panose="02020603050405020304" pitchFamily="18" charset="0"/>
              </a:rPr>
              <a:t> vol. 6, Jul. 2010, p. 12.</a:t>
            </a:r>
          </a:p>
          <a:p>
            <a:pPr>
              <a:lnSpc>
                <a:spcPts val="404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[3]    S. </a:t>
            </a:r>
            <a:r>
              <a:rPr lang="en-US" altLang="en-US" sz="2000" dirty="0" err="1">
                <a:latin typeface="Times New Roman" panose="02020603050405020304" pitchFamily="18" charset="0"/>
              </a:rPr>
              <a:t>Gharge</a:t>
            </a:r>
            <a:r>
              <a:rPr lang="en-US" altLang="en-US" sz="2000" dirty="0">
                <a:latin typeface="Times New Roman" panose="02020603050405020304" pitchFamily="18" charset="0"/>
              </a:rPr>
              <a:t>, and M. Chavan, ''An integrated approach for malicious tweets detection using NLP," in </a:t>
            </a:r>
            <a:r>
              <a:rPr lang="en-US" altLang="en-US" sz="2000" i="1" dirty="0">
                <a:latin typeface="Times New Roman" panose="02020603050405020304" pitchFamily="18" charset="0"/>
              </a:rPr>
              <a:t>Proc. Int. Conf. Inventive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Commun</a:t>
            </a:r>
            <a:r>
              <a:rPr lang="en-US" altLang="en-US" sz="2000" i="1" dirty="0">
                <a:latin typeface="Times New Roman" panose="02020603050405020304" pitchFamily="18" charset="0"/>
              </a:rPr>
              <a:t>.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Comput</a:t>
            </a:r>
            <a:r>
              <a:rPr lang="en-US" altLang="en-US" sz="2000" i="1" dirty="0">
                <a:latin typeface="Times New Roman" panose="02020603050405020304" pitchFamily="18" charset="0"/>
              </a:rPr>
              <a:t>. Technol. (ICICCT),</a:t>
            </a:r>
            <a:r>
              <a:rPr lang="en-US" altLang="en-US" sz="2000" dirty="0">
                <a:latin typeface="Times New Roman" panose="02020603050405020304" pitchFamily="18" charset="0"/>
              </a:rPr>
              <a:t> Mar. 2017, pp. 435_438.</a:t>
            </a:r>
          </a:p>
          <a:p>
            <a:pPr>
              <a:lnSpc>
                <a:spcPts val="404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[4]    T. Wu, S. Wen, Y. Xiang, and W. Zhou, ''Twitter spam detection: Survey of new approaches and comparative study,"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Comput</a:t>
            </a:r>
            <a:r>
              <a:rPr lang="en-US" altLang="en-US" sz="2000" i="1" dirty="0">
                <a:latin typeface="Times New Roman" panose="02020603050405020304" pitchFamily="18" charset="0"/>
              </a:rPr>
              <a:t>.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Secur</a:t>
            </a:r>
            <a:r>
              <a:rPr lang="en-US" altLang="en-US" sz="2000" i="1" dirty="0">
                <a:latin typeface="Times New Roman" panose="02020603050405020304" pitchFamily="18" charset="0"/>
              </a:rPr>
              <a:t>.,</a:t>
            </a:r>
            <a:r>
              <a:rPr lang="en-US" altLang="en-US" sz="2000" dirty="0">
                <a:latin typeface="Times New Roman" panose="02020603050405020304" pitchFamily="18" charset="0"/>
              </a:rPr>
              <a:t> vol. 76, pp. 265_284, Jul. 2018.</a:t>
            </a:r>
          </a:p>
          <a:p>
            <a:pPr>
              <a:lnSpc>
                <a:spcPts val="404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[5]    S. J. Soman, ''A survey on behaviors exhibited by spammers in popular social media networks," in </a:t>
            </a:r>
            <a:r>
              <a:rPr lang="en-US" altLang="en-US" sz="2000" i="1" dirty="0">
                <a:latin typeface="Times New Roman" panose="02020603050405020304" pitchFamily="18" charset="0"/>
              </a:rPr>
              <a:t>Proc. Int. Conf. Circuit, Power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Comput</a:t>
            </a:r>
            <a:r>
              <a:rPr lang="en-US" altLang="en-US" sz="2000" i="1" dirty="0">
                <a:latin typeface="Times New Roman" panose="02020603050405020304" pitchFamily="18" charset="0"/>
              </a:rPr>
              <a:t>. Tech- nol. (ICCPCT),</a:t>
            </a:r>
            <a:r>
              <a:rPr lang="en-US" altLang="en-US" sz="2000" dirty="0">
                <a:latin typeface="Times New Roman" panose="02020603050405020304" pitchFamily="18" charset="0"/>
              </a:rPr>
              <a:t> Mar. 2016, pp. 1_6</a:t>
            </a:r>
            <a:r>
              <a:rPr lang="en-US" altLang="en-US" sz="176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Value Of A Well-Written Thank-You Note">
            <a:extLst>
              <a:ext uri="{FF2B5EF4-FFF2-40B4-BE49-F238E27FC236}">
                <a16:creationId xmlns:a16="http://schemas.microsoft.com/office/drawing/2014/main" id="{47A8C832-BD3A-6528-41AB-580F27224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93" y="901105"/>
            <a:ext cx="8640961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5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8107-998F-CBE6-B1D5-E85FCA6D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50" y="325041"/>
            <a:ext cx="9625172" cy="575529"/>
          </a:xfrm>
        </p:spPr>
        <p:txBody>
          <a:bodyPr>
            <a:normAutofit/>
          </a:bodyPr>
          <a:lstStyle/>
          <a:p>
            <a:r>
              <a:rPr lang="en-IN" sz="25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FE24-3EBE-EC79-E37D-E59674EE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6" y="1333154"/>
            <a:ext cx="11881320" cy="532912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Clr>
                <a:schemeClr val="tx1"/>
              </a:buClr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 sites engage millions of users around the world . The users interaction with this social sites . </a:t>
            </a:r>
            <a:r>
              <a:rPr lang="en-US" altLang="en-US" sz="2300" dirty="0">
                <a:latin typeface="Times New Roman" panose="02020603050405020304" pitchFamily="18" charset="0"/>
              </a:rPr>
              <a:t>The users' interactions with these social sites, such as Twitter and Facebook have a tremendous impact and occasionally undesirable repercussions for daily life. The prominent social networking sites have turned into a target platform for the spammers to disperse a huge amount of irrelevant and deleterious information.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a taxonomy of the Twitter spam detection approaches is presented that classifies the techniques based on there  ability to detect Fake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content,Spam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URL , Spam in trending topics and Fake users.</a:t>
            </a:r>
          </a:p>
        </p:txBody>
      </p:sp>
    </p:spTree>
    <p:extLst>
      <p:ext uri="{BB962C8B-B14F-4D97-AF65-F5344CB8AC3E}">
        <p14:creationId xmlns:p14="http://schemas.microsoft.com/office/powerpoint/2010/main" val="2450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E9EB4F5-82C3-0578-A4BF-D601EF89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4" y="234145"/>
            <a:ext cx="3670610" cy="45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389" b="1" dirty="0">
                <a:latin typeface="Times New Roman" panose="02020603050405020304" pitchFamily="18" charset="0"/>
              </a:rPr>
              <a:t>EXISTING SYSTEM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CAB0871-DC45-2B4C-EBFF-28AB2B5FB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22" y="1261145"/>
            <a:ext cx="1141308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lnSpc>
                <a:spcPts val="4323"/>
              </a:lnSpc>
              <a:buFont typeface="Wingdings" panose="05000000000000000000" pitchFamily="2" charset="2"/>
              <a:buChar char="v"/>
            </a:pPr>
            <a:r>
              <a:rPr lang="en-US" altLang="en-US" sz="2515" dirty="0">
                <a:latin typeface="Times New Roman" panose="02020603050405020304" pitchFamily="18" charset="0"/>
              </a:rPr>
              <a:t>In existing system , they had used matrix factorization method to detect spammers on twitter and also performed experiments on the real world twitter world dataset ,that is UDI (unique device identifier).</a:t>
            </a:r>
          </a:p>
          <a:p>
            <a:pPr marL="457200" indent="-457200">
              <a:lnSpc>
                <a:spcPts val="4323"/>
              </a:lnSpc>
              <a:buFont typeface="Wingdings" panose="05000000000000000000" pitchFamily="2" charset="2"/>
              <a:buChar char="v"/>
            </a:pPr>
            <a:r>
              <a:rPr lang="en-US" altLang="en-US" sz="2515" dirty="0">
                <a:latin typeface="Times New Roman" panose="02020603050405020304" pitchFamily="18" charset="0"/>
              </a:rPr>
              <a:t>Later , they had used hidden </a:t>
            </a:r>
            <a:r>
              <a:rPr lang="en-US" altLang="en-US" sz="2515" dirty="0" err="1">
                <a:latin typeface="Times New Roman" panose="02020603050405020304" pitchFamily="18" charset="0"/>
              </a:rPr>
              <a:t>markov</a:t>
            </a:r>
            <a:r>
              <a:rPr lang="en-US" altLang="en-US" sz="2515" dirty="0">
                <a:latin typeface="Times New Roman" panose="02020603050405020304" pitchFamily="18" charset="0"/>
              </a:rPr>
              <a:t> model for filtering the spam related to only recent time topics.</a:t>
            </a:r>
          </a:p>
          <a:p>
            <a:pPr marL="457200" indent="-457200">
              <a:lnSpc>
                <a:spcPts val="4323"/>
              </a:lnSpc>
              <a:buFont typeface="Wingdings" panose="05000000000000000000" pitchFamily="2" charset="2"/>
              <a:buChar char="v"/>
            </a:pPr>
            <a:r>
              <a:rPr lang="en-US" altLang="en-US" sz="2515" dirty="0">
                <a:latin typeface="Times New Roman" panose="02020603050405020304" pitchFamily="18" charset="0"/>
              </a:rPr>
              <a:t>Then they presented a technique by using random forest algorithm to recognize spammer insiders.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21E16F77-7564-3293-63DC-1DD92966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65" y="541065"/>
            <a:ext cx="38884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520" b="1" dirty="0">
                <a:latin typeface="Times New Roman" panose="02020603050405020304" pitchFamily="18" charset="0"/>
              </a:rPr>
              <a:t>DISADVANTAGES: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A69791E-0533-8CCA-CC6A-C63B9C6E0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629" y="1261145"/>
            <a:ext cx="10839349" cy="45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US" sz="2515" dirty="0">
                <a:latin typeface="Times New Roman" panose="02020603050405020304" pitchFamily="18" charset="0"/>
              </a:rPr>
              <a:t>There is no filtering system based on a preprocessing schedule and on Naive Bayes algorithm to discard the tweets containing </a:t>
            </a:r>
            <a:r>
              <a:rPr lang="en-US" altLang="en-US" sz="2515">
                <a:latin typeface="Times New Roman" panose="02020603050405020304" pitchFamily="18" charset="0"/>
              </a:rPr>
              <a:t>inaccurate information.</a:t>
            </a:r>
            <a:endParaRPr lang="en-US" altLang="en-US" sz="2515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en-US" sz="2515" dirty="0">
                <a:latin typeface="Times New Roman" panose="02020603050405020304" pitchFamily="18" charset="0"/>
              </a:rPr>
              <a:t>Less security due No URL Based Spam Detection.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515" dirty="0">
                <a:latin typeface="Times New Roman" panose="02020603050405020304" pitchFamily="18" charset="0"/>
              </a:rPr>
              <a:t>No efficient methods are used.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515" dirty="0">
                <a:latin typeface="Times New Roman" panose="02020603050405020304" pitchFamily="18" charset="0"/>
              </a:rPr>
              <a:t>No real time data are used.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515" dirty="0">
                <a:latin typeface="Times New Roman" panose="02020603050405020304" pitchFamily="18" charset="0"/>
              </a:rPr>
              <a:t> More complex</a:t>
            </a:r>
            <a:r>
              <a:rPr lang="en-US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323"/>
              </a:lnSpc>
            </a:pPr>
            <a:endParaRPr lang="en-US" altLang="en-US" sz="2515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821F600A-ACE5-F9E9-92ED-45D99232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82" y="234145"/>
            <a:ext cx="3770278" cy="450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389" b="1" dirty="0">
                <a:latin typeface="Times New Roman" panose="02020603050405020304" pitchFamily="18" charset="0"/>
              </a:rPr>
              <a:t>PROPOSED SYSTEM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431925B-5C57-539E-04EF-4B0DA5AC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62" y="829097"/>
            <a:ext cx="11047077" cy="555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lnSpc>
                <a:spcPts val="4323"/>
              </a:lnSpc>
              <a:buFont typeface="Wingdings" panose="05000000000000000000" pitchFamily="2" charset="2"/>
              <a:buChar char="v"/>
            </a:pPr>
            <a:r>
              <a:rPr lang="en-US" altLang="en-US" sz="2515" dirty="0">
                <a:latin typeface="Times New Roman" panose="02020603050405020304" pitchFamily="18" charset="0"/>
              </a:rPr>
              <a:t>The proposed taxonomy is categorized into four main classes, namely,</a:t>
            </a:r>
          </a:p>
          <a:p>
            <a:pPr marL="1314450" lvl="1" indent="-571500">
              <a:lnSpc>
                <a:spcPts val="4323"/>
              </a:lnSpc>
              <a:buFont typeface="+mj-lt"/>
              <a:buAutoNum type="romanUcPeriod"/>
            </a:pPr>
            <a:r>
              <a:rPr lang="en-US" altLang="en-US" sz="2515">
                <a:latin typeface="Times New Roman" panose="02020603050405020304" pitchFamily="18" charset="0"/>
              </a:rPr>
              <a:t>Fake content</a:t>
            </a:r>
          </a:p>
          <a:p>
            <a:pPr marL="1314450" lvl="1" indent="-571500">
              <a:lnSpc>
                <a:spcPts val="4323"/>
              </a:lnSpc>
              <a:buFont typeface="+mj-lt"/>
              <a:buAutoNum type="romanUcPeriod"/>
            </a:pPr>
            <a:r>
              <a:rPr lang="en-US" altLang="en-US" sz="2515">
                <a:latin typeface="Times New Roman" panose="02020603050405020304" pitchFamily="18" charset="0"/>
              </a:rPr>
              <a:t>URL based spam detection</a:t>
            </a:r>
          </a:p>
          <a:p>
            <a:pPr marL="1314450" lvl="1" indent="-571500">
              <a:lnSpc>
                <a:spcPts val="4323"/>
              </a:lnSpc>
              <a:buFont typeface="+mj-lt"/>
              <a:buAutoNum type="romanUcPeriod"/>
            </a:pPr>
            <a:r>
              <a:rPr lang="en-US" altLang="en-US" sz="2515">
                <a:latin typeface="Times New Roman" panose="02020603050405020304" pitchFamily="18" charset="0"/>
              </a:rPr>
              <a:t>Detecting spam in trending topics</a:t>
            </a:r>
          </a:p>
          <a:p>
            <a:pPr marL="1314450" lvl="1" indent="-571500">
              <a:lnSpc>
                <a:spcPts val="4323"/>
              </a:lnSpc>
              <a:buFont typeface="+mj-lt"/>
              <a:buAutoNum type="romanUcPeriod"/>
            </a:pPr>
            <a:r>
              <a:rPr lang="en-US" altLang="en-US" sz="2515">
                <a:latin typeface="Times New Roman" panose="02020603050405020304" pitchFamily="18" charset="0"/>
              </a:rPr>
              <a:t> Fake user identification.</a:t>
            </a:r>
          </a:p>
          <a:p>
            <a:pPr marL="457200" indent="-457200">
              <a:lnSpc>
                <a:spcPts val="4323"/>
              </a:lnSpc>
              <a:buFont typeface="Wingdings" panose="05000000000000000000" pitchFamily="2" charset="2"/>
              <a:buChar char="v"/>
            </a:pPr>
            <a:r>
              <a:rPr lang="en-US" altLang="en-US" sz="2515">
                <a:latin typeface="Times New Roman" panose="02020603050405020304" pitchFamily="18" charset="0"/>
              </a:rPr>
              <a:t>Each </a:t>
            </a:r>
            <a:r>
              <a:rPr lang="en-US" altLang="en-US" sz="2515" dirty="0">
                <a:latin typeface="Times New Roman" panose="02020603050405020304" pitchFamily="18" charset="0"/>
              </a:rPr>
              <a:t>category of identification methods relies on a specific model, technique, and detection algorithm.</a:t>
            </a:r>
          </a:p>
          <a:p>
            <a:pPr marL="457200" indent="-457200">
              <a:lnSpc>
                <a:spcPts val="4323"/>
              </a:lnSpc>
              <a:buFont typeface="Wingdings" panose="05000000000000000000" pitchFamily="2" charset="2"/>
              <a:buChar char="v"/>
            </a:pPr>
            <a:r>
              <a:rPr lang="en-US" altLang="en-US" sz="2515" dirty="0">
                <a:latin typeface="Times New Roman" panose="02020603050405020304" pitchFamily="18" charset="0"/>
              </a:rPr>
              <a:t>In this project we used Navies Bayes classifier and regression </a:t>
            </a:r>
            <a:r>
              <a:rPr lang="en-US" altLang="en-US" sz="2515" dirty="0" err="1">
                <a:latin typeface="Times New Roman" panose="02020603050405020304" pitchFamily="18" charset="0"/>
              </a:rPr>
              <a:t>predicton</a:t>
            </a:r>
            <a:r>
              <a:rPr lang="en-US" altLang="en-US" sz="2515" dirty="0">
                <a:latin typeface="Times New Roman" panose="02020603050405020304" pitchFamily="18" charset="0"/>
              </a:rPr>
              <a:t> model.</a:t>
            </a:r>
          </a:p>
          <a:p>
            <a:pPr>
              <a:lnSpc>
                <a:spcPts val="4323"/>
              </a:lnSpc>
            </a:pPr>
            <a:endParaRPr lang="en-US" altLang="en-US" sz="2515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BB08ABC2-32FC-CA26-B97A-3683412CD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81" y="613073"/>
            <a:ext cx="161095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520" b="1" dirty="0">
                <a:latin typeface="Times New Roman" panose="02020603050405020304" pitchFamily="18" charset="0"/>
              </a:rPr>
              <a:t>ADVANTAGES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8D0E390-1BD2-629D-C2F2-AC97A2F38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01" y="1261145"/>
            <a:ext cx="10719698" cy="365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33363" indent="-215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463" indent="0">
              <a:lnSpc>
                <a:spcPts val="4323"/>
              </a:lnSpc>
            </a:pPr>
            <a:endParaRPr lang="en-US" altLang="en-US" sz="2515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6A2E3-811B-7E01-D7EE-3E764E4D3592}"/>
              </a:ext>
            </a:extLst>
          </p:cNvPr>
          <p:cNvSpPr txBox="1"/>
          <p:nvPr/>
        </p:nvSpPr>
        <p:spPr>
          <a:xfrm>
            <a:off x="817613" y="1477169"/>
            <a:ext cx="9782943" cy="384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520" dirty="0">
                <a:effectLst/>
                <a:latin typeface="Arial" panose="020B0604020202020204" pitchFamily="34" charset="0"/>
              </a:rPr>
              <a:t>There is a filtering system based on preprocessing schedule.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520" dirty="0">
                <a:effectLst/>
                <a:latin typeface="Arial" panose="020B0604020202020204" pitchFamily="34" charset="0"/>
              </a:rPr>
              <a:t>There is URL based Spam detection.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520" dirty="0">
                <a:effectLst/>
                <a:latin typeface="Arial" panose="020B0604020202020204" pitchFamily="34" charset="0"/>
              </a:rPr>
              <a:t>Tested with real time </a:t>
            </a:r>
            <a:r>
              <a:rPr lang="en-US" sz="2520" dirty="0" err="1">
                <a:effectLst/>
                <a:latin typeface="Arial" panose="020B0604020202020204" pitchFamily="34" charset="0"/>
              </a:rPr>
              <a:t>datas</a:t>
            </a:r>
            <a:r>
              <a:rPr lang="en-US" sz="2520" dirty="0">
                <a:effectLst/>
                <a:latin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520" dirty="0">
                <a:latin typeface="Arial" panose="020B0604020202020204" pitchFamily="34" charset="0"/>
              </a:rPr>
              <a:t>Less complex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520" dirty="0">
                <a:latin typeface="Arial" panose="020B0604020202020204" pitchFamily="34" charset="0"/>
              </a:rPr>
              <a:t>We used </a:t>
            </a:r>
            <a:r>
              <a:rPr lang="en-US" sz="2520" dirty="0" err="1">
                <a:latin typeface="Arial" panose="020B0604020202020204" pitchFamily="34" charset="0"/>
              </a:rPr>
              <a:t>navie</a:t>
            </a:r>
            <a:r>
              <a:rPr lang="en-US" sz="2520" dirty="0">
                <a:latin typeface="Arial" panose="020B0604020202020204" pitchFamily="34" charset="0"/>
              </a:rPr>
              <a:t> bayes classifier to classify unwanted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E0D0-638D-EAF7-4FBA-EE6D9DDC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65" y="325042"/>
            <a:ext cx="10127914" cy="16561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25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  <a:br>
              <a:rPr lang="en-IN" sz="25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Navies Bayes Classifier</a:t>
            </a:r>
            <a:b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129E-2651-A2E2-079A-6D52F40F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65" y="1621185"/>
            <a:ext cx="11017224" cy="468051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2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Naïve Bayes classifier is </a:t>
            </a:r>
            <a:r>
              <a:rPr lang="en-US" sz="252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supervised machine learning algorithm, which is used for classification tasks, like text classification</a:t>
            </a:r>
            <a:r>
              <a:rPr lang="en-US" sz="252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2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52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frequently used algorithm to detect spam is naïve bayes algorithm which is based on the probabilistic model.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2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 is quite fast ad memory efficient.</a:t>
            </a:r>
            <a:endParaRPr lang="en-US" sz="252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52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Regression prediction model 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2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most used regression algorithms in machine learning.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52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variable from the dataset </a:t>
            </a:r>
            <a:r>
              <a:rPr lang="en-US" sz="252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ischosen</a:t>
            </a:r>
            <a:r>
              <a:rPr lang="en-US" sz="252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predict the output variables(future values).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52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25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18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728</TotalTime>
  <Words>1209</Words>
  <Application>Microsoft Office PowerPoint</Application>
  <PresentationFormat>Custom</PresentationFormat>
  <Paragraphs>111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Times New Roman</vt:lpstr>
      <vt:lpstr>Trebuchet MS</vt:lpstr>
      <vt:lpstr>Wingdings</vt:lpstr>
      <vt:lpstr>Wingdings 3</vt:lpstr>
      <vt:lpstr>Facet</vt:lpstr>
      <vt:lpstr>SPAMMER DETECTION AND FAKE USER IDENTIFICATION ON SOCIAL NETWORKS</vt:lpstr>
      <vt:lpstr>                         Contents</vt:lpstr>
      <vt:lpstr>INTRODUCTION </vt:lpstr>
      <vt:lpstr>ABSTRACT</vt:lpstr>
      <vt:lpstr>PowerPoint Presentation</vt:lpstr>
      <vt:lpstr>PowerPoint Presentation</vt:lpstr>
      <vt:lpstr>PowerPoint Presentation</vt:lpstr>
      <vt:lpstr>PowerPoint Presentation</vt:lpstr>
      <vt:lpstr>MODELS USED:  Navies Bayes Classifier </vt:lpstr>
      <vt:lpstr>SYSTEM  ARCHITECTURE</vt:lpstr>
      <vt:lpstr>PowerPoint Presentation</vt:lpstr>
      <vt:lpstr>MODULES: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nomu lakshmin</dc:creator>
  <cp:keywords/>
  <cp:lastModifiedBy>G BHARGAVA</cp:lastModifiedBy>
  <cp:revision>28</cp:revision>
  <dcterms:created xsi:type="dcterms:W3CDTF">2023-03-16T09:03:42Z</dcterms:created>
  <dcterms:modified xsi:type="dcterms:W3CDTF">2024-04-22T15:49:47Z</dcterms:modified>
</cp:coreProperties>
</file>