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5A4B-D4B1-46C0-B0B2-4D0925470D18}" type="datetimeFigureOut">
              <a:rPr lang="en-US" smtClean="0"/>
              <a:t>28-Jul-24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1D464-A101-4884-962D-B64677779F40}" type="slidenum">
              <a:rPr lang="en-US" smtClean="0"/>
              <a:t>‹#›</a:t>
            </a:fld>
            <a:endParaRPr lang="en-US"/>
          </a:p>
        </p:txBody>
      </p:sp>
    </p:spTree>
    <p:extLst>
      <p:ext uri="{BB962C8B-B14F-4D97-AF65-F5344CB8AC3E}">
        <p14:creationId xmlns:p14="http://schemas.microsoft.com/office/powerpoint/2010/main" val="84593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EBE5067-492E-48EC-B505-1A4C9F3054EB}" type="datetimeFigureOut">
              <a:rPr lang="en-US" smtClean="0"/>
              <a:t>28-Jul-24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54671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170157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256345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0180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426463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BE5067-492E-48EC-B505-1A4C9F3054EB}" type="datetimeFigureOut">
              <a:rPr lang="en-US" smtClean="0"/>
              <a:t>28-Jul-24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31597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BE5067-492E-48EC-B505-1A4C9F3054EB}" type="datetimeFigureOut">
              <a:rPr lang="en-US" smtClean="0"/>
              <a:t>28-Jul-24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45199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E5067-492E-48EC-B505-1A4C9F3054EB}"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30976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E5067-492E-48EC-B505-1A4C9F3054EB}"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323813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E5067-492E-48EC-B505-1A4C9F3054EB}"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15441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E5067-492E-48EC-B505-1A4C9F3054EB}" type="datetimeFigureOut">
              <a:rPr lang="en-US" smtClean="0"/>
              <a:t>28-Jul-24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29858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191165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E5067-492E-48EC-B505-1A4C9F3054EB}" type="datetimeFigureOut">
              <a:rPr lang="en-US" smtClean="0"/>
              <a:t>28-Jul-24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142257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E5067-492E-48EC-B505-1A4C9F3054EB}" type="datetimeFigureOut">
              <a:rPr lang="en-US" smtClean="0"/>
              <a:t>28-Jul-24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348713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E5067-492E-48EC-B505-1A4C9F3054EB}" type="datetimeFigureOut">
              <a:rPr lang="en-US" smtClean="0"/>
              <a:t>28-Jul-24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161617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248242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E5067-492E-48EC-B505-1A4C9F3054EB}" type="datetimeFigureOut">
              <a:rPr lang="en-US" smtClean="0"/>
              <a:t>28-Jul-24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379C3-7285-4F41-9B81-8D71C2EBDE9A}" type="slidenum">
              <a:rPr lang="en-US" smtClean="0"/>
              <a:t>‹#›</a:t>
            </a:fld>
            <a:endParaRPr lang="en-US"/>
          </a:p>
        </p:txBody>
      </p:sp>
    </p:spTree>
    <p:extLst>
      <p:ext uri="{BB962C8B-B14F-4D97-AF65-F5344CB8AC3E}">
        <p14:creationId xmlns:p14="http://schemas.microsoft.com/office/powerpoint/2010/main" val="332087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BE5067-492E-48EC-B505-1A4C9F3054EB}" type="datetimeFigureOut">
              <a:rPr lang="en-US" smtClean="0"/>
              <a:t>28-Jul-24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A379C3-7285-4F41-9B81-8D71C2EBDE9A}" type="slidenum">
              <a:rPr lang="en-US" smtClean="0"/>
              <a:t>‹#›</a:t>
            </a:fld>
            <a:endParaRPr lang="en-US"/>
          </a:p>
        </p:txBody>
      </p:sp>
    </p:spTree>
    <p:extLst>
      <p:ext uri="{BB962C8B-B14F-4D97-AF65-F5344CB8AC3E}">
        <p14:creationId xmlns:p14="http://schemas.microsoft.com/office/powerpoint/2010/main" val="14812733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A9F8-4E4E-2850-9DBB-EF48F8773C27}"/>
              </a:ext>
            </a:extLst>
          </p:cNvPr>
          <p:cNvSpPr>
            <a:spLocks noGrp="1"/>
          </p:cNvSpPr>
          <p:nvPr>
            <p:ph type="ctrTitle"/>
          </p:nvPr>
        </p:nvSpPr>
        <p:spPr>
          <a:xfrm>
            <a:off x="1425388" y="2610504"/>
            <a:ext cx="9144000" cy="2387600"/>
          </a:xfrm>
        </p:spPr>
        <p:txBody>
          <a:bodyPr/>
          <a:lstStyle/>
          <a:p>
            <a:pPr algn="ctr"/>
            <a:r>
              <a:rPr lang="en-US" sz="6600" b="1" dirty="0">
                <a:solidFill>
                  <a:srgbClr val="002060"/>
                </a:solidFill>
              </a:rPr>
              <a:t>Cars</a:t>
            </a:r>
            <a:r>
              <a:rPr lang="en-US" sz="6600" b="1" dirty="0">
                <a:solidFill>
                  <a:schemeClr val="accent2"/>
                </a:solidFill>
              </a:rPr>
              <a:t>24</a:t>
            </a:r>
            <a:br>
              <a:rPr lang="en-US" dirty="0"/>
            </a:br>
            <a:r>
              <a:rPr lang="en-US" dirty="0"/>
              <a:t>Analytics project</a:t>
            </a:r>
          </a:p>
        </p:txBody>
      </p:sp>
      <p:pic>
        <p:nvPicPr>
          <p:cNvPr id="5" name="Picture 4">
            <a:extLst>
              <a:ext uri="{FF2B5EF4-FFF2-40B4-BE49-F238E27FC236}">
                <a16:creationId xmlns:a16="http://schemas.microsoft.com/office/drawing/2014/main" id="{04890635-5A95-9CAC-12E9-F9ED0AE1D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94" y="521260"/>
            <a:ext cx="2508812" cy="2508812"/>
          </a:xfrm>
          <a:prstGeom prst="rect">
            <a:avLst/>
          </a:prstGeom>
        </p:spPr>
      </p:pic>
      <p:sp>
        <p:nvSpPr>
          <p:cNvPr id="6" name="TextBox 5">
            <a:extLst>
              <a:ext uri="{FF2B5EF4-FFF2-40B4-BE49-F238E27FC236}">
                <a16:creationId xmlns:a16="http://schemas.microsoft.com/office/drawing/2014/main" id="{BE48588A-3325-4BAD-3A8E-613CBBBBD06D}"/>
              </a:ext>
            </a:extLst>
          </p:cNvPr>
          <p:cNvSpPr txBox="1"/>
          <p:nvPr/>
        </p:nvSpPr>
        <p:spPr>
          <a:xfrm>
            <a:off x="8785412" y="5262282"/>
            <a:ext cx="2823882" cy="646331"/>
          </a:xfrm>
          <a:prstGeom prst="rect">
            <a:avLst/>
          </a:prstGeom>
          <a:noFill/>
        </p:spPr>
        <p:txBody>
          <a:bodyPr wrap="square" rtlCol="0">
            <a:spAutoFit/>
          </a:bodyPr>
          <a:lstStyle/>
          <a:p>
            <a:r>
              <a:rPr lang="en-US" b="1" dirty="0"/>
              <a:t>K KARTHIK(cds04_028)</a:t>
            </a:r>
          </a:p>
          <a:p>
            <a:r>
              <a:rPr lang="en-US" b="1" dirty="0"/>
              <a:t>28/07/24</a:t>
            </a:r>
          </a:p>
        </p:txBody>
      </p:sp>
    </p:spTree>
    <p:extLst>
      <p:ext uri="{BB962C8B-B14F-4D97-AF65-F5344CB8AC3E}">
        <p14:creationId xmlns:p14="http://schemas.microsoft.com/office/powerpoint/2010/main" val="28214994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A16F-6D93-64C7-4A25-28D7DA640304}"/>
              </a:ext>
            </a:extLst>
          </p:cNvPr>
          <p:cNvSpPr>
            <a:spLocks noGrp="1"/>
          </p:cNvSpPr>
          <p:nvPr>
            <p:ph type="title"/>
          </p:nvPr>
        </p:nvSpPr>
        <p:spPr>
          <a:xfrm>
            <a:off x="1141413" y="327514"/>
            <a:ext cx="9905998" cy="1478570"/>
          </a:xfrm>
        </p:spPr>
        <p:txBody>
          <a:bodyPr>
            <a:normAutofit/>
          </a:bodyPr>
          <a:lstStyle/>
          <a:p>
            <a:pPr algn="ctr"/>
            <a:r>
              <a:rPr lang="en-US" dirty="0"/>
              <a:t>Regional Price Differences</a:t>
            </a:r>
            <a:br>
              <a:rPr lang="en-US" dirty="0"/>
            </a:br>
            <a:endParaRPr lang="en-US" dirty="0"/>
          </a:p>
        </p:txBody>
      </p:sp>
      <p:sp>
        <p:nvSpPr>
          <p:cNvPr id="3" name="Content Placeholder 2">
            <a:extLst>
              <a:ext uri="{FF2B5EF4-FFF2-40B4-BE49-F238E27FC236}">
                <a16:creationId xmlns:a16="http://schemas.microsoft.com/office/drawing/2014/main" id="{A343910A-40EF-F04E-73EE-21F39DBACA7B}"/>
              </a:ext>
            </a:extLst>
          </p:cNvPr>
          <p:cNvSpPr>
            <a:spLocks noGrp="1"/>
          </p:cNvSpPr>
          <p:nvPr>
            <p:ph idx="1"/>
          </p:nvPr>
        </p:nvSpPr>
        <p:spPr>
          <a:xfrm>
            <a:off x="762000" y="2249487"/>
            <a:ext cx="5665694" cy="3936160"/>
          </a:xfrm>
        </p:spPr>
        <p:txBody>
          <a:bodyPr>
            <a:normAutofit/>
          </a:bodyPr>
          <a:lstStyle/>
          <a:p>
            <a:r>
              <a:rPr lang="en-US" sz="3200" dirty="0"/>
              <a:t>we can see that lowest car price is in the location Noida , Delhi with the price of 1.29 lakhs and then Rohini , Delhi etc.</a:t>
            </a:r>
          </a:p>
          <a:p>
            <a:r>
              <a:rPr lang="en-US" sz="3200" dirty="0" err="1"/>
              <a:t>I.e</a:t>
            </a:r>
            <a:r>
              <a:rPr lang="en-US" sz="3200" dirty="0"/>
              <a:t> north region have low car price than south region. </a:t>
            </a:r>
          </a:p>
        </p:txBody>
      </p:sp>
      <p:pic>
        <p:nvPicPr>
          <p:cNvPr id="9" name="Picture 8">
            <a:extLst>
              <a:ext uri="{FF2B5EF4-FFF2-40B4-BE49-F238E27FC236}">
                <a16:creationId xmlns:a16="http://schemas.microsoft.com/office/drawing/2014/main" id="{D0E82F59-2700-3B9B-947A-06CA41879767}"/>
              </a:ext>
            </a:extLst>
          </p:cNvPr>
          <p:cNvPicPr>
            <a:picLocks noChangeAspect="1"/>
          </p:cNvPicPr>
          <p:nvPr/>
        </p:nvPicPr>
        <p:blipFill>
          <a:blip r:embed="rId2"/>
          <a:stretch>
            <a:fillRect/>
          </a:stretch>
        </p:blipFill>
        <p:spPr>
          <a:xfrm>
            <a:off x="7539937" y="1806084"/>
            <a:ext cx="3507474" cy="4684079"/>
          </a:xfrm>
          <a:prstGeom prst="rect">
            <a:avLst/>
          </a:prstGeom>
        </p:spPr>
      </p:pic>
    </p:spTree>
    <p:extLst>
      <p:ext uri="{BB962C8B-B14F-4D97-AF65-F5344CB8AC3E}">
        <p14:creationId xmlns:p14="http://schemas.microsoft.com/office/powerpoint/2010/main" val="15699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28C6-AC99-CCE0-7781-697CDD672481}"/>
              </a:ext>
            </a:extLst>
          </p:cNvPr>
          <p:cNvSpPr>
            <a:spLocks noGrp="1"/>
          </p:cNvSpPr>
          <p:nvPr>
            <p:ph type="title"/>
          </p:nvPr>
        </p:nvSpPr>
        <p:spPr>
          <a:xfrm>
            <a:off x="1141412" y="327514"/>
            <a:ext cx="9905998" cy="1478570"/>
          </a:xfrm>
        </p:spPr>
        <p:txBody>
          <a:bodyPr>
            <a:normAutofit/>
          </a:bodyPr>
          <a:lstStyle/>
          <a:p>
            <a:pPr algn="ctr"/>
            <a:r>
              <a:rPr lang="en-US" dirty="0"/>
              <a:t>Least Driven Cars</a:t>
            </a:r>
            <a:br>
              <a:rPr lang="en-US" dirty="0"/>
            </a:br>
            <a:endParaRPr lang="en-US" dirty="0"/>
          </a:p>
        </p:txBody>
      </p:sp>
      <p:sp>
        <p:nvSpPr>
          <p:cNvPr id="3" name="Content Placeholder 2">
            <a:extLst>
              <a:ext uri="{FF2B5EF4-FFF2-40B4-BE49-F238E27FC236}">
                <a16:creationId xmlns:a16="http://schemas.microsoft.com/office/drawing/2014/main" id="{94AEB122-9F9F-A2B5-F762-97A636DA817E}"/>
              </a:ext>
            </a:extLst>
          </p:cNvPr>
          <p:cNvSpPr>
            <a:spLocks noGrp="1"/>
          </p:cNvSpPr>
          <p:nvPr>
            <p:ph idx="1"/>
          </p:nvPr>
        </p:nvSpPr>
        <p:spPr>
          <a:xfrm>
            <a:off x="6230471" y="1806084"/>
            <a:ext cx="5486400" cy="4112525"/>
          </a:xfrm>
        </p:spPr>
        <p:txBody>
          <a:bodyPr>
            <a:noAutofit/>
          </a:bodyPr>
          <a:lstStyle/>
          <a:p>
            <a:r>
              <a:rPr lang="en-US" sz="3200" dirty="0"/>
              <a:t>We can see that lowest car driven is Kiger with 12744 km/year and then Urban with 12906 km/driven.</a:t>
            </a:r>
          </a:p>
          <a:p>
            <a:r>
              <a:rPr lang="en-US" sz="3200" dirty="0" err="1"/>
              <a:t>I.e</a:t>
            </a:r>
            <a:r>
              <a:rPr lang="en-US" sz="3200" dirty="0"/>
              <a:t> least used car name are </a:t>
            </a:r>
            <a:r>
              <a:rPr lang="en-US" sz="3200" dirty="0" err="1"/>
              <a:t>kiger</a:t>
            </a:r>
            <a:r>
              <a:rPr lang="en-US" sz="3200" dirty="0"/>
              <a:t> ,urban </a:t>
            </a:r>
            <a:r>
              <a:rPr lang="en-US" sz="3200" dirty="0" err="1"/>
              <a:t>etc</a:t>
            </a:r>
            <a:r>
              <a:rPr lang="en-US" sz="3200" dirty="0"/>
              <a:t> for the travelling or long distance.</a:t>
            </a:r>
          </a:p>
        </p:txBody>
      </p:sp>
      <p:pic>
        <p:nvPicPr>
          <p:cNvPr id="7" name="Picture 6">
            <a:extLst>
              <a:ext uri="{FF2B5EF4-FFF2-40B4-BE49-F238E27FC236}">
                <a16:creationId xmlns:a16="http://schemas.microsoft.com/office/drawing/2014/main" id="{26829585-FD20-5E92-D4E5-EFAB91E10B05}"/>
              </a:ext>
            </a:extLst>
          </p:cNvPr>
          <p:cNvPicPr>
            <a:picLocks noChangeAspect="1"/>
          </p:cNvPicPr>
          <p:nvPr/>
        </p:nvPicPr>
        <p:blipFill>
          <a:blip r:embed="rId2"/>
          <a:stretch>
            <a:fillRect/>
          </a:stretch>
        </p:blipFill>
        <p:spPr>
          <a:xfrm>
            <a:off x="374073" y="1978096"/>
            <a:ext cx="5721927" cy="3642120"/>
          </a:xfrm>
          <a:prstGeom prst="rect">
            <a:avLst/>
          </a:prstGeom>
        </p:spPr>
      </p:pic>
    </p:spTree>
    <p:extLst>
      <p:ext uri="{BB962C8B-B14F-4D97-AF65-F5344CB8AC3E}">
        <p14:creationId xmlns:p14="http://schemas.microsoft.com/office/powerpoint/2010/main" val="243337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401F-AB4F-C935-19E7-FD50F44B914B}"/>
              </a:ext>
            </a:extLst>
          </p:cNvPr>
          <p:cNvSpPr>
            <a:spLocks noGrp="1"/>
          </p:cNvSpPr>
          <p:nvPr>
            <p:ph type="title"/>
          </p:nvPr>
        </p:nvSpPr>
        <p:spPr>
          <a:xfrm>
            <a:off x="1141413" y="327514"/>
            <a:ext cx="9905998" cy="1478570"/>
          </a:xfrm>
        </p:spPr>
        <p:txBody>
          <a:bodyPr>
            <a:normAutofit/>
          </a:bodyPr>
          <a:lstStyle/>
          <a:p>
            <a:pPr algn="ctr"/>
            <a:r>
              <a:rPr lang="en-US" dirty="0"/>
              <a:t>Monthly EMI Trends</a:t>
            </a:r>
            <a:br>
              <a:rPr lang="en-US" dirty="0"/>
            </a:br>
            <a:endParaRPr lang="en-US" dirty="0"/>
          </a:p>
        </p:txBody>
      </p:sp>
      <p:sp>
        <p:nvSpPr>
          <p:cNvPr id="3" name="Content Placeholder 2">
            <a:extLst>
              <a:ext uri="{FF2B5EF4-FFF2-40B4-BE49-F238E27FC236}">
                <a16:creationId xmlns:a16="http://schemas.microsoft.com/office/drawing/2014/main" id="{9D9EBD5F-7A99-C120-1292-68F06DE93190}"/>
              </a:ext>
            </a:extLst>
          </p:cNvPr>
          <p:cNvSpPr>
            <a:spLocks noGrp="1"/>
          </p:cNvSpPr>
          <p:nvPr>
            <p:ph idx="1"/>
          </p:nvPr>
        </p:nvSpPr>
        <p:spPr>
          <a:xfrm>
            <a:off x="6293223" y="2079812"/>
            <a:ext cx="5074023" cy="3711389"/>
          </a:xfrm>
        </p:spPr>
        <p:txBody>
          <a:bodyPr>
            <a:noAutofit/>
          </a:bodyPr>
          <a:lstStyle/>
          <a:p>
            <a:r>
              <a:rPr lang="en-US" sz="3200" dirty="0"/>
              <a:t>Average monthly EMI is increasing from each year based on car model </a:t>
            </a:r>
          </a:p>
          <a:p>
            <a:r>
              <a:rPr lang="en-US" sz="3200" dirty="0"/>
              <a:t>Lowest monthly EMI is 2014  and the highest monthly EMI is 2023.</a:t>
            </a:r>
          </a:p>
        </p:txBody>
      </p:sp>
      <p:pic>
        <p:nvPicPr>
          <p:cNvPr id="5" name="Picture 4">
            <a:extLst>
              <a:ext uri="{FF2B5EF4-FFF2-40B4-BE49-F238E27FC236}">
                <a16:creationId xmlns:a16="http://schemas.microsoft.com/office/drawing/2014/main" id="{FACDFB55-9D45-95F5-BBA8-AB38348DE4EB}"/>
              </a:ext>
            </a:extLst>
          </p:cNvPr>
          <p:cNvPicPr>
            <a:picLocks noChangeAspect="1"/>
          </p:cNvPicPr>
          <p:nvPr/>
        </p:nvPicPr>
        <p:blipFill>
          <a:blip r:embed="rId2"/>
          <a:stretch>
            <a:fillRect/>
          </a:stretch>
        </p:blipFill>
        <p:spPr>
          <a:xfrm>
            <a:off x="514992" y="2249487"/>
            <a:ext cx="5383785" cy="3541714"/>
          </a:xfrm>
          <a:prstGeom prst="rect">
            <a:avLst/>
          </a:prstGeom>
        </p:spPr>
      </p:pic>
    </p:spTree>
    <p:extLst>
      <p:ext uri="{BB962C8B-B14F-4D97-AF65-F5344CB8AC3E}">
        <p14:creationId xmlns:p14="http://schemas.microsoft.com/office/powerpoint/2010/main" val="401246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67EB-5E21-5E22-992F-7EF49A670ECE}"/>
              </a:ext>
            </a:extLst>
          </p:cNvPr>
          <p:cNvSpPr>
            <a:spLocks noGrp="1"/>
          </p:cNvSpPr>
          <p:nvPr>
            <p:ph type="title"/>
          </p:nvPr>
        </p:nvSpPr>
        <p:spPr>
          <a:xfrm>
            <a:off x="1141413" y="493013"/>
            <a:ext cx="9905998" cy="1478570"/>
          </a:xfrm>
        </p:spPr>
        <p:txBody>
          <a:bodyPr>
            <a:normAutofit/>
          </a:bodyPr>
          <a:lstStyle/>
          <a:p>
            <a:pPr algn="ctr"/>
            <a:r>
              <a:rPr lang="en-US" dirty="0"/>
              <a:t>Distribution on Owner Types</a:t>
            </a:r>
            <a:br>
              <a:rPr lang="en-US" dirty="0"/>
            </a:br>
            <a:endParaRPr lang="en-US" dirty="0"/>
          </a:p>
        </p:txBody>
      </p:sp>
      <p:sp>
        <p:nvSpPr>
          <p:cNvPr id="3" name="Content Placeholder 2">
            <a:extLst>
              <a:ext uri="{FF2B5EF4-FFF2-40B4-BE49-F238E27FC236}">
                <a16:creationId xmlns:a16="http://schemas.microsoft.com/office/drawing/2014/main" id="{A19A11F3-4B63-A7E5-8F0C-3658BB2B1988}"/>
              </a:ext>
            </a:extLst>
          </p:cNvPr>
          <p:cNvSpPr>
            <a:spLocks noGrp="1"/>
          </p:cNvSpPr>
          <p:nvPr>
            <p:ph idx="1"/>
          </p:nvPr>
        </p:nvSpPr>
        <p:spPr>
          <a:xfrm>
            <a:off x="5387788" y="2249487"/>
            <a:ext cx="5659623" cy="3541714"/>
          </a:xfrm>
        </p:spPr>
        <p:txBody>
          <a:bodyPr>
            <a:normAutofit/>
          </a:bodyPr>
          <a:lstStyle/>
          <a:p>
            <a:r>
              <a:rPr lang="en-US" sz="3200" dirty="0"/>
              <a:t>We can see that most car are 1</a:t>
            </a:r>
            <a:r>
              <a:rPr lang="en-US" sz="3200" baseline="30000" dirty="0"/>
              <a:t>st</a:t>
            </a:r>
            <a:r>
              <a:rPr lang="en-US" sz="3200" dirty="0"/>
              <a:t> Owner type with 74% and 2</a:t>
            </a:r>
            <a:r>
              <a:rPr lang="en-US" sz="3200" baseline="30000" dirty="0"/>
              <a:t>nd</a:t>
            </a:r>
            <a:r>
              <a:rPr lang="en-US" sz="3200" dirty="0"/>
              <a:t> Owner type with 24%  etc.</a:t>
            </a:r>
          </a:p>
        </p:txBody>
      </p:sp>
      <p:pic>
        <p:nvPicPr>
          <p:cNvPr id="5" name="Picture 4">
            <a:extLst>
              <a:ext uri="{FF2B5EF4-FFF2-40B4-BE49-F238E27FC236}">
                <a16:creationId xmlns:a16="http://schemas.microsoft.com/office/drawing/2014/main" id="{7CDDAECB-B937-1B7F-5547-5D7EC5CB086E}"/>
              </a:ext>
            </a:extLst>
          </p:cNvPr>
          <p:cNvPicPr>
            <a:picLocks noChangeAspect="1"/>
          </p:cNvPicPr>
          <p:nvPr/>
        </p:nvPicPr>
        <p:blipFill>
          <a:blip r:embed="rId2"/>
          <a:stretch>
            <a:fillRect/>
          </a:stretch>
        </p:blipFill>
        <p:spPr>
          <a:xfrm>
            <a:off x="1141412" y="2240145"/>
            <a:ext cx="3977435" cy="3560398"/>
          </a:xfrm>
          <a:prstGeom prst="rect">
            <a:avLst/>
          </a:prstGeom>
        </p:spPr>
      </p:pic>
    </p:spTree>
    <p:extLst>
      <p:ext uri="{BB962C8B-B14F-4D97-AF65-F5344CB8AC3E}">
        <p14:creationId xmlns:p14="http://schemas.microsoft.com/office/powerpoint/2010/main" val="198330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5456-F20D-389A-5698-0C330F721E76}"/>
              </a:ext>
            </a:extLst>
          </p:cNvPr>
          <p:cNvSpPr>
            <a:spLocks noGrp="1"/>
          </p:cNvSpPr>
          <p:nvPr>
            <p:ph type="title"/>
          </p:nvPr>
        </p:nvSpPr>
        <p:spPr>
          <a:xfrm>
            <a:off x="1141413" y="484047"/>
            <a:ext cx="9905998" cy="1478570"/>
          </a:xfrm>
        </p:spPr>
        <p:txBody>
          <a:bodyPr/>
          <a:lstStyle/>
          <a:p>
            <a:pPr algn="ctr"/>
            <a:r>
              <a:rPr lang="en-US" dirty="0"/>
              <a:t>distribution on fuel type</a:t>
            </a:r>
          </a:p>
        </p:txBody>
      </p:sp>
      <p:sp>
        <p:nvSpPr>
          <p:cNvPr id="3" name="Content Placeholder 2">
            <a:extLst>
              <a:ext uri="{FF2B5EF4-FFF2-40B4-BE49-F238E27FC236}">
                <a16:creationId xmlns:a16="http://schemas.microsoft.com/office/drawing/2014/main" id="{DC5FA0A2-01FF-A4FD-74B6-08201270EF71}"/>
              </a:ext>
            </a:extLst>
          </p:cNvPr>
          <p:cNvSpPr>
            <a:spLocks noGrp="1"/>
          </p:cNvSpPr>
          <p:nvPr>
            <p:ph idx="1"/>
          </p:nvPr>
        </p:nvSpPr>
        <p:spPr>
          <a:xfrm>
            <a:off x="5719482" y="2249487"/>
            <a:ext cx="5327929" cy="3541714"/>
          </a:xfrm>
        </p:spPr>
        <p:txBody>
          <a:bodyPr>
            <a:normAutofit/>
          </a:bodyPr>
          <a:lstStyle/>
          <a:p>
            <a:r>
              <a:rPr lang="en-US" sz="3200" dirty="0"/>
              <a:t>We can see that most no of cars are uses Petrol as fuel type with 88% and least no of car uses electric as fuel type with &gt;1%</a:t>
            </a:r>
          </a:p>
        </p:txBody>
      </p:sp>
      <p:pic>
        <p:nvPicPr>
          <p:cNvPr id="5" name="Picture 4">
            <a:extLst>
              <a:ext uri="{FF2B5EF4-FFF2-40B4-BE49-F238E27FC236}">
                <a16:creationId xmlns:a16="http://schemas.microsoft.com/office/drawing/2014/main" id="{73D1669E-D388-7B4E-92D8-1B2BFCA52E25}"/>
              </a:ext>
            </a:extLst>
          </p:cNvPr>
          <p:cNvPicPr>
            <a:picLocks noChangeAspect="1"/>
          </p:cNvPicPr>
          <p:nvPr/>
        </p:nvPicPr>
        <p:blipFill>
          <a:blip r:embed="rId2"/>
          <a:stretch>
            <a:fillRect/>
          </a:stretch>
        </p:blipFill>
        <p:spPr>
          <a:xfrm>
            <a:off x="923421" y="2143818"/>
            <a:ext cx="4051991" cy="4015705"/>
          </a:xfrm>
          <a:prstGeom prst="rect">
            <a:avLst/>
          </a:prstGeom>
        </p:spPr>
      </p:pic>
    </p:spTree>
    <p:extLst>
      <p:ext uri="{BB962C8B-B14F-4D97-AF65-F5344CB8AC3E}">
        <p14:creationId xmlns:p14="http://schemas.microsoft.com/office/powerpoint/2010/main" val="327355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3340-61B6-9921-039A-9CB2128177DF}"/>
              </a:ext>
            </a:extLst>
          </p:cNvPr>
          <p:cNvSpPr>
            <a:spLocks noGrp="1"/>
          </p:cNvSpPr>
          <p:nvPr>
            <p:ph type="title"/>
          </p:nvPr>
        </p:nvSpPr>
        <p:spPr>
          <a:xfrm>
            <a:off x="1141412" y="309584"/>
            <a:ext cx="9905998" cy="1478570"/>
          </a:xfrm>
        </p:spPr>
        <p:txBody>
          <a:bodyPr/>
          <a:lstStyle/>
          <a:p>
            <a:pPr algn="ctr"/>
            <a:r>
              <a:rPr lang="en-US" dirty="0"/>
              <a:t>Conclusion of the project</a:t>
            </a:r>
          </a:p>
        </p:txBody>
      </p:sp>
      <p:sp>
        <p:nvSpPr>
          <p:cNvPr id="3" name="Content Placeholder 2">
            <a:extLst>
              <a:ext uri="{FF2B5EF4-FFF2-40B4-BE49-F238E27FC236}">
                <a16:creationId xmlns:a16="http://schemas.microsoft.com/office/drawing/2014/main" id="{02719228-1B0A-4486-A3E4-6C909DF378A5}"/>
              </a:ext>
            </a:extLst>
          </p:cNvPr>
          <p:cNvSpPr>
            <a:spLocks noGrp="1"/>
          </p:cNvSpPr>
          <p:nvPr>
            <p:ph idx="1"/>
          </p:nvPr>
        </p:nvSpPr>
        <p:spPr>
          <a:xfrm>
            <a:off x="1141411" y="1658142"/>
            <a:ext cx="9905999" cy="4330281"/>
          </a:xfrm>
        </p:spPr>
        <p:txBody>
          <a:bodyPr>
            <a:noAutofit/>
          </a:bodyPr>
          <a:lstStyle/>
          <a:p>
            <a:r>
              <a:rPr lang="en-US" dirty="0"/>
              <a:t>Based on our comprehensive analysis of the Cars24 dataset, several key insights have emerged:</a:t>
            </a:r>
          </a:p>
          <a:p>
            <a:r>
              <a:rPr lang="en-US" dirty="0"/>
              <a:t>Car Model vs. Kilometers Driven</a:t>
            </a:r>
          </a:p>
          <a:p>
            <a:r>
              <a:rPr lang="en-US" dirty="0"/>
              <a:t>Regional Price Differences</a:t>
            </a:r>
          </a:p>
          <a:p>
            <a:r>
              <a:rPr lang="en-US" dirty="0"/>
              <a:t>Least Driven Cars</a:t>
            </a:r>
          </a:p>
          <a:p>
            <a:r>
              <a:rPr lang="en-US" dirty="0"/>
              <a:t>Monthly EMI Trends</a:t>
            </a:r>
          </a:p>
          <a:p>
            <a:r>
              <a:rPr lang="en-US" dirty="0"/>
              <a:t>Distribution on Owner Types</a:t>
            </a:r>
          </a:p>
          <a:p>
            <a:r>
              <a:rPr lang="en-US" dirty="0"/>
              <a:t>Distribution on Fuel Types</a:t>
            </a:r>
          </a:p>
        </p:txBody>
      </p:sp>
    </p:spTree>
    <p:extLst>
      <p:ext uri="{BB962C8B-B14F-4D97-AF65-F5344CB8AC3E}">
        <p14:creationId xmlns:p14="http://schemas.microsoft.com/office/powerpoint/2010/main" val="222716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6209-202E-5793-71C5-EFE6E1CF5785}"/>
              </a:ext>
            </a:extLst>
          </p:cNvPr>
          <p:cNvSpPr>
            <a:spLocks noGrp="1"/>
          </p:cNvSpPr>
          <p:nvPr>
            <p:ph type="title"/>
          </p:nvPr>
        </p:nvSpPr>
        <p:spPr/>
        <p:txBody>
          <a:bodyPr/>
          <a:lstStyle/>
          <a:p>
            <a:pPr algn="ctr"/>
            <a:r>
              <a:rPr lang="en-US" dirty="0"/>
              <a:t>Future scope of the project</a:t>
            </a:r>
          </a:p>
        </p:txBody>
      </p:sp>
      <p:sp>
        <p:nvSpPr>
          <p:cNvPr id="3" name="Content Placeholder 2">
            <a:extLst>
              <a:ext uri="{FF2B5EF4-FFF2-40B4-BE49-F238E27FC236}">
                <a16:creationId xmlns:a16="http://schemas.microsoft.com/office/drawing/2014/main" id="{135958D9-DB17-65ED-06EE-CA60B5B28597}"/>
              </a:ext>
            </a:extLst>
          </p:cNvPr>
          <p:cNvSpPr>
            <a:spLocks noGrp="1"/>
          </p:cNvSpPr>
          <p:nvPr>
            <p:ph idx="1"/>
          </p:nvPr>
        </p:nvSpPr>
        <p:spPr/>
        <p:txBody>
          <a:bodyPr>
            <a:normAutofit/>
          </a:bodyPr>
          <a:lstStyle/>
          <a:p>
            <a:pPr>
              <a:buFont typeface="Arial" panose="020B0604020202020204" pitchFamily="34" charset="0"/>
              <a:buChar char="•"/>
            </a:pPr>
            <a:r>
              <a:rPr lang="en-US" sz="2800" dirty="0"/>
              <a:t>Price Prediction Models and Usage Forecasting based on given cars24 project.</a:t>
            </a:r>
          </a:p>
          <a:p>
            <a:pPr>
              <a:buFont typeface="Arial" panose="020B0604020202020204" pitchFamily="34" charset="0"/>
              <a:buChar char="•"/>
            </a:pPr>
            <a:r>
              <a:rPr lang="en-US" sz="2800" dirty="0"/>
              <a:t>Live Data Updates and Mobile Access of the dashboard for up-to-date, on-the-go analysis.</a:t>
            </a:r>
          </a:p>
          <a:p>
            <a:pPr>
              <a:buFont typeface="Arial" panose="020B0604020202020204" pitchFamily="34" charset="0"/>
              <a:buChar char="•"/>
            </a:pPr>
            <a:r>
              <a:rPr lang="en-US" sz="2800" dirty="0"/>
              <a:t>Integrate external data such as economic indicators and vehicle history reports to provide more comprehensive insights.</a:t>
            </a:r>
          </a:p>
        </p:txBody>
      </p:sp>
    </p:spTree>
    <p:extLst>
      <p:ext uri="{BB962C8B-B14F-4D97-AF65-F5344CB8AC3E}">
        <p14:creationId xmlns:p14="http://schemas.microsoft.com/office/powerpoint/2010/main" val="348702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A528-5C57-92CE-7C49-87D059274DEF}"/>
              </a:ext>
            </a:extLst>
          </p:cNvPr>
          <p:cNvSpPr>
            <a:spLocks noGrp="1"/>
          </p:cNvSpPr>
          <p:nvPr>
            <p:ph type="title"/>
          </p:nvPr>
        </p:nvSpPr>
        <p:spPr>
          <a:xfrm>
            <a:off x="1141412" y="327514"/>
            <a:ext cx="9905998" cy="1478570"/>
          </a:xfrm>
        </p:spPr>
        <p:txBody>
          <a:bodyPr/>
          <a:lstStyle/>
          <a:p>
            <a:pPr algn="ctr"/>
            <a:r>
              <a:rPr lang="en-US" dirty="0"/>
              <a:t>Introduction on Cars24</a:t>
            </a:r>
          </a:p>
        </p:txBody>
      </p:sp>
      <p:sp>
        <p:nvSpPr>
          <p:cNvPr id="3" name="Content Placeholder 2">
            <a:extLst>
              <a:ext uri="{FF2B5EF4-FFF2-40B4-BE49-F238E27FC236}">
                <a16:creationId xmlns:a16="http://schemas.microsoft.com/office/drawing/2014/main" id="{A25A7658-8094-D0C3-D0DE-F2A0E6167CC9}"/>
              </a:ext>
            </a:extLst>
          </p:cNvPr>
          <p:cNvSpPr>
            <a:spLocks noGrp="1"/>
          </p:cNvSpPr>
          <p:nvPr>
            <p:ph idx="1"/>
          </p:nvPr>
        </p:nvSpPr>
        <p:spPr/>
        <p:txBody>
          <a:bodyPr>
            <a:normAutofit/>
          </a:bodyPr>
          <a:lstStyle/>
          <a:p>
            <a:r>
              <a:rPr lang="en-US" sz="3200" dirty="0"/>
              <a:t>Founded in 2015 by Vikram Chopra</a:t>
            </a:r>
          </a:p>
          <a:p>
            <a:r>
              <a:rPr lang="en-US" sz="3200" dirty="0"/>
              <a:t>To sale , purchase and financing of pre-owned cars</a:t>
            </a:r>
          </a:p>
          <a:p>
            <a:r>
              <a:rPr lang="en-US" sz="3200" dirty="0"/>
              <a:t>Selling and buying a cars is key </a:t>
            </a:r>
            <a:r>
              <a:rPr lang="en-US" sz="3200" dirty="0" err="1"/>
              <a:t>freature</a:t>
            </a:r>
            <a:r>
              <a:rPr lang="en-US" sz="3200" dirty="0"/>
              <a:t> and service</a:t>
            </a:r>
          </a:p>
        </p:txBody>
      </p:sp>
    </p:spTree>
    <p:extLst>
      <p:ext uri="{BB962C8B-B14F-4D97-AF65-F5344CB8AC3E}">
        <p14:creationId xmlns:p14="http://schemas.microsoft.com/office/powerpoint/2010/main" val="254904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871C-AF5E-7E5D-235A-983AD44217CC}"/>
              </a:ext>
            </a:extLst>
          </p:cNvPr>
          <p:cNvSpPr>
            <a:spLocks noGrp="1"/>
          </p:cNvSpPr>
          <p:nvPr>
            <p:ph type="title"/>
          </p:nvPr>
        </p:nvSpPr>
        <p:spPr/>
        <p:txBody>
          <a:bodyPr/>
          <a:lstStyle/>
          <a:p>
            <a:r>
              <a:rPr lang="en-US" b="1" dirty="0"/>
              <a:t>Summary</a:t>
            </a:r>
            <a:br>
              <a:rPr lang="en-US" b="1" dirty="0"/>
            </a:br>
            <a:endParaRPr lang="en-US" dirty="0"/>
          </a:p>
        </p:txBody>
      </p:sp>
      <p:sp>
        <p:nvSpPr>
          <p:cNvPr id="3" name="Content Placeholder 2">
            <a:extLst>
              <a:ext uri="{FF2B5EF4-FFF2-40B4-BE49-F238E27FC236}">
                <a16:creationId xmlns:a16="http://schemas.microsoft.com/office/drawing/2014/main" id="{2B582ED1-46D5-29EA-D6CB-2E3BA7C66CFF}"/>
              </a:ext>
            </a:extLst>
          </p:cNvPr>
          <p:cNvSpPr>
            <a:spLocks noGrp="1"/>
          </p:cNvSpPr>
          <p:nvPr>
            <p:ph idx="1"/>
          </p:nvPr>
        </p:nvSpPr>
        <p:spPr/>
        <p:txBody>
          <a:bodyPr>
            <a:normAutofit/>
          </a:bodyPr>
          <a:lstStyle/>
          <a:p>
            <a:r>
              <a:rPr lang="en-US" dirty="0"/>
              <a:t>This analysis provides valuable insights into car pricing dynamics and consumer preferences. The data suggests significant regional price variations, trends in vehicle usage based on model age, and a clear preference for petrol vehicles. Understanding these factors can aid potential buyers and sellers in making informed decisions, while also highlighting areas for further investigation, such as the growing trend of increasing EMIs and the relatively low market share of electric vehicles.</a:t>
            </a:r>
          </a:p>
        </p:txBody>
      </p:sp>
    </p:spTree>
    <p:extLst>
      <p:ext uri="{BB962C8B-B14F-4D97-AF65-F5344CB8AC3E}">
        <p14:creationId xmlns:p14="http://schemas.microsoft.com/office/powerpoint/2010/main" val="365678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0D87-157F-F535-958F-6A676C715700}"/>
              </a:ext>
            </a:extLst>
          </p:cNvPr>
          <p:cNvSpPr>
            <a:spLocks noGrp="1"/>
          </p:cNvSpPr>
          <p:nvPr>
            <p:ph type="title"/>
          </p:nvPr>
        </p:nvSpPr>
        <p:spPr>
          <a:xfrm>
            <a:off x="1141413" y="327514"/>
            <a:ext cx="9905998" cy="1478570"/>
          </a:xfrm>
        </p:spPr>
        <p:txBody>
          <a:bodyPr/>
          <a:lstStyle/>
          <a:p>
            <a:pPr algn="ctr"/>
            <a:r>
              <a:rPr lang="en-US" dirty="0"/>
              <a:t>Introduction to web scraping</a:t>
            </a:r>
          </a:p>
        </p:txBody>
      </p:sp>
      <p:sp>
        <p:nvSpPr>
          <p:cNvPr id="3" name="Content Placeholder 2">
            <a:extLst>
              <a:ext uri="{FF2B5EF4-FFF2-40B4-BE49-F238E27FC236}">
                <a16:creationId xmlns:a16="http://schemas.microsoft.com/office/drawing/2014/main" id="{04CB11A8-1E72-ACC0-65AE-64A28948EF60}"/>
              </a:ext>
            </a:extLst>
          </p:cNvPr>
          <p:cNvSpPr>
            <a:spLocks noGrp="1"/>
          </p:cNvSpPr>
          <p:nvPr>
            <p:ph idx="1"/>
          </p:nvPr>
        </p:nvSpPr>
        <p:spPr/>
        <p:txBody>
          <a:bodyPr>
            <a:normAutofit fontScale="92500" lnSpcReduction="10000"/>
          </a:bodyPr>
          <a:lstStyle/>
          <a:p>
            <a:r>
              <a:rPr lang="en-US" sz="3200" dirty="0"/>
              <a:t>scrape data from the Cars24 website for two different metro locations.</a:t>
            </a:r>
          </a:p>
          <a:p>
            <a:r>
              <a:rPr lang="en-US" sz="3200" dirty="0"/>
              <a:t>Attributes to scrape: Car Model , Brand, Car Name ,Car Variant , Car Transmission , KM Driven</a:t>
            </a:r>
          </a:p>
          <a:p>
            <a:r>
              <a:rPr lang="en-US" sz="3200" dirty="0"/>
              <a:t>Collect data from cars24 using python language and libraries such as selenium, </a:t>
            </a:r>
            <a:r>
              <a:rPr lang="en-US" sz="3200" dirty="0" err="1"/>
              <a:t>beautifulsoup</a:t>
            </a:r>
            <a:r>
              <a:rPr lang="en-US" sz="3200" dirty="0"/>
              <a:t>, pandas etc.</a:t>
            </a:r>
          </a:p>
          <a:p>
            <a:endParaRPr lang="en-US" sz="3200" dirty="0"/>
          </a:p>
        </p:txBody>
      </p:sp>
    </p:spTree>
    <p:extLst>
      <p:ext uri="{BB962C8B-B14F-4D97-AF65-F5344CB8AC3E}">
        <p14:creationId xmlns:p14="http://schemas.microsoft.com/office/powerpoint/2010/main" val="108212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4500-B477-76AF-FC23-A818E6B0ADD9}"/>
              </a:ext>
            </a:extLst>
          </p:cNvPr>
          <p:cNvSpPr>
            <a:spLocks noGrp="1"/>
          </p:cNvSpPr>
          <p:nvPr>
            <p:ph type="title"/>
          </p:nvPr>
        </p:nvSpPr>
        <p:spPr>
          <a:xfrm>
            <a:off x="1143001" y="295789"/>
            <a:ext cx="9905998" cy="1478570"/>
          </a:xfrm>
        </p:spPr>
        <p:txBody>
          <a:bodyPr/>
          <a:lstStyle/>
          <a:p>
            <a:pPr algn="ctr"/>
            <a:r>
              <a:rPr lang="en-US" dirty="0"/>
              <a:t>Sample python code</a:t>
            </a:r>
          </a:p>
        </p:txBody>
      </p:sp>
      <p:pic>
        <p:nvPicPr>
          <p:cNvPr id="7" name="Picture 6">
            <a:extLst>
              <a:ext uri="{FF2B5EF4-FFF2-40B4-BE49-F238E27FC236}">
                <a16:creationId xmlns:a16="http://schemas.microsoft.com/office/drawing/2014/main" id="{9030512A-37E8-E580-14A2-CD084F6533A7}"/>
              </a:ext>
            </a:extLst>
          </p:cNvPr>
          <p:cNvPicPr>
            <a:picLocks noChangeAspect="1"/>
          </p:cNvPicPr>
          <p:nvPr/>
        </p:nvPicPr>
        <p:blipFill>
          <a:blip r:embed="rId2"/>
          <a:stretch>
            <a:fillRect/>
          </a:stretch>
        </p:blipFill>
        <p:spPr>
          <a:xfrm>
            <a:off x="1945341" y="2197417"/>
            <a:ext cx="7430891" cy="4042066"/>
          </a:xfrm>
          <a:prstGeom prst="rect">
            <a:avLst/>
          </a:prstGeom>
        </p:spPr>
      </p:pic>
    </p:spTree>
    <p:extLst>
      <p:ext uri="{BB962C8B-B14F-4D97-AF65-F5344CB8AC3E}">
        <p14:creationId xmlns:p14="http://schemas.microsoft.com/office/powerpoint/2010/main" val="534795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E5E7-6C24-C2B5-CE73-5B12DF2C610C}"/>
              </a:ext>
            </a:extLst>
          </p:cNvPr>
          <p:cNvSpPr>
            <a:spLocks noGrp="1"/>
          </p:cNvSpPr>
          <p:nvPr>
            <p:ph type="title"/>
          </p:nvPr>
        </p:nvSpPr>
        <p:spPr>
          <a:xfrm>
            <a:off x="1141413" y="394401"/>
            <a:ext cx="9905998" cy="1478570"/>
          </a:xfrm>
        </p:spPr>
        <p:txBody>
          <a:bodyPr/>
          <a:lstStyle/>
          <a:p>
            <a:r>
              <a:rPr lang="en-US" dirty="0"/>
              <a:t>Data cleaning using </a:t>
            </a:r>
            <a:r>
              <a:rPr lang="en-US" dirty="0" err="1"/>
              <a:t>mysql</a:t>
            </a:r>
            <a:endParaRPr lang="en-US" dirty="0"/>
          </a:p>
        </p:txBody>
      </p:sp>
      <p:sp>
        <p:nvSpPr>
          <p:cNvPr id="3" name="Content Placeholder 2">
            <a:extLst>
              <a:ext uri="{FF2B5EF4-FFF2-40B4-BE49-F238E27FC236}">
                <a16:creationId xmlns:a16="http://schemas.microsoft.com/office/drawing/2014/main" id="{DBC19312-1D03-5BD3-C6AA-F1C8608727F0}"/>
              </a:ext>
            </a:extLst>
          </p:cNvPr>
          <p:cNvSpPr>
            <a:spLocks noGrp="1"/>
          </p:cNvSpPr>
          <p:nvPr>
            <p:ph idx="1"/>
          </p:nvPr>
        </p:nvSpPr>
        <p:spPr/>
        <p:txBody>
          <a:bodyPr>
            <a:normAutofit/>
          </a:bodyPr>
          <a:lstStyle/>
          <a:p>
            <a:r>
              <a:rPr lang="en-US" sz="3200" dirty="0"/>
              <a:t>Importing and cleaning of data is done </a:t>
            </a:r>
          </a:p>
          <a:p>
            <a:r>
              <a:rPr lang="en-US" sz="3200" dirty="0"/>
              <a:t>Summarizing the key insights from cars24 data based on the attributes such as car model </a:t>
            </a:r>
            <a:r>
              <a:rPr lang="en-US" sz="3200" dirty="0" err="1"/>
              <a:t>etc</a:t>
            </a:r>
            <a:endParaRPr lang="en-US" sz="3200" dirty="0"/>
          </a:p>
          <a:p>
            <a:r>
              <a:rPr lang="en-US" sz="3200" dirty="0"/>
              <a:t>Highlight major trends, patterns from the cars24 data.</a:t>
            </a:r>
          </a:p>
        </p:txBody>
      </p:sp>
    </p:spTree>
    <p:extLst>
      <p:ext uri="{BB962C8B-B14F-4D97-AF65-F5344CB8AC3E}">
        <p14:creationId xmlns:p14="http://schemas.microsoft.com/office/powerpoint/2010/main" val="285179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F976-4FC2-F6EB-4537-5A5D44282CA9}"/>
              </a:ext>
            </a:extLst>
          </p:cNvPr>
          <p:cNvSpPr>
            <a:spLocks noGrp="1"/>
          </p:cNvSpPr>
          <p:nvPr>
            <p:ph type="title"/>
          </p:nvPr>
        </p:nvSpPr>
        <p:spPr>
          <a:xfrm>
            <a:off x="1141412" y="327514"/>
            <a:ext cx="9905998" cy="1478570"/>
          </a:xfrm>
        </p:spPr>
        <p:txBody>
          <a:bodyPr/>
          <a:lstStyle/>
          <a:p>
            <a:pPr algn="ctr"/>
            <a:r>
              <a:rPr lang="en-US" dirty="0"/>
              <a:t>Excel dashboard</a:t>
            </a:r>
          </a:p>
        </p:txBody>
      </p:sp>
      <p:sp>
        <p:nvSpPr>
          <p:cNvPr id="3" name="Content Placeholder 2">
            <a:extLst>
              <a:ext uri="{FF2B5EF4-FFF2-40B4-BE49-F238E27FC236}">
                <a16:creationId xmlns:a16="http://schemas.microsoft.com/office/drawing/2014/main" id="{BC58E362-454F-D070-E718-09D392892723}"/>
              </a:ext>
            </a:extLst>
          </p:cNvPr>
          <p:cNvSpPr>
            <a:spLocks noGrp="1"/>
          </p:cNvSpPr>
          <p:nvPr>
            <p:ph idx="1"/>
          </p:nvPr>
        </p:nvSpPr>
        <p:spPr/>
        <p:txBody>
          <a:bodyPr>
            <a:normAutofit/>
          </a:bodyPr>
          <a:lstStyle/>
          <a:p>
            <a:r>
              <a:rPr lang="en-US" sz="3200" dirty="0"/>
              <a:t>Created different columns based on the cars24 data.</a:t>
            </a:r>
          </a:p>
          <a:p>
            <a:r>
              <a:rPr lang="en-US" sz="3200" dirty="0"/>
              <a:t>Use slicer such as brand, price </a:t>
            </a:r>
            <a:r>
              <a:rPr lang="en-US" sz="3200" dirty="0" err="1"/>
              <a:t>classification,etc</a:t>
            </a:r>
            <a:r>
              <a:rPr lang="en-US" sz="3200" dirty="0"/>
              <a:t>.</a:t>
            </a:r>
          </a:p>
          <a:p>
            <a:r>
              <a:rPr lang="en-US" sz="3200" dirty="0"/>
              <a:t>Classification on the low car price and location</a:t>
            </a:r>
          </a:p>
          <a:p>
            <a:r>
              <a:rPr lang="en-US" sz="3200" dirty="0"/>
              <a:t>Use line chart to see Monthly EMI by car model</a:t>
            </a:r>
          </a:p>
          <a:p>
            <a:r>
              <a:rPr lang="en-US" sz="3200" dirty="0"/>
              <a:t>Use tree chart to see most cars are petrol fuel type.</a:t>
            </a:r>
          </a:p>
        </p:txBody>
      </p:sp>
    </p:spTree>
    <p:extLst>
      <p:ext uri="{BB962C8B-B14F-4D97-AF65-F5344CB8AC3E}">
        <p14:creationId xmlns:p14="http://schemas.microsoft.com/office/powerpoint/2010/main" val="8348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525B-9D4C-22BE-6C4E-556349D20246}"/>
              </a:ext>
            </a:extLst>
          </p:cNvPr>
          <p:cNvSpPr>
            <a:spLocks noGrp="1"/>
          </p:cNvSpPr>
          <p:nvPr>
            <p:ph type="title"/>
          </p:nvPr>
        </p:nvSpPr>
        <p:spPr>
          <a:xfrm>
            <a:off x="1062597" y="262026"/>
            <a:ext cx="9905998" cy="1478570"/>
          </a:xfrm>
        </p:spPr>
        <p:txBody>
          <a:bodyPr/>
          <a:lstStyle/>
          <a:p>
            <a:pPr algn="ctr"/>
            <a:r>
              <a:rPr lang="en-US" dirty="0"/>
              <a:t>Cars24 dashboard</a:t>
            </a:r>
          </a:p>
        </p:txBody>
      </p:sp>
      <p:pic>
        <p:nvPicPr>
          <p:cNvPr id="22" name="Picture 21">
            <a:extLst>
              <a:ext uri="{FF2B5EF4-FFF2-40B4-BE49-F238E27FC236}">
                <a16:creationId xmlns:a16="http://schemas.microsoft.com/office/drawing/2014/main" id="{02F231BA-875E-82C9-3622-C8E6F99D0F5E}"/>
              </a:ext>
            </a:extLst>
          </p:cNvPr>
          <p:cNvPicPr>
            <a:picLocks noChangeAspect="1"/>
          </p:cNvPicPr>
          <p:nvPr/>
        </p:nvPicPr>
        <p:blipFill>
          <a:blip r:embed="rId3"/>
          <a:stretch>
            <a:fillRect/>
          </a:stretch>
        </p:blipFill>
        <p:spPr>
          <a:xfrm>
            <a:off x="610158" y="1722427"/>
            <a:ext cx="10810875" cy="4930459"/>
          </a:xfrm>
          <a:prstGeom prst="rect">
            <a:avLst/>
          </a:prstGeom>
        </p:spPr>
      </p:pic>
    </p:spTree>
    <p:extLst>
      <p:ext uri="{BB962C8B-B14F-4D97-AF65-F5344CB8AC3E}">
        <p14:creationId xmlns:p14="http://schemas.microsoft.com/office/powerpoint/2010/main" val="50175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EAEF-535E-0BAE-B81E-B90E8EE60BCF}"/>
              </a:ext>
            </a:extLst>
          </p:cNvPr>
          <p:cNvSpPr>
            <a:spLocks noGrp="1"/>
          </p:cNvSpPr>
          <p:nvPr>
            <p:ph type="title"/>
          </p:nvPr>
        </p:nvSpPr>
        <p:spPr>
          <a:xfrm>
            <a:off x="1141412" y="327513"/>
            <a:ext cx="9905998" cy="1478570"/>
          </a:xfrm>
        </p:spPr>
        <p:txBody>
          <a:bodyPr/>
          <a:lstStyle/>
          <a:p>
            <a:pPr algn="ctr"/>
            <a:r>
              <a:rPr lang="en-US" dirty="0"/>
              <a:t>Car Model vs Km Driven</a:t>
            </a:r>
          </a:p>
        </p:txBody>
      </p:sp>
      <p:sp>
        <p:nvSpPr>
          <p:cNvPr id="3" name="Content Placeholder 2">
            <a:extLst>
              <a:ext uri="{FF2B5EF4-FFF2-40B4-BE49-F238E27FC236}">
                <a16:creationId xmlns:a16="http://schemas.microsoft.com/office/drawing/2014/main" id="{67F2B8DC-C991-7B9F-4A7F-0AC71D1AB4E7}"/>
              </a:ext>
            </a:extLst>
          </p:cNvPr>
          <p:cNvSpPr>
            <a:spLocks noGrp="1"/>
          </p:cNvSpPr>
          <p:nvPr>
            <p:ph idx="1"/>
          </p:nvPr>
        </p:nvSpPr>
        <p:spPr>
          <a:xfrm>
            <a:off x="6382870" y="1750136"/>
            <a:ext cx="4966448" cy="4209235"/>
          </a:xfrm>
        </p:spPr>
        <p:txBody>
          <a:bodyPr>
            <a:noAutofit/>
          </a:bodyPr>
          <a:lstStyle/>
          <a:p>
            <a:r>
              <a:rPr lang="en-US" sz="3200" dirty="0"/>
              <a:t>we can see that as car model decreases km driven increases </a:t>
            </a:r>
          </a:p>
          <a:p>
            <a:r>
              <a:rPr lang="en-US" sz="3200" dirty="0" err="1"/>
              <a:t>i.e</a:t>
            </a:r>
            <a:r>
              <a:rPr lang="en-US" sz="3200" dirty="0"/>
              <a:t> more km driven by car model like 2012, 2013, 2014 </a:t>
            </a:r>
            <a:r>
              <a:rPr lang="en-US" sz="3200" dirty="0" err="1"/>
              <a:t>etc</a:t>
            </a:r>
            <a:endParaRPr lang="en-US" sz="3200" dirty="0"/>
          </a:p>
        </p:txBody>
      </p:sp>
      <p:pic>
        <p:nvPicPr>
          <p:cNvPr id="5" name="Picture 4">
            <a:extLst>
              <a:ext uri="{FF2B5EF4-FFF2-40B4-BE49-F238E27FC236}">
                <a16:creationId xmlns:a16="http://schemas.microsoft.com/office/drawing/2014/main" id="{8B4895FB-913A-23DE-439C-8D1B984D9FD2}"/>
              </a:ext>
            </a:extLst>
          </p:cNvPr>
          <p:cNvPicPr>
            <a:picLocks noChangeAspect="1"/>
          </p:cNvPicPr>
          <p:nvPr/>
        </p:nvPicPr>
        <p:blipFill>
          <a:blip r:embed="rId2"/>
          <a:stretch>
            <a:fillRect/>
          </a:stretch>
        </p:blipFill>
        <p:spPr>
          <a:xfrm>
            <a:off x="536042" y="2140406"/>
            <a:ext cx="5631676" cy="3803193"/>
          </a:xfrm>
          <a:prstGeom prst="rect">
            <a:avLst/>
          </a:prstGeom>
        </p:spPr>
      </p:pic>
    </p:spTree>
    <p:extLst>
      <p:ext uri="{BB962C8B-B14F-4D97-AF65-F5344CB8AC3E}">
        <p14:creationId xmlns:p14="http://schemas.microsoft.com/office/powerpoint/2010/main" val="3360533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182</TotalTime>
  <Words>571</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Cars24 Analytics project</vt:lpstr>
      <vt:lpstr>Introduction on Cars24</vt:lpstr>
      <vt:lpstr>Summary </vt:lpstr>
      <vt:lpstr>Introduction to web scraping</vt:lpstr>
      <vt:lpstr>Sample python code</vt:lpstr>
      <vt:lpstr>Data cleaning using mysql</vt:lpstr>
      <vt:lpstr>Excel dashboard</vt:lpstr>
      <vt:lpstr>Cars24 dashboard</vt:lpstr>
      <vt:lpstr>Car Model vs Km Driven</vt:lpstr>
      <vt:lpstr>Regional Price Differences </vt:lpstr>
      <vt:lpstr>Least Driven Cars </vt:lpstr>
      <vt:lpstr>Monthly EMI Trends </vt:lpstr>
      <vt:lpstr>Distribution on Owner Types </vt:lpstr>
      <vt:lpstr>distribution on fuel type</vt:lpstr>
      <vt:lpstr>Conclusion of the project</vt:lpstr>
      <vt:lpstr>Future scope of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K</dc:creator>
  <cp:lastModifiedBy>Karthik K</cp:lastModifiedBy>
  <cp:revision>2</cp:revision>
  <dcterms:created xsi:type="dcterms:W3CDTF">2024-07-28T13:15:11Z</dcterms:created>
  <dcterms:modified xsi:type="dcterms:W3CDTF">2024-07-28T16:17:42Z</dcterms:modified>
</cp:coreProperties>
</file>