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inay662@gmail.com" initials="s" lastIdx="1" clrIdx="0">
    <p:extLst>
      <p:ext uri="{19B8F6BF-5375-455C-9EA6-DF929625EA0E}">
        <p15:presenceInfo xmlns:p15="http://schemas.microsoft.com/office/powerpoint/2012/main" userId="39527d9104cb4f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8" autoAdjust="0"/>
  </p:normalViewPr>
  <p:slideViewPr>
    <p:cSldViewPr snapToGrid="0">
      <p:cViewPr varScale="1">
        <p:scale>
          <a:sx n="78" d="100"/>
          <a:sy n="78" d="100"/>
        </p:scale>
        <p:origin x="8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1CB9-434E-4AD9-9A7A-73000605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 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BOOTH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A5C2-7411-45EC-8D7F-FC909805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DSD-HDL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: 02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Sai Kishore(171FA05305)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R.V.L. Karthik(171FA05329)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Tushar Chakravarthi(171FA05362) </a:t>
            </a:r>
          </a:p>
        </p:txBody>
      </p:sp>
    </p:spTree>
    <p:extLst>
      <p:ext uri="{BB962C8B-B14F-4D97-AF65-F5344CB8AC3E}">
        <p14:creationId xmlns:p14="http://schemas.microsoft.com/office/powerpoint/2010/main" val="170213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5CF35-59C9-456C-AE0D-34610D9836FA}"/>
              </a:ext>
            </a:extLst>
          </p:cNvPr>
          <p:cNvSpPr txBox="1"/>
          <p:nvPr/>
        </p:nvSpPr>
        <p:spPr>
          <a:xfrm>
            <a:off x="167148" y="196645"/>
            <a:ext cx="118577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-&gt;In the field of Digital Signal Processing and graphics applications.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-&gt;used in ALU unit of computer to calculate multiplication of signed and unsigned number in      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binary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1A2E-099D-4142-83BF-FCB91200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1214"/>
          </a:xfrm>
        </p:spPr>
        <p:txBody>
          <a:bodyPr/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EEDB-2322-4065-838D-B7D681ED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5901"/>
            <a:ext cx="10058400" cy="4407285"/>
          </a:xfrm>
        </p:spPr>
        <p:txBody>
          <a:bodyPr>
            <a:noAutofit/>
          </a:bodyPr>
          <a:lstStyle/>
          <a:p>
            <a:pPr marL="90488" indent="-9048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Booth’s multiplication algorithm is a multiplication algorithm that multiplies two signed binary numbers in two’s complement form.</a:t>
            </a:r>
          </a:p>
          <a:p>
            <a:pPr marL="90488" indent="-9048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was invented by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Donald Booth in 1951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doing research on crystallography in London.</a:t>
            </a:r>
          </a:p>
          <a:p>
            <a:pPr marL="90488" indent="-9048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 multiplier is a type of digital multiplier.</a:t>
            </a:r>
          </a:p>
          <a:p>
            <a:pPr marL="90488" indent="-9048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 algorithm uses small number of additions and shift operations to do the work of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142251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83844-9304-44A8-AEEC-CEB4DC63B434}"/>
              </a:ext>
            </a:extLst>
          </p:cNvPr>
          <p:cNvSpPr/>
          <p:nvPr/>
        </p:nvSpPr>
        <p:spPr>
          <a:xfrm>
            <a:off x="816076" y="349411"/>
            <a:ext cx="10933471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algorithm for signed number multiplication which treats both:</a:t>
            </a:r>
          </a:p>
          <a:p>
            <a:pPr marL="90488" indent="-9048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positive number.</a:t>
            </a:r>
          </a:p>
          <a:p>
            <a:pPr marL="90488" indent="-90488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negative numbers.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 algorithm is method that will reduce the number multiplicand multiples.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MULTIPLICAND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to be multiplied.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that multiplicand is to be multiplied.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 used desk calculators that were faster at shifting than adding.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27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D4AEC44-B938-4FA7-B750-B7141192CE3D}"/>
              </a:ext>
            </a:extLst>
          </p:cNvPr>
          <p:cNvSpPr/>
          <p:nvPr/>
        </p:nvSpPr>
        <p:spPr>
          <a:xfrm>
            <a:off x="4001731" y="951269"/>
            <a:ext cx="2123766" cy="11405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A&lt;-0,Q(-1)&lt;-0</a:t>
            </a:r>
          </a:p>
          <a:p>
            <a:pPr algn="ctr"/>
            <a:r>
              <a:rPr lang="en-IN" dirty="0"/>
              <a:t>M&lt;- MULTIPLICAND</a:t>
            </a:r>
          </a:p>
          <a:p>
            <a:pPr algn="ctr"/>
            <a:r>
              <a:rPr lang="en-IN" dirty="0"/>
              <a:t>Q&lt;-MULTIPLIER</a:t>
            </a:r>
          </a:p>
          <a:p>
            <a:pPr algn="ctr"/>
            <a:r>
              <a:rPr lang="en-IN" dirty="0"/>
              <a:t>COUNT&lt;-n 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8905765-D8E2-416B-A975-2B7219EDD1EB}"/>
              </a:ext>
            </a:extLst>
          </p:cNvPr>
          <p:cNvSpPr/>
          <p:nvPr/>
        </p:nvSpPr>
        <p:spPr>
          <a:xfrm>
            <a:off x="3829664" y="2447620"/>
            <a:ext cx="2458065" cy="117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Q(0),Q(-1)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BE2223-0202-45C4-88C4-6A95A0A7E391}"/>
              </a:ext>
            </a:extLst>
          </p:cNvPr>
          <p:cNvSpPr/>
          <p:nvPr/>
        </p:nvSpPr>
        <p:spPr>
          <a:xfrm>
            <a:off x="2895600" y="3774360"/>
            <a:ext cx="1366684" cy="373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A&lt;-A-M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BD64124-2077-4958-BF3F-CD73BD143DF6}"/>
              </a:ext>
            </a:extLst>
          </p:cNvPr>
          <p:cNvSpPr/>
          <p:nvPr/>
        </p:nvSpPr>
        <p:spPr>
          <a:xfrm>
            <a:off x="6096000" y="3711678"/>
            <a:ext cx="1366684" cy="373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A&lt;-A+M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5172F1C-CC4A-447C-BDF1-F242868F0207}"/>
              </a:ext>
            </a:extLst>
          </p:cNvPr>
          <p:cNvSpPr/>
          <p:nvPr/>
        </p:nvSpPr>
        <p:spPr>
          <a:xfrm>
            <a:off x="4159043" y="4331111"/>
            <a:ext cx="1936957" cy="8087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Arithmetic shift right:A,Q,Q(-1) COUNT&lt;-COUNT-1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9C5582E-FE34-45EA-A508-79BB3C7AAFF4}"/>
              </a:ext>
            </a:extLst>
          </p:cNvPr>
          <p:cNvSpPr/>
          <p:nvPr/>
        </p:nvSpPr>
        <p:spPr>
          <a:xfrm>
            <a:off x="3854245" y="5501151"/>
            <a:ext cx="2546552" cy="8087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COUNT=0?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E1484C7-A0D8-4731-A9CD-F6033177A6C2}"/>
              </a:ext>
            </a:extLst>
          </p:cNvPr>
          <p:cNvSpPr/>
          <p:nvPr/>
        </p:nvSpPr>
        <p:spPr>
          <a:xfrm>
            <a:off x="4522839" y="353961"/>
            <a:ext cx="1071716" cy="3146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182935C-9281-4A9A-8994-5B845AF079D8}"/>
              </a:ext>
            </a:extLst>
          </p:cNvPr>
          <p:cNvSpPr/>
          <p:nvPr/>
        </p:nvSpPr>
        <p:spPr>
          <a:xfrm>
            <a:off x="7870723" y="5748185"/>
            <a:ext cx="1071716" cy="3146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84A329-91A7-4582-B19B-34A7144DB663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5058697" y="668594"/>
            <a:ext cx="4917" cy="2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DA962-357B-437E-BDA6-5B2ADDB90DE8}"/>
              </a:ext>
            </a:extLst>
          </p:cNvPr>
          <p:cNvCxnSpPr>
            <a:cxnSpLocks/>
          </p:cNvCxnSpPr>
          <p:nvPr/>
        </p:nvCxnSpPr>
        <p:spPr>
          <a:xfrm flipH="1">
            <a:off x="5039030" y="2069384"/>
            <a:ext cx="4917" cy="35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78B312E-DBD5-4A94-ABFC-BFBD9B44CE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49445" y="3041857"/>
            <a:ext cx="280219" cy="733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5A15F4-5ECC-46AE-A305-D99BB110660F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287729" y="3032640"/>
            <a:ext cx="491613" cy="679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DA7F0-34CD-4C6F-8CA2-C6EEEA7F3B4F}"/>
              </a:ext>
            </a:extLst>
          </p:cNvPr>
          <p:cNvCxnSpPr>
            <a:stCxn id="5" idx="2"/>
          </p:cNvCxnSpPr>
          <p:nvPr/>
        </p:nvCxnSpPr>
        <p:spPr>
          <a:xfrm flipH="1">
            <a:off x="5058696" y="3617660"/>
            <a:ext cx="1" cy="71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DD0007-73E3-4175-AE1B-0C20DB9A906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127521" y="5139813"/>
            <a:ext cx="1" cy="36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1263DD-009A-4DB4-9635-937E9F728FC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400797" y="5905502"/>
            <a:ext cx="1469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7CA613-6CC6-43AF-A08C-D26CA8EB8FE4}"/>
              </a:ext>
            </a:extLst>
          </p:cNvPr>
          <p:cNvCxnSpPr>
            <a:cxnSpLocks/>
          </p:cNvCxnSpPr>
          <p:nvPr/>
        </p:nvCxnSpPr>
        <p:spPr>
          <a:xfrm flipH="1" flipV="1">
            <a:off x="1946787" y="5905500"/>
            <a:ext cx="19074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1C41C2-D499-4083-BFC3-5EDD0C70AFCB}"/>
              </a:ext>
            </a:extLst>
          </p:cNvPr>
          <p:cNvCxnSpPr>
            <a:cxnSpLocks/>
          </p:cNvCxnSpPr>
          <p:nvPr/>
        </p:nvCxnSpPr>
        <p:spPr>
          <a:xfrm flipV="1">
            <a:off x="1946787" y="2235764"/>
            <a:ext cx="0" cy="366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648BB2-6144-40F1-8FEC-7E1871E6A9AE}"/>
              </a:ext>
            </a:extLst>
          </p:cNvPr>
          <p:cNvCxnSpPr>
            <a:cxnSpLocks/>
          </p:cNvCxnSpPr>
          <p:nvPr/>
        </p:nvCxnSpPr>
        <p:spPr>
          <a:xfrm>
            <a:off x="1946787" y="2235764"/>
            <a:ext cx="3092243" cy="1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BDACA7C-9E48-4064-8156-32F9E8D66299}"/>
              </a:ext>
            </a:extLst>
          </p:cNvPr>
          <p:cNvSpPr/>
          <p:nvPr/>
        </p:nvSpPr>
        <p:spPr>
          <a:xfrm>
            <a:off x="3225846" y="2714308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515BF-AD64-4B67-9CC5-6C63EF8BC8DA}"/>
              </a:ext>
            </a:extLst>
          </p:cNvPr>
          <p:cNvSpPr/>
          <p:nvPr/>
        </p:nvSpPr>
        <p:spPr>
          <a:xfrm>
            <a:off x="6322142" y="2714308"/>
            <a:ext cx="648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=01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FF90D2-FD7F-47C3-97DE-533DEB88E8BE}"/>
              </a:ext>
            </a:extLst>
          </p:cNvPr>
          <p:cNvSpPr/>
          <p:nvPr/>
        </p:nvSpPr>
        <p:spPr>
          <a:xfrm>
            <a:off x="4866958" y="3684988"/>
            <a:ext cx="8560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=11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D802AF-69DB-4D87-AE2C-C160DAE7514E}"/>
              </a:ext>
            </a:extLst>
          </p:cNvPr>
          <p:cNvSpPr/>
          <p:nvPr/>
        </p:nvSpPr>
        <p:spPr>
          <a:xfrm>
            <a:off x="2745459" y="5675056"/>
            <a:ext cx="45397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D80B56-0AF5-4A71-9E92-88E3624CEA75}"/>
              </a:ext>
            </a:extLst>
          </p:cNvPr>
          <p:cNvSpPr/>
          <p:nvPr/>
        </p:nvSpPr>
        <p:spPr>
          <a:xfrm>
            <a:off x="5497760" y="5544164"/>
            <a:ext cx="27121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138280-8F03-4281-B4C7-451B0B1DD677}"/>
              </a:ext>
            </a:extLst>
          </p:cNvPr>
          <p:cNvSpPr/>
          <p:nvPr/>
        </p:nvSpPr>
        <p:spPr>
          <a:xfrm>
            <a:off x="6334859" y="350421"/>
            <a:ext cx="51743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Booth’s algorithm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54934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215BDB-5C10-4BAF-812F-F724211E11B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61" y="786582"/>
            <a:ext cx="7600335" cy="324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FA9B02-66C1-4A18-9309-4832E23A9A9D}"/>
              </a:ext>
            </a:extLst>
          </p:cNvPr>
          <p:cNvSpPr/>
          <p:nvPr/>
        </p:nvSpPr>
        <p:spPr>
          <a:xfrm>
            <a:off x="2045111" y="404537"/>
            <a:ext cx="6194322" cy="49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Booth’s Algorithm(7*3)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D66BF-BAB5-4E5E-8126-C2965C581362}"/>
              </a:ext>
            </a:extLst>
          </p:cNvPr>
          <p:cNvSpPr/>
          <p:nvPr/>
        </p:nvSpPr>
        <p:spPr>
          <a:xfrm>
            <a:off x="1209368" y="4030068"/>
            <a:ext cx="9379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The multiplier and multiplicand are placed in the Q and M registers.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086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D000CC-7A29-4440-BF37-A7E620ABFC73}"/>
              </a:ext>
            </a:extLst>
          </p:cNvPr>
          <p:cNvSpPr/>
          <p:nvPr/>
        </p:nvSpPr>
        <p:spPr>
          <a:xfrm>
            <a:off x="678425" y="0"/>
            <a:ext cx="6096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booth multiplier: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booth(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input signed y,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input en,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input signed[15:0] x,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output  reg signed[31:0] z,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reg[1:0]temp,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integer i,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reg E1,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reg [15:0]y1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);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always@(x,y,en)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z=32'd0;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E1=1'd0;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for(i=0;i&lt;16;i=i+1)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0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4EC64-171C-4526-9281-65B424427FF7}"/>
              </a:ext>
            </a:extLst>
          </p:cNvPr>
          <p:cNvSpPr/>
          <p:nvPr/>
        </p:nvSpPr>
        <p:spPr>
          <a:xfrm>
            <a:off x="275303" y="0"/>
            <a:ext cx="85737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temp={x[i],E1};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y1=-y;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case(temp)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2'd2:z[31:15]=z[31:15]+y1;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2'd1:z[31:15]=z[31:15]+y;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default:begin end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z=z&gt;&gt;1;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z[31]=z[30];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E1=x[i];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if(y==16'd32)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z=-z;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2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E6436-D5C9-46C8-96B0-EFA5D11ECCAA}"/>
              </a:ext>
            </a:extLst>
          </p:cNvPr>
          <p:cNvSpPr txBox="1"/>
          <p:nvPr/>
        </p:nvSpPr>
        <p:spPr>
          <a:xfrm>
            <a:off x="113071" y="0"/>
            <a:ext cx="1196585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booth_tb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[15:0] y;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en;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[15:0] x;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[31:0] z;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.y(y),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.en(en),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.x(x),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.y(y),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.z(z)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begin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3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54A9-5B93-4A9C-9FC3-66C6A612A95C}"/>
              </a:ext>
            </a:extLst>
          </p:cNvPr>
          <p:cNvSpPr txBox="1"/>
          <p:nvPr/>
        </p:nvSpPr>
        <p:spPr>
          <a:xfrm>
            <a:off x="78658" y="147484"/>
            <a:ext cx="11897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en=1;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x=16’b0000000000000101;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y=16’b0111111111111101;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module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both positive and negative multiplier uniformly.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 the number of partial product extensively, so it is used in multiplier with long operands (&gt;16 bits).</a:t>
            </a:r>
          </a:p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the circuit to generate a partial product bit in the Booth encoding.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24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462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       BOOTH MULTIPLIER</vt:lpstr>
      <vt:lpstr>Introduction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 MULTIPLIER</dc:title>
  <dc:creator>svinay662@gmail.com</dc:creator>
  <cp:lastModifiedBy>svinay662@gmail.com</cp:lastModifiedBy>
  <cp:revision>19</cp:revision>
  <dcterms:created xsi:type="dcterms:W3CDTF">2019-03-14T11:53:03Z</dcterms:created>
  <dcterms:modified xsi:type="dcterms:W3CDTF">2019-03-15T15:34:54Z</dcterms:modified>
</cp:coreProperties>
</file>