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C159A5-5D27-4DDF-94CF-412061E04BB8}">
          <p14:sldIdLst>
            <p14:sldId id="256"/>
            <p14:sldId id="257"/>
          </p14:sldIdLst>
        </p14:section>
        <p14:section name="Untitled Section" id="{F5900E17-66FA-47B3-980E-DA0C28712192}">
          <p14:sldIdLst>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6C2E-0167-4874-AF83-FA83B81921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B41001-6DEA-44D3-9398-6949B65B6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739ABB-AD7F-4192-A34B-EE70832D75C5}"/>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5" name="Footer Placeholder 4">
            <a:extLst>
              <a:ext uri="{FF2B5EF4-FFF2-40B4-BE49-F238E27FC236}">
                <a16:creationId xmlns:a16="http://schemas.microsoft.com/office/drawing/2014/main" id="{51B0D728-7112-4133-909C-2C282566D3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E7F79B-668B-4C63-8FEA-C54D509BFD2A}"/>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203953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4D3E-DF87-4183-8B26-C68D50DAE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A17600-270D-43E7-B132-B76298D44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53F8A-9875-40F6-9CF5-457AB9DD514D}"/>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5" name="Footer Placeholder 4">
            <a:extLst>
              <a:ext uri="{FF2B5EF4-FFF2-40B4-BE49-F238E27FC236}">
                <a16:creationId xmlns:a16="http://schemas.microsoft.com/office/drawing/2014/main" id="{0382AD59-DBD1-4CB6-852F-3564F64FD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ADA67-BAD0-40AE-B1E3-F20B0C41C4B7}"/>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130108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8C67F-FAA8-4C04-8825-EBB2E85DD5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E2A0A5-3C58-4F5F-BF43-757D187173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AB9B4-690D-48F2-B18B-A40A3F5BC013}"/>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5" name="Footer Placeholder 4">
            <a:extLst>
              <a:ext uri="{FF2B5EF4-FFF2-40B4-BE49-F238E27FC236}">
                <a16:creationId xmlns:a16="http://schemas.microsoft.com/office/drawing/2014/main" id="{B6846A6E-7DDC-4CDA-8722-C93ED12BB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A17C7-88A5-4C70-8E1D-9A56D288D24C}"/>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13468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8EA0-D2E5-4123-8CBC-C8C409F232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551B02-6ECC-4942-A8BF-6B6C94B89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1E061-FE1A-4FA5-83CE-2E5C7F4B5C36}"/>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5" name="Footer Placeholder 4">
            <a:extLst>
              <a:ext uri="{FF2B5EF4-FFF2-40B4-BE49-F238E27FC236}">
                <a16:creationId xmlns:a16="http://schemas.microsoft.com/office/drawing/2014/main" id="{27642094-A6DA-42B6-AAB5-6658AAF692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15BF-E1A4-4E24-A184-4FCC0721C30C}"/>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268856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B82A-2391-44C9-8122-0CB7AE5CB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26CAF6-3D11-4337-BDF2-83807338C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C88FF-7013-45D1-A9CC-C19EC48ED49A}"/>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5" name="Footer Placeholder 4">
            <a:extLst>
              <a:ext uri="{FF2B5EF4-FFF2-40B4-BE49-F238E27FC236}">
                <a16:creationId xmlns:a16="http://schemas.microsoft.com/office/drawing/2014/main" id="{92DFDA33-76CC-487F-A1E3-DADBADEFF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ABB87-706A-4792-B394-CAD00F1B6BBE}"/>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68817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DF7E-2623-4267-A41F-A2462B95EF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CA5CBA-59BB-459A-BC25-6DE833A3B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E0FE7B-B1C4-425F-8021-F4EC2E7D5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5323F6-FA6F-4879-A21F-5C465101B008}"/>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6" name="Footer Placeholder 5">
            <a:extLst>
              <a:ext uri="{FF2B5EF4-FFF2-40B4-BE49-F238E27FC236}">
                <a16:creationId xmlns:a16="http://schemas.microsoft.com/office/drawing/2014/main" id="{55A75341-4ED2-4C20-A02A-AC34397C7F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5E6DCD-BBEF-4650-8F59-999616581A82}"/>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217221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6A2E-04F7-4236-9644-14232AE607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A8D614-2FF1-4595-BD68-F83779852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73827-993B-4822-BDAB-76B690C439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37BB96-C347-4C63-BA74-913A40DC9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C2B42C-9FAB-4B09-9F8F-FADB8D62D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50E603-EB88-4B0C-ACB2-EF2BA065E3E8}"/>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8" name="Footer Placeholder 7">
            <a:extLst>
              <a:ext uri="{FF2B5EF4-FFF2-40B4-BE49-F238E27FC236}">
                <a16:creationId xmlns:a16="http://schemas.microsoft.com/office/drawing/2014/main" id="{60DB5838-6C51-4E59-9BE6-B64A4978C5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600B1B-C71A-448B-BF55-6967537E3246}"/>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244466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1DFB-6BD1-4370-8C0C-978D000193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752FD2-44A4-445E-8D93-99DA1EA78CE5}"/>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4" name="Footer Placeholder 3">
            <a:extLst>
              <a:ext uri="{FF2B5EF4-FFF2-40B4-BE49-F238E27FC236}">
                <a16:creationId xmlns:a16="http://schemas.microsoft.com/office/drawing/2014/main" id="{D1560F51-28A7-48B4-AD41-3ADE84CD66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3CEB29-03D6-459F-97B4-EB52CD20D124}"/>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22825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7388B7-E3B3-43F1-8E9E-A4986045F784}"/>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3" name="Footer Placeholder 2">
            <a:extLst>
              <a:ext uri="{FF2B5EF4-FFF2-40B4-BE49-F238E27FC236}">
                <a16:creationId xmlns:a16="http://schemas.microsoft.com/office/drawing/2014/main" id="{BD3C8EF9-4AB1-498F-A58C-4280CDF660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F44673-2AE5-4CB1-9018-CC756398E255}"/>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97420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7DF8-5334-4564-BEB4-807362C9A7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AB068E-3AC0-40B3-9DF7-1D74F8D2C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DB2A8C-56D9-48F0-B18D-5E70FB0A9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EE232-FDB7-4918-A5ED-4CACCE662A6C}"/>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6" name="Footer Placeholder 5">
            <a:extLst>
              <a:ext uri="{FF2B5EF4-FFF2-40B4-BE49-F238E27FC236}">
                <a16:creationId xmlns:a16="http://schemas.microsoft.com/office/drawing/2014/main" id="{558CA2DE-DA9F-4B5F-9B5C-EF403110F6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52C6E3-817A-4B28-AE2F-9682C623759F}"/>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220629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7FC0-7114-4102-9D2D-E03E0E4AB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138AF5-FFFA-4BA3-B859-D1F5835C2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ADC07F-30F3-4657-8B4B-1BFD92127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60850-7C96-4FE3-A204-C0836ECB1632}"/>
              </a:ext>
            </a:extLst>
          </p:cNvPr>
          <p:cNvSpPr>
            <a:spLocks noGrp="1"/>
          </p:cNvSpPr>
          <p:nvPr>
            <p:ph type="dt" sz="half" idx="10"/>
          </p:nvPr>
        </p:nvSpPr>
        <p:spPr/>
        <p:txBody>
          <a:bodyPr/>
          <a:lstStyle/>
          <a:p>
            <a:fld id="{2E775E77-4142-42A5-8E5E-E4D020D4F3EE}" type="datetimeFigureOut">
              <a:rPr lang="en-IN" smtClean="0"/>
              <a:t>26-07-2020</a:t>
            </a:fld>
            <a:endParaRPr lang="en-IN"/>
          </a:p>
        </p:txBody>
      </p:sp>
      <p:sp>
        <p:nvSpPr>
          <p:cNvPr id="6" name="Footer Placeholder 5">
            <a:extLst>
              <a:ext uri="{FF2B5EF4-FFF2-40B4-BE49-F238E27FC236}">
                <a16:creationId xmlns:a16="http://schemas.microsoft.com/office/drawing/2014/main" id="{93B674B1-8BE3-43A9-81DF-361AF6693B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0DC4DF-7175-4C0C-886D-B9D141A8BA4C}"/>
              </a:ext>
            </a:extLst>
          </p:cNvPr>
          <p:cNvSpPr>
            <a:spLocks noGrp="1"/>
          </p:cNvSpPr>
          <p:nvPr>
            <p:ph type="sldNum" sz="quarter" idx="12"/>
          </p:nvPr>
        </p:nvSpPr>
        <p:spPr/>
        <p:txBody>
          <a:bodyPr/>
          <a:lstStyle/>
          <a:p>
            <a:fld id="{4D490F06-0873-41DC-90A5-FFC9975274C7}" type="slidenum">
              <a:rPr lang="en-IN" smtClean="0"/>
              <a:t>‹#›</a:t>
            </a:fld>
            <a:endParaRPr lang="en-IN"/>
          </a:p>
        </p:txBody>
      </p:sp>
    </p:spTree>
    <p:extLst>
      <p:ext uri="{BB962C8B-B14F-4D97-AF65-F5344CB8AC3E}">
        <p14:creationId xmlns:p14="http://schemas.microsoft.com/office/powerpoint/2010/main" val="275376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FC54B-12F7-4920-8259-11C0B3583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88F587-5D56-44E9-95AA-D0BAFE961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48FEA-C42D-442E-97D9-8DABD4019A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75E77-4142-42A5-8E5E-E4D020D4F3EE}" type="datetimeFigureOut">
              <a:rPr lang="en-IN" smtClean="0"/>
              <a:t>26-07-2020</a:t>
            </a:fld>
            <a:endParaRPr lang="en-IN"/>
          </a:p>
        </p:txBody>
      </p:sp>
      <p:sp>
        <p:nvSpPr>
          <p:cNvPr id="5" name="Footer Placeholder 4">
            <a:extLst>
              <a:ext uri="{FF2B5EF4-FFF2-40B4-BE49-F238E27FC236}">
                <a16:creationId xmlns:a16="http://schemas.microsoft.com/office/drawing/2014/main" id="{EE779782-BD8D-4A8D-802D-5BF027DC77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1EE851-38DB-481B-A352-88CA757A8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0F06-0873-41DC-90A5-FFC9975274C7}" type="slidenum">
              <a:rPr lang="en-IN" smtClean="0"/>
              <a:t>‹#›</a:t>
            </a:fld>
            <a:endParaRPr lang="en-IN"/>
          </a:p>
        </p:txBody>
      </p:sp>
    </p:spTree>
    <p:extLst>
      <p:ext uri="{BB962C8B-B14F-4D97-AF65-F5344CB8AC3E}">
        <p14:creationId xmlns:p14="http://schemas.microsoft.com/office/powerpoint/2010/main" val="493046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B30C-CF8D-4D7F-B8A6-1208D3C02377}"/>
              </a:ext>
            </a:extLst>
          </p:cNvPr>
          <p:cNvSpPr>
            <a:spLocks noGrp="1"/>
          </p:cNvSpPr>
          <p:nvPr>
            <p:ph type="ctrTitle"/>
          </p:nvPr>
        </p:nvSpPr>
        <p:spPr>
          <a:xfrm>
            <a:off x="1524000" y="469783"/>
            <a:ext cx="9144000" cy="3040180"/>
          </a:xfrm>
        </p:spPr>
        <p:txBody>
          <a:bodyPr>
            <a:normAutofit fontScale="90000"/>
          </a:bodyPr>
          <a:lstStyle/>
          <a:p>
            <a:b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t>IOT MINOR PROJECT</a:t>
            </a:r>
            <a:b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WEB CONTROLLED SERVO MOTOR USING    NODEMCU</a:t>
            </a:r>
            <a:br>
              <a:rPr lang="en-IN"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FACF10F-5372-47DE-A887-D0A0F29D435D}"/>
              </a:ext>
            </a:extLst>
          </p:cNvPr>
          <p:cNvSpPr>
            <a:spLocks noGrp="1"/>
          </p:cNvSpPr>
          <p:nvPr>
            <p:ph type="subTitle" idx="1"/>
          </p:nvPr>
        </p:nvSpPr>
        <p:spPr>
          <a:xfrm>
            <a:off x="1524000" y="3602038"/>
            <a:ext cx="9144000" cy="2321242"/>
          </a:xfrm>
        </p:spPr>
        <p:txBody>
          <a:bodyPr>
            <a:normAutofit/>
          </a:bodyPr>
          <a:lstStyle/>
          <a:p>
            <a:pPr algn="r"/>
            <a:r>
              <a:rPr lang="en-IN" dirty="0">
                <a:latin typeface="Times New Roman" panose="02020603050405020304" pitchFamily="18" charset="0"/>
              </a:rPr>
              <a:t>Submitted by:</a:t>
            </a:r>
          </a:p>
          <a:p>
            <a:pPr algn="r">
              <a:lnSpc>
                <a:spcPct val="107000"/>
              </a:lnSpc>
              <a:spcAft>
                <a:spcPts val="8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Kishore </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(171FA05305)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R.V.L. Karthik (171FA05329)</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r"/>
            <a:r>
              <a:rPr lang="en-US" dirty="0">
                <a:solidFill>
                  <a:srgbClr val="000000"/>
                </a:solidFill>
                <a:effectLst/>
                <a:latin typeface="Times New Roman" panose="02020603050405020304" pitchFamily="18" charset="0"/>
                <a:ea typeface="Times New Roman" panose="02020603050405020304" pitchFamily="18" charset="0"/>
              </a:rPr>
              <a:t>                                                     S. Tushar(171FA05362)</a:t>
            </a:r>
            <a:endParaRPr lang="en-IN" sz="3300" dirty="0">
              <a:latin typeface="Times New Roman" panose="02020603050405020304" pitchFamily="18" charset="0"/>
            </a:endParaRPr>
          </a:p>
        </p:txBody>
      </p:sp>
    </p:spTree>
    <p:extLst>
      <p:ext uri="{BB962C8B-B14F-4D97-AF65-F5344CB8AC3E}">
        <p14:creationId xmlns:p14="http://schemas.microsoft.com/office/powerpoint/2010/main" val="1875009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C9CD1-C97F-4E04-86DF-8010CB4CDC6C}"/>
              </a:ext>
            </a:extLst>
          </p:cNvPr>
          <p:cNvSpPr>
            <a:spLocks noGrp="1"/>
          </p:cNvSpPr>
          <p:nvPr>
            <p:ph idx="1"/>
          </p:nvPr>
        </p:nvSpPr>
        <p:spPr>
          <a:xfrm>
            <a:off x="838200" y="1253331"/>
            <a:ext cx="10515600" cy="435133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marL="0" indent="0">
              <a:buNone/>
            </a:pPr>
            <a:endParaRPr lang="en-IN" sz="3600" dirty="0">
              <a:solidFill>
                <a:srgbClr val="FF0000"/>
              </a:solidFill>
              <a:latin typeface="Poor Richard" panose="02080502050505020702" pitchFamily="18" charset="0"/>
            </a:endParaRPr>
          </a:p>
          <a:p>
            <a:pPr marL="0" indent="0">
              <a:buNone/>
            </a:pPr>
            <a:endParaRPr lang="en-IN" sz="3600" dirty="0">
              <a:solidFill>
                <a:srgbClr val="FF0000"/>
              </a:solidFill>
              <a:latin typeface="Poor Richard" panose="02080502050505020702" pitchFamily="18" charset="0"/>
            </a:endParaRPr>
          </a:p>
          <a:p>
            <a:pPr marL="0" indent="0">
              <a:buNone/>
            </a:pPr>
            <a:r>
              <a:rPr lang="en-IN" sz="3600" dirty="0">
                <a:solidFill>
                  <a:srgbClr val="FF0000"/>
                </a:solidFill>
                <a:latin typeface="Poor Richard" panose="02080502050505020702" pitchFamily="18" charset="0"/>
              </a:rPr>
              <a:t>                                    </a:t>
            </a:r>
            <a:r>
              <a:rPr lang="en-IN" sz="7200" dirty="0">
                <a:solidFill>
                  <a:srgbClr val="FF0000"/>
                </a:solidFill>
                <a:latin typeface="Poor Richard" panose="02080502050505020702" pitchFamily="18" charset="0"/>
              </a:rPr>
              <a:t>THANK YOU</a:t>
            </a:r>
            <a:endParaRPr lang="en-IN" sz="3600" dirty="0">
              <a:solidFill>
                <a:srgbClr val="FF0000"/>
              </a:solidFill>
              <a:latin typeface="Poor Richard" panose="02080502050505020702" pitchFamily="18" charset="0"/>
            </a:endParaRPr>
          </a:p>
        </p:txBody>
      </p:sp>
    </p:spTree>
    <p:extLst>
      <p:ext uri="{BB962C8B-B14F-4D97-AF65-F5344CB8AC3E}">
        <p14:creationId xmlns:p14="http://schemas.microsoft.com/office/powerpoint/2010/main" val="240247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62C1-999A-427C-AB10-2CB5E584950C}"/>
              </a:ext>
            </a:extLst>
          </p:cNvPr>
          <p:cNvSpPr>
            <a:spLocks noGrp="1"/>
          </p:cNvSpPr>
          <p:nvPr>
            <p:ph type="title"/>
          </p:nvPr>
        </p:nvSpPr>
        <p:spPr/>
        <p:txBody>
          <a:bodyPr/>
          <a:lstStyle/>
          <a:p>
            <a:r>
              <a:rPr lang="en-IN" b="1" dirty="0">
                <a:latin typeface="Times New Roman" panose="02020603050405020304" pitchFamily="18" charset="0"/>
              </a:rPr>
              <a:t>ABSTRACT:</a:t>
            </a:r>
          </a:p>
        </p:txBody>
      </p:sp>
      <p:sp>
        <p:nvSpPr>
          <p:cNvPr id="3" name="Content Placeholder 2">
            <a:extLst>
              <a:ext uri="{FF2B5EF4-FFF2-40B4-BE49-F238E27FC236}">
                <a16:creationId xmlns:a16="http://schemas.microsoft.com/office/drawing/2014/main" id="{683F8714-53DB-4D41-BD66-10E4144C1A1F}"/>
              </a:ext>
            </a:extLst>
          </p:cNvPr>
          <p:cNvSpPr>
            <a:spLocks noGrp="1"/>
          </p:cNvSpPr>
          <p:nvPr>
            <p:ph idx="1"/>
          </p:nvPr>
        </p:nvSpPr>
        <p:spPr/>
        <p:txBody>
          <a:bodyPr>
            <a:normAutofit/>
          </a:bodyPr>
          <a:lstStyle/>
          <a:p>
            <a:pPr marL="0" indent="0" algn="just">
              <a:buNone/>
            </a:pPr>
            <a:r>
              <a:rPr lang="en-US" dirty="0">
                <a:effectLst/>
                <a:latin typeface="Times New Roman" panose="02020603050405020304" pitchFamily="18" charset="0"/>
                <a:ea typeface="Times New Roman" panose="02020603050405020304" pitchFamily="18" charset="0"/>
              </a:rPr>
              <a:t>In day to day life automation plays an important role in everyone’s life. In some remote areas we require to operate some motors so by using web-controlled system we can control the motor through a webpage.  In this project we are controlling the servo motor position through a Web Page within the same </a:t>
            </a:r>
            <a:r>
              <a:rPr lang="en-US" dirty="0" err="1">
                <a:effectLst/>
                <a:latin typeface="Times New Roman" panose="02020603050405020304" pitchFamily="18" charset="0"/>
                <a:ea typeface="Times New Roman" panose="02020603050405020304" pitchFamily="18" charset="0"/>
              </a:rPr>
              <a:t>WiFi</a:t>
            </a:r>
            <a:r>
              <a:rPr lang="en-US" dirty="0">
                <a:effectLst/>
                <a:latin typeface="Times New Roman" panose="02020603050405020304" pitchFamily="18" charset="0"/>
                <a:ea typeface="Times New Roman" panose="02020603050405020304" pitchFamily="18" charset="0"/>
              </a:rPr>
              <a:t> Network.</a:t>
            </a:r>
            <a:endParaRPr lang="en-IN" dirty="0"/>
          </a:p>
        </p:txBody>
      </p:sp>
    </p:spTree>
    <p:extLst>
      <p:ext uri="{BB962C8B-B14F-4D97-AF65-F5344CB8AC3E}">
        <p14:creationId xmlns:p14="http://schemas.microsoft.com/office/powerpoint/2010/main" val="162228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D7B3-0F88-4C7E-AE65-0FF4A48A2A7D}"/>
              </a:ext>
            </a:extLst>
          </p:cNvPr>
          <p:cNvSpPr>
            <a:spLocks noGrp="1"/>
          </p:cNvSpPr>
          <p:nvPr>
            <p:ph type="title"/>
          </p:nvPr>
        </p:nvSpPr>
        <p:spPr/>
        <p:txBody>
          <a:bodyPr>
            <a:normAutofit fontScale="90000"/>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
        <p:nvSpPr>
          <p:cNvPr id="3" name="Content Placeholder 2">
            <a:extLst>
              <a:ext uri="{FF2B5EF4-FFF2-40B4-BE49-F238E27FC236}">
                <a16:creationId xmlns:a16="http://schemas.microsoft.com/office/drawing/2014/main" id="{FD379875-0F6A-4CE5-8474-9F59E587EF98}"/>
              </a:ext>
            </a:extLst>
          </p:cNvPr>
          <p:cNvSpPr>
            <a:spLocks noGrp="1"/>
          </p:cNvSpPr>
          <p:nvPr>
            <p:ph idx="1"/>
          </p:nvPr>
        </p:nvSpPr>
        <p:spPr>
          <a:xfrm>
            <a:off x="838200" y="1124125"/>
            <a:ext cx="10515600" cy="5052838"/>
          </a:xfrm>
        </p:spPr>
        <p:txBody>
          <a:bodyPr>
            <a:normAutofit/>
          </a:bodyPr>
          <a:lstStyle/>
          <a:p>
            <a:pPr marL="0" indent="0">
              <a:buNone/>
            </a:pPr>
            <a:r>
              <a:rPr lang="en-US" sz="2400" dirty="0">
                <a:solidFill>
                  <a:srgbClr val="141412"/>
                </a:solidFill>
                <a:effectLst/>
                <a:latin typeface="Times New Roman" panose="02020603050405020304" pitchFamily="18" charset="0"/>
                <a:ea typeface="Calibri" panose="020F0502020204030204" pitchFamily="34" charset="0"/>
                <a:cs typeface="Times New Roman" panose="02020603050405020304" pitchFamily="18" charset="0"/>
              </a:rPr>
              <a:t>Servo Motors are one of the most commonly used motors in both industries and DIY Projects. The servo motors have high accuracy and they can revolve at accurate wanted angle. In this we are creating a simple Web Page (HTML) with a slider. When this web page is accessed from a laptop or mobile phone that is connected to the same </a:t>
            </a:r>
            <a:r>
              <a:rPr lang="en-US" sz="2400" dirty="0" err="1">
                <a:solidFill>
                  <a:srgbClr val="141412"/>
                </a:solidFill>
                <a:effectLst/>
                <a:latin typeface="Times New Roman" panose="02020603050405020304" pitchFamily="18" charset="0"/>
                <a:ea typeface="Calibri" panose="020F0502020204030204" pitchFamily="34" charset="0"/>
                <a:cs typeface="Times New Roman" panose="02020603050405020304" pitchFamily="18" charset="0"/>
              </a:rPr>
              <a:t>WiFi</a:t>
            </a:r>
            <a:r>
              <a:rPr lang="en-US" sz="2400" dirty="0">
                <a:solidFill>
                  <a:srgbClr val="141412"/>
                </a:solidFill>
                <a:effectLst/>
                <a:latin typeface="Times New Roman" panose="02020603050405020304" pitchFamily="18" charset="0"/>
                <a:ea typeface="Calibri" panose="020F0502020204030204" pitchFamily="34" charset="0"/>
                <a:cs typeface="Times New Roman" panose="02020603050405020304" pitchFamily="18" charset="0"/>
              </a:rPr>
              <a:t> Network as the ESP8266, we can control the position of the Servo Motor by adjusting the slider.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dirty="0">
                <a:solidFill>
                  <a:srgbClr val="141412"/>
                </a:solidFill>
                <a:effectLst/>
                <a:latin typeface="Times New Roman" panose="02020603050405020304" pitchFamily="18" charset="0"/>
                <a:ea typeface="Times New Roman" panose="02020603050405020304" pitchFamily="18" charset="0"/>
              </a:rPr>
              <a:t>The slider in the web page sends the angle values and is received by the </a:t>
            </a:r>
            <a:r>
              <a:rPr lang="en-IN" sz="2400" dirty="0" err="1">
                <a:solidFill>
                  <a:srgbClr val="141412"/>
                </a:solidFill>
                <a:effectLst/>
                <a:latin typeface="Times New Roman" panose="02020603050405020304" pitchFamily="18" charset="0"/>
                <a:ea typeface="Times New Roman" panose="02020603050405020304" pitchFamily="18" charset="0"/>
              </a:rPr>
              <a:t>NodeMCU</a:t>
            </a:r>
            <a:r>
              <a:rPr lang="en-IN" sz="2400" dirty="0">
                <a:solidFill>
                  <a:srgbClr val="141412"/>
                </a:solidFill>
                <a:effectLst/>
                <a:latin typeface="Times New Roman" panose="02020603050405020304" pitchFamily="18" charset="0"/>
                <a:ea typeface="Times New Roman" panose="02020603050405020304" pitchFamily="18" charset="0"/>
              </a:rPr>
              <a:t>, which acts as a Web Server. The </a:t>
            </a:r>
            <a:r>
              <a:rPr lang="en-IN" sz="2400" dirty="0" err="1">
                <a:solidFill>
                  <a:srgbClr val="141412"/>
                </a:solidFill>
                <a:effectLst/>
                <a:latin typeface="Times New Roman" panose="02020603050405020304" pitchFamily="18" charset="0"/>
                <a:ea typeface="Times New Roman" panose="02020603050405020304" pitchFamily="18" charset="0"/>
              </a:rPr>
              <a:t>NodeMCU</a:t>
            </a:r>
            <a:r>
              <a:rPr lang="en-IN" sz="2400" dirty="0">
                <a:solidFill>
                  <a:srgbClr val="141412"/>
                </a:solidFill>
                <a:effectLst/>
                <a:latin typeface="Times New Roman" panose="02020603050405020304" pitchFamily="18" charset="0"/>
                <a:ea typeface="Times New Roman" panose="02020603050405020304" pitchFamily="18" charset="0"/>
              </a:rPr>
              <a:t>, upon receiving the value from the slider moved in the webpage. The </a:t>
            </a:r>
            <a:r>
              <a:rPr lang="en-IN" sz="2400" dirty="0" err="1">
                <a:solidFill>
                  <a:srgbClr val="141412"/>
                </a:solidFill>
                <a:effectLst/>
                <a:latin typeface="Times New Roman" panose="02020603050405020304" pitchFamily="18" charset="0"/>
                <a:ea typeface="Times New Roman" panose="02020603050405020304" pitchFamily="18" charset="0"/>
              </a:rPr>
              <a:t>NodeMCU</a:t>
            </a:r>
            <a:r>
              <a:rPr lang="en-IN" sz="2400" dirty="0">
                <a:solidFill>
                  <a:srgbClr val="141412"/>
                </a:solidFill>
                <a:effectLst/>
                <a:latin typeface="Times New Roman" panose="02020603050405020304" pitchFamily="18" charset="0"/>
                <a:ea typeface="Times New Roman" panose="02020603050405020304" pitchFamily="18" charset="0"/>
              </a:rPr>
              <a:t> acts as webserver and it generates transmits corresponding PWM to servo, which then changes the position of the Servo Motor according to the value.</a:t>
            </a:r>
          </a:p>
          <a:p>
            <a:pPr marL="0" indent="0">
              <a:buNone/>
            </a:pPr>
            <a:r>
              <a:rPr lang="en-US" sz="2400" dirty="0">
                <a:solidFill>
                  <a:srgbClr val="141412"/>
                </a:solidFill>
                <a:effectLst/>
                <a:latin typeface="Times New Roman" panose="02020603050405020304" pitchFamily="18" charset="0"/>
                <a:ea typeface="Calibri" panose="020F0502020204030204" pitchFamily="34" charset="0"/>
                <a:cs typeface="Times New Roman" panose="02020603050405020304" pitchFamily="18" charset="0"/>
              </a:rPr>
              <a:t>One important thing to remember here is that both the Server and client should be on the same network</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0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D95D-E446-41B8-9BC1-45A1851009F2}"/>
              </a:ext>
            </a:extLst>
          </p:cNvPr>
          <p:cNvSpPr>
            <a:spLocks noGrp="1"/>
          </p:cNvSpPr>
          <p:nvPr>
            <p:ph type="title"/>
          </p:nvPr>
        </p:nvSpPr>
        <p:spPr>
          <a:xfrm>
            <a:off x="838200" y="365125"/>
            <a:ext cx="10515600" cy="1460500"/>
          </a:xfrm>
        </p:spPr>
        <p:txBody>
          <a:bodyPr>
            <a:normAutofit fontScale="90000"/>
          </a:bodyPr>
          <a:lstStyle/>
          <a:p>
            <a:r>
              <a:rPr lang="en-IN" b="1" dirty="0">
                <a:solidFill>
                  <a:srgbClr val="141412"/>
                </a:solidFill>
                <a:effectLst/>
                <a:latin typeface="Times New Roman" panose="02020603050405020304" pitchFamily="18" charset="0"/>
                <a:ea typeface="Times New Roman" panose="02020603050405020304" pitchFamily="18" charset="0"/>
              </a:rPr>
              <a:t>COMPONENTS REQUIRED:</a:t>
            </a:r>
            <a:br>
              <a:rPr lang="en-IN" sz="3200" dirty="0">
                <a:effectLst/>
                <a:latin typeface="Times New Roman" panose="02020603050405020304" pitchFamily="18" charset="0"/>
                <a:ea typeface="Times New Roman" panose="02020603050405020304" pitchFamily="18" charset="0"/>
              </a:rPr>
            </a:br>
            <a:endParaRPr lang="en-IN" sz="6000" dirty="0"/>
          </a:p>
        </p:txBody>
      </p:sp>
      <p:sp>
        <p:nvSpPr>
          <p:cNvPr id="3" name="Content Placeholder 2">
            <a:extLst>
              <a:ext uri="{FF2B5EF4-FFF2-40B4-BE49-F238E27FC236}">
                <a16:creationId xmlns:a16="http://schemas.microsoft.com/office/drawing/2014/main" id="{7BD8B5B2-6C05-400A-93B0-7194A672BE60}"/>
              </a:ext>
            </a:extLst>
          </p:cNvPr>
          <p:cNvSpPr>
            <a:spLocks noGrp="1"/>
          </p:cNvSpPr>
          <p:nvPr>
            <p:ph idx="1"/>
          </p:nvPr>
        </p:nvSpPr>
        <p:spPr>
          <a:xfrm>
            <a:off x="838200" y="1400961"/>
            <a:ext cx="10515600" cy="4776002"/>
          </a:xfrm>
        </p:spPr>
        <p:txBody>
          <a:bodyPr>
            <a:normAutofit/>
          </a:bodyPr>
          <a:lstStyle/>
          <a:p>
            <a:pPr marL="342900" lvl="0" indent="-342900" algn="just">
              <a:lnSpc>
                <a:spcPct val="107000"/>
              </a:lnSpc>
              <a:spcAft>
                <a:spcPts val="800"/>
              </a:spcAft>
              <a:tabLst>
                <a:tab pos="457200" algn="l"/>
              </a:tabLst>
            </a:pP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ESP8266 based Board (</a:t>
            </a:r>
            <a:r>
              <a:rPr lang="en-IN" sz="2400"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NodeMCU</a:t>
            </a: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Servo Motor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Jumper Wires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Laptop</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333B78-1152-45CF-9D6A-F1D9865F46EA}"/>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095375"/>
            <a:ext cx="4572000" cy="1718310"/>
          </a:xfrm>
          <a:prstGeom prst="rect">
            <a:avLst/>
          </a:prstGeom>
        </p:spPr>
      </p:pic>
      <p:sp>
        <p:nvSpPr>
          <p:cNvPr id="6" name="TextBox 5">
            <a:extLst>
              <a:ext uri="{FF2B5EF4-FFF2-40B4-BE49-F238E27FC236}">
                <a16:creationId xmlns:a16="http://schemas.microsoft.com/office/drawing/2014/main" id="{38EF968C-380B-4610-990C-76ABBFECA6AE}"/>
              </a:ext>
            </a:extLst>
          </p:cNvPr>
          <p:cNvSpPr txBox="1"/>
          <p:nvPr/>
        </p:nvSpPr>
        <p:spPr>
          <a:xfrm>
            <a:off x="7652158" y="2789231"/>
            <a:ext cx="1459684" cy="400110"/>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NodeMCU</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4B6B243-112B-4817-8EFA-696E6532C559}"/>
              </a:ext>
            </a:extLst>
          </p:cNvPr>
          <p:cNvPicPr/>
          <p:nvPr/>
        </p:nvPicPr>
        <p:blipFill>
          <a:blip r:embed="rId3">
            <a:extLst>
              <a:ext uri="{28A0092B-C50C-407E-A947-70E740481C1C}">
                <a14:useLocalDpi xmlns:a14="http://schemas.microsoft.com/office/drawing/2010/main" val="0"/>
              </a:ext>
            </a:extLst>
          </a:blip>
          <a:stretch>
            <a:fillRect/>
          </a:stretch>
        </p:blipFill>
        <p:spPr>
          <a:xfrm>
            <a:off x="5977193" y="3366022"/>
            <a:ext cx="5120005" cy="1986154"/>
          </a:xfrm>
          <a:prstGeom prst="rect">
            <a:avLst/>
          </a:prstGeom>
        </p:spPr>
      </p:pic>
      <p:sp>
        <p:nvSpPr>
          <p:cNvPr id="8" name="TextBox 7">
            <a:extLst>
              <a:ext uri="{FF2B5EF4-FFF2-40B4-BE49-F238E27FC236}">
                <a16:creationId xmlns:a16="http://schemas.microsoft.com/office/drawing/2014/main" id="{5AA26ECC-4C4E-42F4-97FF-E5B45C9413EB}"/>
              </a:ext>
            </a:extLst>
          </p:cNvPr>
          <p:cNvSpPr txBox="1"/>
          <p:nvPr/>
        </p:nvSpPr>
        <p:spPr>
          <a:xfrm>
            <a:off x="7652158" y="5236067"/>
            <a:ext cx="165123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Servo motor</a:t>
            </a:r>
          </a:p>
        </p:txBody>
      </p:sp>
    </p:spTree>
    <p:extLst>
      <p:ext uri="{BB962C8B-B14F-4D97-AF65-F5344CB8AC3E}">
        <p14:creationId xmlns:p14="http://schemas.microsoft.com/office/powerpoint/2010/main" val="384450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EDD1-5463-473E-9AA1-22E95410DD4B}"/>
              </a:ext>
            </a:extLst>
          </p:cNvPr>
          <p:cNvSpPr>
            <a:spLocks noGrp="1"/>
          </p:cNvSpPr>
          <p:nvPr>
            <p:ph type="title"/>
          </p:nvPr>
        </p:nvSpPr>
        <p:spPr>
          <a:xfrm>
            <a:off x="838200" y="365125"/>
            <a:ext cx="10515600" cy="772795"/>
          </a:xfrm>
        </p:spPr>
        <p:txBody>
          <a:bodyPr/>
          <a:lstStyle/>
          <a:p>
            <a:r>
              <a:rPr lang="en-IN" b="1" dirty="0">
                <a:latin typeface="Times New Roman" panose="02020603050405020304" pitchFamily="18" charset="0"/>
                <a:cs typeface="Times New Roman" panose="02020603050405020304" pitchFamily="18" charset="0"/>
              </a:rPr>
              <a:t>Circuit diagram:</a:t>
            </a:r>
          </a:p>
        </p:txBody>
      </p:sp>
      <p:sp>
        <p:nvSpPr>
          <p:cNvPr id="3" name="Content Placeholder 2">
            <a:extLst>
              <a:ext uri="{FF2B5EF4-FFF2-40B4-BE49-F238E27FC236}">
                <a16:creationId xmlns:a16="http://schemas.microsoft.com/office/drawing/2014/main" id="{03753C19-A352-4D08-AAB6-AF379803AB1B}"/>
              </a:ext>
            </a:extLst>
          </p:cNvPr>
          <p:cNvSpPr>
            <a:spLocks noGrp="1"/>
          </p:cNvSpPr>
          <p:nvPr>
            <p:ph idx="1"/>
          </p:nvPr>
        </p:nvSpPr>
        <p:spPr>
          <a:xfrm>
            <a:off x="838200" y="1137920"/>
            <a:ext cx="10515600" cy="5354955"/>
          </a:xfrm>
        </p:spPr>
        <p:txBody>
          <a:bodyPr>
            <a:normAutofit/>
          </a:bodyPr>
          <a:lstStyle/>
          <a:p>
            <a:pPr marL="0" indent="0">
              <a:buNone/>
            </a:pPr>
            <a:endParaRPr lang="en-IN" sz="2400" dirty="0">
              <a:solidFill>
                <a:srgbClr val="141412"/>
              </a:solidFill>
              <a:effectLst/>
              <a:latin typeface="Times New Roman" panose="02020603050405020304" pitchFamily="18" charset="0"/>
              <a:ea typeface="Times New Roman" panose="02020603050405020304" pitchFamily="18" charset="0"/>
            </a:endParaRPr>
          </a:p>
          <a:p>
            <a:pPr marL="0" indent="0">
              <a:buNone/>
            </a:pPr>
            <a:endParaRPr lang="en-IN" sz="2400" dirty="0"/>
          </a:p>
        </p:txBody>
      </p:sp>
      <p:pic>
        <p:nvPicPr>
          <p:cNvPr id="4" name="Picture 3">
            <a:extLst>
              <a:ext uri="{FF2B5EF4-FFF2-40B4-BE49-F238E27FC236}">
                <a16:creationId xmlns:a16="http://schemas.microsoft.com/office/drawing/2014/main" id="{6AEA36E8-D002-42FD-BAEF-A6472DE80C07}"/>
              </a:ext>
            </a:extLst>
          </p:cNvPr>
          <p:cNvPicPr/>
          <p:nvPr/>
        </p:nvPicPr>
        <p:blipFill>
          <a:blip r:embed="rId2">
            <a:extLst>
              <a:ext uri="{28A0092B-C50C-407E-A947-70E740481C1C}">
                <a14:useLocalDpi xmlns:a14="http://schemas.microsoft.com/office/drawing/2010/main" val="0"/>
              </a:ext>
            </a:extLst>
          </a:blip>
          <a:stretch>
            <a:fillRect/>
          </a:stretch>
        </p:blipFill>
        <p:spPr>
          <a:xfrm>
            <a:off x="1819592" y="1137920"/>
            <a:ext cx="8828088" cy="5191760"/>
          </a:xfrm>
          <a:prstGeom prst="rect">
            <a:avLst/>
          </a:prstGeom>
        </p:spPr>
      </p:pic>
      <p:sp>
        <p:nvSpPr>
          <p:cNvPr id="5" name="Rectangle 4">
            <a:extLst>
              <a:ext uri="{FF2B5EF4-FFF2-40B4-BE49-F238E27FC236}">
                <a16:creationId xmlns:a16="http://schemas.microsoft.com/office/drawing/2014/main" id="{16356372-4F66-47F3-BA61-4414D1E85015}"/>
              </a:ext>
            </a:extLst>
          </p:cNvPr>
          <p:cNvSpPr/>
          <p:nvPr/>
        </p:nvSpPr>
        <p:spPr>
          <a:xfrm flipV="1">
            <a:off x="5287486" y="2915920"/>
            <a:ext cx="2098834" cy="17272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117805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86CE-AD1E-4B3A-8F78-D7E2310D709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CONNECTIONS:</a:t>
            </a:r>
          </a:p>
        </p:txBody>
      </p:sp>
      <p:sp>
        <p:nvSpPr>
          <p:cNvPr id="3" name="Content Placeholder 2">
            <a:extLst>
              <a:ext uri="{FF2B5EF4-FFF2-40B4-BE49-F238E27FC236}">
                <a16:creationId xmlns:a16="http://schemas.microsoft.com/office/drawing/2014/main" id="{DD6FB2E9-6A63-4DF2-889A-C761A22DEA9D}"/>
              </a:ext>
            </a:extLst>
          </p:cNvPr>
          <p:cNvSpPr>
            <a:spLocks noGrp="1"/>
          </p:cNvSpPr>
          <p:nvPr>
            <p:ph idx="1"/>
          </p:nvPr>
        </p:nvSpPr>
        <p:spPr/>
        <p:txBody>
          <a:bodyPr>
            <a:normAutofit/>
          </a:bodyPr>
          <a:lstStyle/>
          <a:p>
            <a:pPr marL="0" indent="0">
              <a:buNone/>
            </a:pPr>
            <a:r>
              <a:rPr lang="en-IN"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Pin D5 of </a:t>
            </a:r>
            <a:r>
              <a:rPr lang="en-IN"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NodeMCU</a:t>
            </a:r>
            <a:r>
              <a:rPr lang="en-IN"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 is connected to the orange wire of the servo motor and this pin provide the necessary PWM signal to the Servo motor depending on the </a:t>
            </a:r>
            <a:r>
              <a:rPr lang="en-IN"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pwm</a:t>
            </a:r>
            <a:r>
              <a:rPr lang="en-IN"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 signal generated by </a:t>
            </a:r>
            <a:r>
              <a:rPr lang="en-IN"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NodeMCU</a:t>
            </a:r>
            <a:r>
              <a:rPr lang="en-IN"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 the servo motor position is determined. </a:t>
            </a:r>
          </a:p>
          <a:p>
            <a:pPr marL="0" indent="0">
              <a:buNone/>
            </a:pPr>
            <a:r>
              <a:rPr lang="en-IN"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The red wire of servo is connected to the 5v (Vin pin). </a:t>
            </a:r>
          </a:p>
          <a:p>
            <a:pPr marL="0" indent="0">
              <a:buNone/>
            </a:pPr>
            <a:r>
              <a:rPr lang="en-IN"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And the brown wire is connected to ground.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02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3617-4439-41AF-954E-280DC23E1625}"/>
              </a:ext>
            </a:extLst>
          </p:cNvPr>
          <p:cNvSpPr>
            <a:spLocks noGrp="1"/>
          </p:cNvSpPr>
          <p:nvPr>
            <p:ph type="title"/>
          </p:nvPr>
        </p:nvSpPr>
        <p:spPr>
          <a:xfrm>
            <a:off x="695960" y="0"/>
            <a:ext cx="10515600" cy="1325563"/>
          </a:xfrm>
        </p:spPr>
        <p:txBody>
          <a:bodyPr/>
          <a:lstStyle/>
          <a:p>
            <a:r>
              <a:rPr lang="en-IN" b="1"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669F32AF-F3DE-412F-96A0-D87697841C46}"/>
              </a:ext>
            </a:extLst>
          </p:cNvPr>
          <p:cNvSpPr>
            <a:spLocks noGrp="1"/>
          </p:cNvSpPr>
          <p:nvPr>
            <p:ph idx="1"/>
          </p:nvPr>
        </p:nvSpPr>
        <p:spPr>
          <a:xfrm>
            <a:off x="695960" y="863600"/>
            <a:ext cx="10515600" cy="5862320"/>
          </a:xfrm>
        </p:spPr>
        <p:txBody>
          <a:bodyPr>
            <a:noAutofit/>
          </a:bodyPr>
          <a:lstStyle/>
          <a:p>
            <a:pPr algn="just">
              <a:lnSpc>
                <a:spcPct val="107000"/>
              </a:lnSpc>
              <a:spcAft>
                <a:spcPts val="1800"/>
              </a:spcAft>
            </a:pP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The program is responsible for the operation. In this we are dumping the code into </a:t>
            </a:r>
            <a:r>
              <a:rPr lang="en-IN" sz="2400"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NodeMCU</a:t>
            </a: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 and connected it to a </a:t>
            </a:r>
            <a:r>
              <a:rPr lang="en-IN" sz="2400"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 network. The stepper motor is connected to the </a:t>
            </a:r>
            <a:r>
              <a:rPr lang="en-IN" sz="2400"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NodeMCU</a:t>
            </a: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 Ensure that laptop also connected to the same </a:t>
            </a:r>
            <a:r>
              <a:rPr lang="en-IN" sz="2400"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 network. After the code is uploaded, if you open the serial monitor, you can see the status of the ESP8266 </a:t>
            </a:r>
            <a:r>
              <a:rPr lang="en-IN" sz="2400"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 Module. After that you have to follow the below steps: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1800"/>
              </a:spcAft>
            </a:pP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Set mode to station mode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1800"/>
              </a:spcAft>
            </a:pP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Connect ESP8266 to </a:t>
            </a:r>
            <a:r>
              <a:rPr lang="en-IN" sz="2400" dirty="0" err="1">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 and start web server.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1800"/>
              </a:spcAft>
            </a:pP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Now we can proceed for web control.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1800"/>
              </a:spcAft>
            </a:pPr>
            <a:r>
              <a:rPr lang="en-IN" sz="2400" dirty="0">
                <a:solidFill>
                  <a:srgbClr val="141412"/>
                </a:solidFill>
                <a:effectLst/>
                <a:latin typeface="Times New Roman" panose="02020603050405020304" pitchFamily="18" charset="0"/>
                <a:ea typeface="Times New Roman" panose="02020603050405020304" pitchFamily="18" charset="0"/>
                <a:cs typeface="Times New Roman" panose="02020603050405020304" pitchFamily="18" charset="0"/>
              </a:rPr>
              <a:t>Now Get IP address of ESP8266 from serial monitor and open it using any web browser. If everything is right, when you change the position of the slider, the position of the servo Motor will be changed.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03130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55F2E-E796-4D02-A2CD-7AB5FABA227E}"/>
              </a:ext>
            </a:extLst>
          </p:cNvPr>
          <p:cNvSpPr>
            <a:spLocks noGrp="1"/>
          </p:cNvSpPr>
          <p:nvPr>
            <p:ph idx="1"/>
          </p:nvPr>
        </p:nvSpPr>
        <p:spPr>
          <a:xfrm>
            <a:off x="838200" y="335280"/>
            <a:ext cx="10515600" cy="5841683"/>
          </a:xfrm>
        </p:spPr>
        <p:txBody>
          <a:bodyPr>
            <a:normAutofit/>
          </a:bodyPr>
          <a:lstStyle/>
          <a:p>
            <a:pPr marL="0" indent="0" algn="just">
              <a:lnSpc>
                <a:spcPct val="107000"/>
              </a:lnSpc>
              <a:spcAft>
                <a:spcPts val="800"/>
              </a:spcAft>
              <a:buNone/>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Stepper motor gives accurate angle.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Circuit complexity is low.</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can control it through internet.</a:t>
            </a:r>
          </a:p>
          <a:p>
            <a:pPr marL="0" lvl="0" indent="0" algn="just">
              <a:lnSpc>
                <a:spcPct val="107000"/>
              </a:lnSpc>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devices are connected to same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network.</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Limited range application.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857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7273-FF88-46B2-BA6C-316E35F5C0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A9A460F9-19A9-486C-9F0D-4BA3E72FCFE7}"/>
              </a:ext>
            </a:extLst>
          </p:cNvPr>
          <p:cNvSpPr>
            <a:spLocks noGrp="1"/>
          </p:cNvSpPr>
          <p:nvPr>
            <p:ph idx="1"/>
          </p:nvPr>
        </p:nvSpPr>
        <p:spPr/>
        <p:txBody>
          <a:bodyPr/>
          <a:lstStyle/>
          <a:p>
            <a:pPr marL="342900" lvl="0" indent="-342900" algn="just">
              <a:lnSpc>
                <a:spcPct val="107000"/>
              </a:lnSpc>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control the motor through internet.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can operate servo motor present in remote location.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If it is extended, we can control the robot through internet.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6431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577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Poor Richard</vt:lpstr>
      <vt:lpstr>Symbol</vt:lpstr>
      <vt:lpstr>Times New Roman</vt:lpstr>
      <vt:lpstr>Office Theme</vt:lpstr>
      <vt:lpstr>  IOT MINOR PROJECT  WEB CONTROLLED SERVO MOTOR USING    NODEMCU </vt:lpstr>
      <vt:lpstr>ABSTRACT:</vt:lpstr>
      <vt:lpstr>INTRODUCTION: </vt:lpstr>
      <vt:lpstr>COMPONENTS REQUIRED: </vt:lpstr>
      <vt:lpstr>Circuit diagram:</vt:lpstr>
      <vt:lpstr>CONNECTIONS:</vt:lpstr>
      <vt:lpstr>WORKING:</vt:lpstr>
      <vt:lpstr>PowerPoint Presentation</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MINOR PROJECT  WEB CONTROLLED SERVO MOTOR USING    NODEMCU</dc:title>
  <dc:creator>Karthik Rajulapudi</dc:creator>
  <cp:lastModifiedBy>Karthik Rajulapudi</cp:lastModifiedBy>
  <cp:revision>6</cp:revision>
  <dcterms:created xsi:type="dcterms:W3CDTF">2020-07-26T10:36:57Z</dcterms:created>
  <dcterms:modified xsi:type="dcterms:W3CDTF">2020-07-26T11:20:17Z</dcterms:modified>
</cp:coreProperties>
</file>