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9" r:id="rId4"/>
    <p:sldId id="260" r:id="rId5"/>
    <p:sldId id="261" r:id="rId6"/>
    <p:sldId id="266" r:id="rId7"/>
    <p:sldId id="268" r:id="rId8"/>
    <p:sldId id="262" r:id="rId9"/>
    <p:sldId id="269" r:id="rId10"/>
    <p:sldId id="267" r:id="rId11"/>
    <p:sldId id="264"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73"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k Rajulapudi" userId="b998692835c04399" providerId="LiveId" clId="{93EA3694-BECA-49A2-9E24-FA3BE62A87C1}"/>
    <pc:docChg chg="modSld">
      <pc:chgData name="Karthik Rajulapudi" userId="b998692835c04399" providerId="LiveId" clId="{93EA3694-BECA-49A2-9E24-FA3BE62A87C1}" dt="2024-03-02T04:38:42.734" v="0" actId="1076"/>
      <pc:docMkLst>
        <pc:docMk/>
      </pc:docMkLst>
      <pc:sldChg chg="modSp mod">
        <pc:chgData name="Karthik Rajulapudi" userId="b998692835c04399" providerId="LiveId" clId="{93EA3694-BECA-49A2-9E24-FA3BE62A87C1}" dt="2024-03-02T04:38:42.734" v="0" actId="1076"/>
        <pc:sldMkLst>
          <pc:docMk/>
          <pc:sldMk cId="3579702698" sldId="267"/>
        </pc:sldMkLst>
        <pc:picChg chg="mod">
          <ac:chgData name="Karthik Rajulapudi" userId="b998692835c04399" providerId="LiveId" clId="{93EA3694-BECA-49A2-9E24-FA3BE62A87C1}" dt="2024-03-02T04:38:42.734" v="0" actId="1076"/>
          <ac:picMkLst>
            <pc:docMk/>
            <pc:sldMk cId="3579702698" sldId="267"/>
            <ac:picMk id="13" creationId="{04EB12E9-FC46-41EA-8346-60289D35EAD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5"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6"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8"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9"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70"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A6CF4-9C0E-468D-A97F-272185FBD2D5}"/>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A8BF96BE-2E65-43DA-B05D-64FF185A22A3}"/>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3696246-EEAD-4071-94AA-21273E11A80E}"/>
              </a:ext>
            </a:extLst>
          </p:cNvPr>
          <p:cNvSpPr>
            <a:spLocks noGrp="1"/>
          </p:cNvSpPr>
          <p:nvPr>
            <p:ph type="dt" sz="half" idx="10"/>
          </p:nvPr>
        </p:nvSpPr>
        <p:spPr/>
        <p:txBody>
          <a:bodyPr/>
          <a:lstStyle/>
          <a:p>
            <a:fld id="{3DD874F9-9111-481D-801F-E0AB6949F4BE}" type="datetimeFigureOut">
              <a:rPr lang="en-IN" smtClean="0"/>
              <a:t>01-03-2024</a:t>
            </a:fld>
            <a:endParaRPr lang="en-IN"/>
          </a:p>
        </p:txBody>
      </p:sp>
      <p:sp>
        <p:nvSpPr>
          <p:cNvPr id="5" name="Footer Placeholder 4">
            <a:extLst>
              <a:ext uri="{FF2B5EF4-FFF2-40B4-BE49-F238E27FC236}">
                <a16:creationId xmlns:a16="http://schemas.microsoft.com/office/drawing/2014/main" id="{94F55CAF-C17A-4C7E-8BD4-0BDAEA2F9A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713A57-BA56-4AC1-A755-AA9A38349767}"/>
              </a:ext>
            </a:extLst>
          </p:cNvPr>
          <p:cNvSpPr>
            <a:spLocks noGrp="1"/>
          </p:cNvSpPr>
          <p:nvPr>
            <p:ph type="sldNum" sz="quarter" idx="12"/>
          </p:nvPr>
        </p:nvSpPr>
        <p:spPr/>
        <p:txBody>
          <a:bodyPr/>
          <a:lstStyle/>
          <a:p>
            <a:fld id="{23A0241A-44A7-4891-B9B4-B399E13B76F0}" type="slidenum">
              <a:rPr lang="en-IN" smtClean="0"/>
              <a:t>‹#›</a:t>
            </a:fld>
            <a:endParaRPr lang="en-IN"/>
          </a:p>
        </p:txBody>
      </p:sp>
    </p:spTree>
    <p:extLst>
      <p:ext uri="{BB962C8B-B14F-4D97-AF65-F5344CB8AC3E}">
        <p14:creationId xmlns:p14="http://schemas.microsoft.com/office/powerpoint/2010/main" val="300228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F44E0-08ED-42C5-AA3E-A316A2D464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B1B90A-F5F7-46B2-BF40-77F78A55C6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4ED473-0718-491A-8227-E8CDED050638}"/>
              </a:ext>
            </a:extLst>
          </p:cNvPr>
          <p:cNvSpPr>
            <a:spLocks noGrp="1"/>
          </p:cNvSpPr>
          <p:nvPr>
            <p:ph type="dt" sz="half" idx="10"/>
          </p:nvPr>
        </p:nvSpPr>
        <p:spPr/>
        <p:txBody>
          <a:bodyPr/>
          <a:lstStyle/>
          <a:p>
            <a:fld id="{3DD874F9-9111-481D-801F-E0AB6949F4BE}" type="datetimeFigureOut">
              <a:rPr lang="en-IN" smtClean="0"/>
              <a:t>01-03-2024</a:t>
            </a:fld>
            <a:endParaRPr lang="en-IN"/>
          </a:p>
        </p:txBody>
      </p:sp>
      <p:sp>
        <p:nvSpPr>
          <p:cNvPr id="5" name="Footer Placeholder 4">
            <a:extLst>
              <a:ext uri="{FF2B5EF4-FFF2-40B4-BE49-F238E27FC236}">
                <a16:creationId xmlns:a16="http://schemas.microsoft.com/office/drawing/2014/main" id="{44AE125A-73A6-4E6C-974A-41363B0FAA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FCBD08-C39F-4D0B-A136-16D3EFD9B23D}"/>
              </a:ext>
            </a:extLst>
          </p:cNvPr>
          <p:cNvSpPr>
            <a:spLocks noGrp="1"/>
          </p:cNvSpPr>
          <p:nvPr>
            <p:ph type="sldNum" sz="quarter" idx="12"/>
          </p:nvPr>
        </p:nvSpPr>
        <p:spPr/>
        <p:txBody>
          <a:bodyPr/>
          <a:lstStyle/>
          <a:p>
            <a:fld id="{23A0241A-44A7-4891-B9B4-B399E13B76F0}" type="slidenum">
              <a:rPr lang="en-IN" smtClean="0"/>
              <a:t>‹#›</a:t>
            </a:fld>
            <a:endParaRPr lang="en-IN"/>
          </a:p>
        </p:txBody>
      </p:sp>
    </p:spTree>
    <p:extLst>
      <p:ext uri="{BB962C8B-B14F-4D97-AF65-F5344CB8AC3E}">
        <p14:creationId xmlns:p14="http://schemas.microsoft.com/office/powerpoint/2010/main" val="10142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DEE6A4-97D5-448A-97AF-DEF23ADF0F5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90C28A-EE92-4F46-8723-73D275A27B09}"/>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2C619-8BAB-4ACA-BDD0-22D56B62AD95}"/>
              </a:ext>
            </a:extLst>
          </p:cNvPr>
          <p:cNvSpPr>
            <a:spLocks noGrp="1"/>
          </p:cNvSpPr>
          <p:nvPr>
            <p:ph type="dt" sz="half" idx="10"/>
          </p:nvPr>
        </p:nvSpPr>
        <p:spPr/>
        <p:txBody>
          <a:bodyPr/>
          <a:lstStyle/>
          <a:p>
            <a:fld id="{3DD874F9-9111-481D-801F-E0AB6949F4BE}" type="datetimeFigureOut">
              <a:rPr lang="en-IN" smtClean="0"/>
              <a:t>01-03-2024</a:t>
            </a:fld>
            <a:endParaRPr lang="en-IN"/>
          </a:p>
        </p:txBody>
      </p:sp>
      <p:sp>
        <p:nvSpPr>
          <p:cNvPr id="5" name="Footer Placeholder 4">
            <a:extLst>
              <a:ext uri="{FF2B5EF4-FFF2-40B4-BE49-F238E27FC236}">
                <a16:creationId xmlns:a16="http://schemas.microsoft.com/office/drawing/2014/main" id="{5F8FC34C-609C-49BE-B054-5F45FA6A69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FE5A0D-48E3-486C-B943-3286DEC14121}"/>
              </a:ext>
            </a:extLst>
          </p:cNvPr>
          <p:cNvSpPr>
            <a:spLocks noGrp="1"/>
          </p:cNvSpPr>
          <p:nvPr>
            <p:ph type="sldNum" sz="quarter" idx="12"/>
          </p:nvPr>
        </p:nvSpPr>
        <p:spPr/>
        <p:txBody>
          <a:bodyPr/>
          <a:lstStyle/>
          <a:p>
            <a:fld id="{23A0241A-44A7-4891-B9B4-B399E13B76F0}" type="slidenum">
              <a:rPr lang="en-IN" smtClean="0"/>
              <a:t>‹#›</a:t>
            </a:fld>
            <a:endParaRPr lang="en-IN"/>
          </a:p>
        </p:txBody>
      </p:sp>
    </p:spTree>
    <p:extLst>
      <p:ext uri="{BB962C8B-B14F-4D97-AF65-F5344CB8AC3E}">
        <p14:creationId xmlns:p14="http://schemas.microsoft.com/office/powerpoint/2010/main" val="1620245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A737F-712B-4972-8379-83163E84DD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8E1DF6-52D8-4828-98B4-B0B522E1C8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86EB4-0282-4587-9E41-357B3166A2D8}"/>
              </a:ext>
            </a:extLst>
          </p:cNvPr>
          <p:cNvSpPr>
            <a:spLocks noGrp="1"/>
          </p:cNvSpPr>
          <p:nvPr>
            <p:ph type="dt" sz="half" idx="10"/>
          </p:nvPr>
        </p:nvSpPr>
        <p:spPr/>
        <p:txBody>
          <a:bodyPr/>
          <a:lstStyle/>
          <a:p>
            <a:fld id="{3DD874F9-9111-481D-801F-E0AB6949F4BE}" type="datetimeFigureOut">
              <a:rPr lang="en-IN" smtClean="0"/>
              <a:t>01-03-2024</a:t>
            </a:fld>
            <a:endParaRPr lang="en-IN"/>
          </a:p>
        </p:txBody>
      </p:sp>
      <p:sp>
        <p:nvSpPr>
          <p:cNvPr id="5" name="Footer Placeholder 4">
            <a:extLst>
              <a:ext uri="{FF2B5EF4-FFF2-40B4-BE49-F238E27FC236}">
                <a16:creationId xmlns:a16="http://schemas.microsoft.com/office/drawing/2014/main" id="{34D75D41-4B57-4E0D-A2E8-7F2E6F6D16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E95F33-AF60-42B0-8EA1-C0E0CDB02294}"/>
              </a:ext>
            </a:extLst>
          </p:cNvPr>
          <p:cNvSpPr>
            <a:spLocks noGrp="1"/>
          </p:cNvSpPr>
          <p:nvPr>
            <p:ph type="sldNum" sz="quarter" idx="12"/>
          </p:nvPr>
        </p:nvSpPr>
        <p:spPr/>
        <p:txBody>
          <a:bodyPr/>
          <a:lstStyle/>
          <a:p>
            <a:fld id="{23A0241A-44A7-4891-B9B4-B399E13B76F0}" type="slidenum">
              <a:rPr lang="en-IN" smtClean="0"/>
              <a:t>‹#›</a:t>
            </a:fld>
            <a:endParaRPr lang="en-IN"/>
          </a:p>
        </p:txBody>
      </p:sp>
    </p:spTree>
    <p:extLst>
      <p:ext uri="{BB962C8B-B14F-4D97-AF65-F5344CB8AC3E}">
        <p14:creationId xmlns:p14="http://schemas.microsoft.com/office/powerpoint/2010/main" val="2279872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61D71-FEB3-41ED-905D-A8EFCB832034}"/>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737BDFD-2AB0-4B69-A4C4-DE1F4B04309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C4C11E-9531-44FA-A685-A9DB0688ACB0}"/>
              </a:ext>
            </a:extLst>
          </p:cNvPr>
          <p:cNvSpPr>
            <a:spLocks noGrp="1"/>
          </p:cNvSpPr>
          <p:nvPr>
            <p:ph type="dt" sz="half" idx="10"/>
          </p:nvPr>
        </p:nvSpPr>
        <p:spPr/>
        <p:txBody>
          <a:bodyPr/>
          <a:lstStyle/>
          <a:p>
            <a:fld id="{3DD874F9-9111-481D-801F-E0AB6949F4BE}" type="datetimeFigureOut">
              <a:rPr lang="en-IN" smtClean="0"/>
              <a:t>01-03-2024</a:t>
            </a:fld>
            <a:endParaRPr lang="en-IN"/>
          </a:p>
        </p:txBody>
      </p:sp>
      <p:sp>
        <p:nvSpPr>
          <p:cNvPr id="5" name="Footer Placeholder 4">
            <a:extLst>
              <a:ext uri="{FF2B5EF4-FFF2-40B4-BE49-F238E27FC236}">
                <a16:creationId xmlns:a16="http://schemas.microsoft.com/office/drawing/2014/main" id="{992B2E08-DFDC-4434-BEC2-5A8C446A9A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0655AD-6AC3-46EC-BE40-AC0D09387654}"/>
              </a:ext>
            </a:extLst>
          </p:cNvPr>
          <p:cNvSpPr>
            <a:spLocks noGrp="1"/>
          </p:cNvSpPr>
          <p:nvPr>
            <p:ph type="sldNum" sz="quarter" idx="12"/>
          </p:nvPr>
        </p:nvSpPr>
        <p:spPr/>
        <p:txBody>
          <a:bodyPr/>
          <a:lstStyle/>
          <a:p>
            <a:fld id="{23A0241A-44A7-4891-B9B4-B399E13B76F0}" type="slidenum">
              <a:rPr lang="en-IN" smtClean="0"/>
              <a:t>‹#›</a:t>
            </a:fld>
            <a:endParaRPr lang="en-IN"/>
          </a:p>
        </p:txBody>
      </p:sp>
    </p:spTree>
    <p:extLst>
      <p:ext uri="{BB962C8B-B14F-4D97-AF65-F5344CB8AC3E}">
        <p14:creationId xmlns:p14="http://schemas.microsoft.com/office/powerpoint/2010/main" val="1070672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BFC03-34C8-4D0C-9FDB-7025FF9AFC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8EAA6A-3CAA-44CE-B1BC-91B2FAD52568}"/>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F65A3F-BDC0-48C4-A441-2E3842ACD79C}"/>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497433-EEC1-4C3E-A267-897750DF99C0}"/>
              </a:ext>
            </a:extLst>
          </p:cNvPr>
          <p:cNvSpPr>
            <a:spLocks noGrp="1"/>
          </p:cNvSpPr>
          <p:nvPr>
            <p:ph type="dt" sz="half" idx="10"/>
          </p:nvPr>
        </p:nvSpPr>
        <p:spPr/>
        <p:txBody>
          <a:bodyPr/>
          <a:lstStyle/>
          <a:p>
            <a:fld id="{3DD874F9-9111-481D-801F-E0AB6949F4BE}" type="datetimeFigureOut">
              <a:rPr lang="en-IN" smtClean="0"/>
              <a:t>01-03-2024</a:t>
            </a:fld>
            <a:endParaRPr lang="en-IN"/>
          </a:p>
        </p:txBody>
      </p:sp>
      <p:sp>
        <p:nvSpPr>
          <p:cNvPr id="6" name="Footer Placeholder 5">
            <a:extLst>
              <a:ext uri="{FF2B5EF4-FFF2-40B4-BE49-F238E27FC236}">
                <a16:creationId xmlns:a16="http://schemas.microsoft.com/office/drawing/2014/main" id="{DC46643D-7D8D-4504-A960-AD59D289C1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4819F5-44F6-408D-8323-492566AECB88}"/>
              </a:ext>
            </a:extLst>
          </p:cNvPr>
          <p:cNvSpPr>
            <a:spLocks noGrp="1"/>
          </p:cNvSpPr>
          <p:nvPr>
            <p:ph type="sldNum" sz="quarter" idx="12"/>
          </p:nvPr>
        </p:nvSpPr>
        <p:spPr/>
        <p:txBody>
          <a:bodyPr/>
          <a:lstStyle/>
          <a:p>
            <a:fld id="{23A0241A-44A7-4891-B9B4-B399E13B76F0}" type="slidenum">
              <a:rPr lang="en-IN" smtClean="0"/>
              <a:t>‹#›</a:t>
            </a:fld>
            <a:endParaRPr lang="en-IN"/>
          </a:p>
        </p:txBody>
      </p:sp>
    </p:spTree>
    <p:extLst>
      <p:ext uri="{BB962C8B-B14F-4D97-AF65-F5344CB8AC3E}">
        <p14:creationId xmlns:p14="http://schemas.microsoft.com/office/powerpoint/2010/main" val="204651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D54C-9193-43B7-8C99-50C89B6238C1}"/>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ECCE57-7FEB-4A2F-8AC5-8F54D4D90D8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B93EA62-9389-4CB4-AA89-D2BF29D89375}"/>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27E02C-DA80-48FD-AC7D-8DD8498003AA}"/>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89D24C6-3780-47C3-82B0-F5B521B396D6}"/>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48E5EF-64FA-4D2C-B627-BCA0735AC4CA}"/>
              </a:ext>
            </a:extLst>
          </p:cNvPr>
          <p:cNvSpPr>
            <a:spLocks noGrp="1"/>
          </p:cNvSpPr>
          <p:nvPr>
            <p:ph type="dt" sz="half" idx="10"/>
          </p:nvPr>
        </p:nvSpPr>
        <p:spPr/>
        <p:txBody>
          <a:bodyPr/>
          <a:lstStyle/>
          <a:p>
            <a:fld id="{3DD874F9-9111-481D-801F-E0AB6949F4BE}" type="datetimeFigureOut">
              <a:rPr lang="en-IN" smtClean="0"/>
              <a:t>01-03-2024</a:t>
            </a:fld>
            <a:endParaRPr lang="en-IN"/>
          </a:p>
        </p:txBody>
      </p:sp>
      <p:sp>
        <p:nvSpPr>
          <p:cNvPr id="8" name="Footer Placeholder 7">
            <a:extLst>
              <a:ext uri="{FF2B5EF4-FFF2-40B4-BE49-F238E27FC236}">
                <a16:creationId xmlns:a16="http://schemas.microsoft.com/office/drawing/2014/main" id="{9B6260F4-55B9-4F2D-98A5-D3FAF046D05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ED3844B-879E-4223-AF66-F935D956B2A9}"/>
              </a:ext>
            </a:extLst>
          </p:cNvPr>
          <p:cNvSpPr>
            <a:spLocks noGrp="1"/>
          </p:cNvSpPr>
          <p:nvPr>
            <p:ph type="sldNum" sz="quarter" idx="12"/>
          </p:nvPr>
        </p:nvSpPr>
        <p:spPr/>
        <p:txBody>
          <a:bodyPr/>
          <a:lstStyle/>
          <a:p>
            <a:fld id="{23A0241A-44A7-4891-B9B4-B399E13B76F0}" type="slidenum">
              <a:rPr lang="en-IN" smtClean="0"/>
              <a:t>‹#›</a:t>
            </a:fld>
            <a:endParaRPr lang="en-IN"/>
          </a:p>
        </p:txBody>
      </p:sp>
    </p:spTree>
    <p:extLst>
      <p:ext uri="{BB962C8B-B14F-4D97-AF65-F5344CB8AC3E}">
        <p14:creationId xmlns:p14="http://schemas.microsoft.com/office/powerpoint/2010/main" val="305331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AA315-7278-46B7-B897-AEB2AAECD8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8B028D-CF09-49EC-A2E7-8105A6B192DF}"/>
              </a:ext>
            </a:extLst>
          </p:cNvPr>
          <p:cNvSpPr>
            <a:spLocks noGrp="1"/>
          </p:cNvSpPr>
          <p:nvPr>
            <p:ph type="dt" sz="half" idx="10"/>
          </p:nvPr>
        </p:nvSpPr>
        <p:spPr/>
        <p:txBody>
          <a:bodyPr/>
          <a:lstStyle/>
          <a:p>
            <a:fld id="{3DD874F9-9111-481D-801F-E0AB6949F4BE}" type="datetimeFigureOut">
              <a:rPr lang="en-IN" smtClean="0"/>
              <a:t>01-03-2024</a:t>
            </a:fld>
            <a:endParaRPr lang="en-IN"/>
          </a:p>
        </p:txBody>
      </p:sp>
      <p:sp>
        <p:nvSpPr>
          <p:cNvPr id="4" name="Footer Placeholder 3">
            <a:extLst>
              <a:ext uri="{FF2B5EF4-FFF2-40B4-BE49-F238E27FC236}">
                <a16:creationId xmlns:a16="http://schemas.microsoft.com/office/drawing/2014/main" id="{B1A30C4C-9F98-4BF7-AA8D-4A6708BB3C6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2E68B62-EFD8-48E8-862B-BF96BE90B718}"/>
              </a:ext>
            </a:extLst>
          </p:cNvPr>
          <p:cNvSpPr>
            <a:spLocks noGrp="1"/>
          </p:cNvSpPr>
          <p:nvPr>
            <p:ph type="sldNum" sz="quarter" idx="12"/>
          </p:nvPr>
        </p:nvSpPr>
        <p:spPr/>
        <p:txBody>
          <a:bodyPr/>
          <a:lstStyle/>
          <a:p>
            <a:fld id="{23A0241A-44A7-4891-B9B4-B399E13B76F0}" type="slidenum">
              <a:rPr lang="en-IN" smtClean="0"/>
              <a:t>‹#›</a:t>
            </a:fld>
            <a:endParaRPr lang="en-IN"/>
          </a:p>
        </p:txBody>
      </p:sp>
    </p:spTree>
    <p:extLst>
      <p:ext uri="{BB962C8B-B14F-4D97-AF65-F5344CB8AC3E}">
        <p14:creationId xmlns:p14="http://schemas.microsoft.com/office/powerpoint/2010/main" val="4027368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53DFCA-DCF3-49BA-8DE4-C9095273F0AE}"/>
              </a:ext>
            </a:extLst>
          </p:cNvPr>
          <p:cNvSpPr>
            <a:spLocks noGrp="1"/>
          </p:cNvSpPr>
          <p:nvPr>
            <p:ph type="dt" sz="half" idx="10"/>
          </p:nvPr>
        </p:nvSpPr>
        <p:spPr/>
        <p:txBody>
          <a:bodyPr/>
          <a:lstStyle/>
          <a:p>
            <a:fld id="{3DD874F9-9111-481D-801F-E0AB6949F4BE}" type="datetimeFigureOut">
              <a:rPr lang="en-IN" smtClean="0"/>
              <a:t>01-03-2024</a:t>
            </a:fld>
            <a:endParaRPr lang="en-IN"/>
          </a:p>
        </p:txBody>
      </p:sp>
      <p:sp>
        <p:nvSpPr>
          <p:cNvPr id="3" name="Footer Placeholder 2">
            <a:extLst>
              <a:ext uri="{FF2B5EF4-FFF2-40B4-BE49-F238E27FC236}">
                <a16:creationId xmlns:a16="http://schemas.microsoft.com/office/drawing/2014/main" id="{44A3B46C-E083-4CDB-8BBF-B1342160E4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1B1972-8C47-4E7C-BBA8-7686974D29FF}"/>
              </a:ext>
            </a:extLst>
          </p:cNvPr>
          <p:cNvSpPr>
            <a:spLocks noGrp="1"/>
          </p:cNvSpPr>
          <p:nvPr>
            <p:ph type="sldNum" sz="quarter" idx="12"/>
          </p:nvPr>
        </p:nvSpPr>
        <p:spPr/>
        <p:txBody>
          <a:bodyPr/>
          <a:lstStyle/>
          <a:p>
            <a:fld id="{23A0241A-44A7-4891-B9B4-B399E13B76F0}" type="slidenum">
              <a:rPr lang="en-IN" smtClean="0"/>
              <a:t>‹#›</a:t>
            </a:fld>
            <a:endParaRPr lang="en-IN"/>
          </a:p>
        </p:txBody>
      </p:sp>
    </p:spTree>
    <p:extLst>
      <p:ext uri="{BB962C8B-B14F-4D97-AF65-F5344CB8AC3E}">
        <p14:creationId xmlns:p14="http://schemas.microsoft.com/office/powerpoint/2010/main" val="3090283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A1BF9-1882-46DC-B5D0-5340BD5B194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1F90C594-B891-42A8-BCB9-F1447FD46D3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8330E7-26A9-4237-B111-6BA27C1FCA6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3522B52-7C38-4C00-9A05-784E43E0B1CE}"/>
              </a:ext>
            </a:extLst>
          </p:cNvPr>
          <p:cNvSpPr>
            <a:spLocks noGrp="1"/>
          </p:cNvSpPr>
          <p:nvPr>
            <p:ph type="dt" sz="half" idx="10"/>
          </p:nvPr>
        </p:nvSpPr>
        <p:spPr/>
        <p:txBody>
          <a:bodyPr/>
          <a:lstStyle/>
          <a:p>
            <a:fld id="{3DD874F9-9111-481D-801F-E0AB6949F4BE}" type="datetimeFigureOut">
              <a:rPr lang="en-IN" smtClean="0"/>
              <a:t>01-03-2024</a:t>
            </a:fld>
            <a:endParaRPr lang="en-IN"/>
          </a:p>
        </p:txBody>
      </p:sp>
      <p:sp>
        <p:nvSpPr>
          <p:cNvPr id="6" name="Footer Placeholder 5">
            <a:extLst>
              <a:ext uri="{FF2B5EF4-FFF2-40B4-BE49-F238E27FC236}">
                <a16:creationId xmlns:a16="http://schemas.microsoft.com/office/drawing/2014/main" id="{1F22D7F6-3B78-4A97-AEAA-F1092BDB9E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8469A8-509D-4C2D-BD5B-07CD3CD212E5}"/>
              </a:ext>
            </a:extLst>
          </p:cNvPr>
          <p:cNvSpPr>
            <a:spLocks noGrp="1"/>
          </p:cNvSpPr>
          <p:nvPr>
            <p:ph type="sldNum" sz="quarter" idx="12"/>
          </p:nvPr>
        </p:nvSpPr>
        <p:spPr/>
        <p:txBody>
          <a:bodyPr/>
          <a:lstStyle/>
          <a:p>
            <a:fld id="{23A0241A-44A7-4891-B9B4-B399E13B76F0}" type="slidenum">
              <a:rPr lang="en-IN" smtClean="0"/>
              <a:t>‹#›</a:t>
            </a:fld>
            <a:endParaRPr lang="en-IN"/>
          </a:p>
        </p:txBody>
      </p:sp>
    </p:spTree>
    <p:extLst>
      <p:ext uri="{BB962C8B-B14F-4D97-AF65-F5344CB8AC3E}">
        <p14:creationId xmlns:p14="http://schemas.microsoft.com/office/powerpoint/2010/main" val="1885037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661FE-2A54-4098-BF24-DFE79352F5C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2942462-D687-491F-9CB4-69BC494C1B5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03F0836D-CE13-4BFC-9598-4BC46495220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5D44882-016F-4D28-A86F-6E6682C1EE9B}"/>
              </a:ext>
            </a:extLst>
          </p:cNvPr>
          <p:cNvSpPr>
            <a:spLocks noGrp="1"/>
          </p:cNvSpPr>
          <p:nvPr>
            <p:ph type="dt" sz="half" idx="10"/>
          </p:nvPr>
        </p:nvSpPr>
        <p:spPr/>
        <p:txBody>
          <a:bodyPr/>
          <a:lstStyle/>
          <a:p>
            <a:fld id="{3DD874F9-9111-481D-801F-E0AB6949F4BE}" type="datetimeFigureOut">
              <a:rPr lang="en-IN" smtClean="0"/>
              <a:t>01-03-2024</a:t>
            </a:fld>
            <a:endParaRPr lang="en-IN"/>
          </a:p>
        </p:txBody>
      </p:sp>
      <p:sp>
        <p:nvSpPr>
          <p:cNvPr id="6" name="Footer Placeholder 5">
            <a:extLst>
              <a:ext uri="{FF2B5EF4-FFF2-40B4-BE49-F238E27FC236}">
                <a16:creationId xmlns:a16="http://schemas.microsoft.com/office/drawing/2014/main" id="{A991EDB1-EA0A-48F4-8FC7-65B85D5519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D8D530-42B5-4376-B12E-57F444C430FB}"/>
              </a:ext>
            </a:extLst>
          </p:cNvPr>
          <p:cNvSpPr>
            <a:spLocks noGrp="1"/>
          </p:cNvSpPr>
          <p:nvPr>
            <p:ph type="sldNum" sz="quarter" idx="12"/>
          </p:nvPr>
        </p:nvSpPr>
        <p:spPr/>
        <p:txBody>
          <a:bodyPr/>
          <a:lstStyle/>
          <a:p>
            <a:fld id="{23A0241A-44A7-4891-B9B4-B399E13B76F0}" type="slidenum">
              <a:rPr lang="en-IN" smtClean="0"/>
              <a:t>‹#›</a:t>
            </a:fld>
            <a:endParaRPr lang="en-IN"/>
          </a:p>
        </p:txBody>
      </p:sp>
    </p:spTree>
    <p:extLst>
      <p:ext uri="{BB962C8B-B14F-4D97-AF65-F5344CB8AC3E}">
        <p14:creationId xmlns:p14="http://schemas.microsoft.com/office/powerpoint/2010/main" val="323747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0000" r="-10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997D03-B163-4D8B-9612-F2E0D2882E2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2BD0BB-E445-4D25-9F33-4ECF87F81FB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742DF2-5C6B-45FA-8D71-6C1BCE5C26D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DD874F9-9111-481D-801F-E0AB6949F4BE}" type="datetimeFigureOut">
              <a:rPr lang="en-IN" smtClean="0"/>
              <a:t>01-03-2024</a:t>
            </a:fld>
            <a:endParaRPr lang="en-IN"/>
          </a:p>
        </p:txBody>
      </p:sp>
      <p:sp>
        <p:nvSpPr>
          <p:cNvPr id="5" name="Footer Placeholder 4">
            <a:extLst>
              <a:ext uri="{FF2B5EF4-FFF2-40B4-BE49-F238E27FC236}">
                <a16:creationId xmlns:a16="http://schemas.microsoft.com/office/drawing/2014/main" id="{86557846-DBE4-4210-9966-EAD858223E3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D211A26-1956-45FA-923A-DD198B7903E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A0241A-44A7-4891-B9B4-B399E13B76F0}" type="slidenum">
              <a:rPr lang="en-IN" smtClean="0"/>
              <a:t>‹#›</a:t>
            </a:fld>
            <a:endParaRPr lang="en-IN"/>
          </a:p>
        </p:txBody>
      </p:sp>
    </p:spTree>
    <p:extLst>
      <p:ext uri="{BB962C8B-B14F-4D97-AF65-F5344CB8AC3E}">
        <p14:creationId xmlns:p14="http://schemas.microsoft.com/office/powerpoint/2010/main" val="31340106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ctrTitle"/>
          </p:nvPr>
        </p:nvSpPr>
        <p:spPr>
          <a:xfrm>
            <a:off x="646176" y="2276872"/>
            <a:ext cx="7851648" cy="1283568"/>
          </a:xfrm>
        </p:spPr>
        <p:txBody>
          <a:bodyPr>
            <a:noAutofit/>
          </a:bodyPr>
          <a:lstStyle/>
          <a:p>
            <a:r>
              <a:rPr lang="en-US" sz="4000" dirty="0">
                <a:latin typeface="Calibri" pitchFamily="34" charset="0"/>
                <a:cs typeface="Calibri" pitchFamily="34" charset="0"/>
              </a:rPr>
              <a:t>Color Detector using Arduino Uno</a:t>
            </a:r>
            <a:endParaRPr lang="en-IN" sz="4000" dirty="0">
              <a:latin typeface="Calibri" pitchFamily="34" charset="0"/>
              <a:cs typeface="Calibri" pitchFamily="34" charset="0"/>
            </a:endParaRPr>
          </a:p>
        </p:txBody>
      </p:sp>
      <p:sp>
        <p:nvSpPr>
          <p:cNvPr id="1048591" name="Subtitle 2"/>
          <p:cNvSpPr>
            <a:spLocks noGrp="1"/>
          </p:cNvSpPr>
          <p:nvPr>
            <p:ph type="subTitle" idx="1"/>
          </p:nvPr>
        </p:nvSpPr>
        <p:spPr>
          <a:xfrm>
            <a:off x="359532" y="4437112"/>
            <a:ext cx="8424936" cy="2160240"/>
          </a:xfrm>
        </p:spPr>
        <p:txBody>
          <a:bodyPr>
            <a:normAutofit/>
          </a:bodyPr>
          <a:lstStyle/>
          <a:p>
            <a:r>
              <a:rPr lang="en-US" dirty="0">
                <a:latin typeface="Times New Roman" pitchFamily="18" charset="0"/>
                <a:cs typeface="Times New Roman" pitchFamily="18" charset="0"/>
              </a:rPr>
              <a:t>                                 Presented  by:</a:t>
            </a:r>
          </a:p>
          <a:p>
            <a:r>
              <a:rPr lang="en-US" dirty="0">
                <a:latin typeface="Times New Roman" pitchFamily="18" charset="0"/>
                <a:cs typeface="Times New Roman" pitchFamily="18" charset="0"/>
              </a:rPr>
              <a:t>                                      </a:t>
            </a:r>
            <a:r>
              <a:rPr lang="en-US" sz="2400" u="sng" dirty="0">
                <a:latin typeface="Times New Roman" pitchFamily="18" charset="0"/>
                <a:cs typeface="Times New Roman" pitchFamily="18" charset="0"/>
              </a:rPr>
              <a:t>Batch No: 02</a:t>
            </a:r>
            <a:endParaRPr lang="zh-CN" altLang="en-US" sz="2400" u="sng" dirty="0"/>
          </a:p>
          <a:p>
            <a:r>
              <a:rPr lang="en-US" dirty="0">
                <a:latin typeface="Times New Roman" pitchFamily="18" charset="0"/>
                <a:cs typeface="Times New Roman" pitchFamily="18" charset="0"/>
              </a:rPr>
              <a:t>	                                                          M. Sai Kishore      (171FA05305)</a:t>
            </a:r>
          </a:p>
          <a:p>
            <a:r>
              <a:rPr lang="en-US" dirty="0">
                <a:latin typeface="Times New Roman" pitchFamily="18" charset="0"/>
                <a:cs typeface="Times New Roman" pitchFamily="18" charset="0"/>
              </a:rPr>
              <a:t>                                                                      R. V. L. Karthik     (171FA05329)</a:t>
            </a:r>
          </a:p>
          <a:p>
            <a:r>
              <a:rPr lang="en-US" dirty="0">
                <a:latin typeface="Times New Roman" pitchFamily="18" charset="0"/>
                <a:cs typeface="Times New Roman" pitchFamily="18" charset="0"/>
              </a:rPr>
              <a:t>                                                                       S. Tushar                (171FA05362)</a:t>
            </a:r>
          </a:p>
          <a:p>
            <a:endParaRPr lang="en-US" dirty="0"/>
          </a:p>
          <a:p>
            <a:endParaRPr lang="en-US" dirty="0"/>
          </a:p>
          <a:p>
            <a:endParaRPr lang="en-US" dirty="0"/>
          </a:p>
          <a:p>
            <a:endParaRPr lang="en-IN" dirty="0"/>
          </a:p>
        </p:txBody>
      </p:sp>
      <p:pic>
        <p:nvPicPr>
          <p:cNvPr id="2097152" name="Picture 3" descr="logo.jpg"/>
          <p:cNvPicPr>
            <a:picLocks noChangeAspect="1"/>
          </p:cNvPicPr>
          <p:nvPr/>
        </p:nvPicPr>
        <p:blipFill>
          <a:blip r:embed="rId2" cstate="print"/>
          <a:stretch>
            <a:fillRect/>
          </a:stretch>
        </p:blipFill>
        <p:spPr>
          <a:xfrm>
            <a:off x="2051720" y="470384"/>
            <a:ext cx="5040560" cy="1590464"/>
          </a:xfrm>
          <a:prstGeom prst="rect">
            <a:avLst/>
          </a:prstGeom>
          <a:ln w="3175">
            <a:solidFill>
              <a:schemeClr val="tx1"/>
            </a:solid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DA841-A2A1-47E9-AA36-11D28D9FE2CD}"/>
              </a:ext>
            </a:extLst>
          </p:cNvPr>
          <p:cNvSpPr>
            <a:spLocks noGrp="1"/>
          </p:cNvSpPr>
          <p:nvPr>
            <p:ph type="title"/>
          </p:nvPr>
        </p:nvSpPr>
        <p:spPr/>
        <p:txBody>
          <a:bodyPr/>
          <a:lstStyle/>
          <a:p>
            <a:r>
              <a:rPr lang="en-US" dirty="0"/>
              <a:t>Hardware Implementation:</a:t>
            </a:r>
          </a:p>
        </p:txBody>
      </p:sp>
      <p:pic>
        <p:nvPicPr>
          <p:cNvPr id="7" name="Content Placeholder 6">
            <a:extLst>
              <a:ext uri="{FF2B5EF4-FFF2-40B4-BE49-F238E27FC236}">
                <a16:creationId xmlns:a16="http://schemas.microsoft.com/office/drawing/2014/main" id="{67A0060C-6E9C-44F4-9B8A-85AA8B88CA1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27584" y="1686889"/>
            <a:ext cx="3384376" cy="2030143"/>
          </a:xfrm>
        </p:spPr>
      </p:pic>
      <p:pic>
        <p:nvPicPr>
          <p:cNvPr id="9" name="Picture 8">
            <a:extLst>
              <a:ext uri="{FF2B5EF4-FFF2-40B4-BE49-F238E27FC236}">
                <a16:creationId xmlns:a16="http://schemas.microsoft.com/office/drawing/2014/main" id="{2471E651-5BEA-4CED-A43D-BFADEF1D3A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0864" y="1686889"/>
            <a:ext cx="3419872" cy="2030143"/>
          </a:xfrm>
          <a:prstGeom prst="rect">
            <a:avLst/>
          </a:prstGeom>
        </p:spPr>
      </p:pic>
      <p:pic>
        <p:nvPicPr>
          <p:cNvPr id="11" name="Picture 10">
            <a:extLst>
              <a:ext uri="{FF2B5EF4-FFF2-40B4-BE49-F238E27FC236}">
                <a16:creationId xmlns:a16="http://schemas.microsoft.com/office/drawing/2014/main" id="{954D8432-4486-4204-A7A6-904D81BCCA5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7584" y="4156039"/>
            <a:ext cx="3384376" cy="2030143"/>
          </a:xfrm>
          <a:prstGeom prst="rect">
            <a:avLst/>
          </a:prstGeom>
        </p:spPr>
      </p:pic>
      <p:pic>
        <p:nvPicPr>
          <p:cNvPr id="13" name="Picture 12">
            <a:extLst>
              <a:ext uri="{FF2B5EF4-FFF2-40B4-BE49-F238E27FC236}">
                <a16:creationId xmlns:a16="http://schemas.microsoft.com/office/drawing/2014/main" id="{04EB12E9-FC46-41EA-8346-60289D35EAD0}"/>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61329" b="60601"/>
          <a:stretch/>
        </p:blipFill>
        <p:spPr>
          <a:xfrm>
            <a:off x="4856155" y="4123963"/>
            <a:ext cx="3419872" cy="2047181"/>
          </a:xfrm>
          <a:prstGeom prst="rect">
            <a:avLst/>
          </a:prstGeom>
        </p:spPr>
      </p:pic>
    </p:spTree>
    <p:extLst>
      <p:ext uri="{BB962C8B-B14F-4D97-AF65-F5344CB8AC3E}">
        <p14:creationId xmlns:p14="http://schemas.microsoft.com/office/powerpoint/2010/main" val="3579702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E9E3-0226-4F1C-ACA0-5BAA19088993}"/>
              </a:ext>
            </a:extLst>
          </p:cNvPr>
          <p:cNvSpPr>
            <a:spLocks noGrp="1"/>
          </p:cNvSpPr>
          <p:nvPr>
            <p:ph type="ctrTitle"/>
          </p:nvPr>
        </p:nvSpPr>
        <p:spPr>
          <a:xfrm>
            <a:off x="539552" y="458838"/>
            <a:ext cx="3096344" cy="1010493"/>
          </a:xfrm>
        </p:spPr>
        <p:txBody>
          <a:bodyPr>
            <a:normAutofit fontScale="90000"/>
          </a:bodyPr>
          <a:lstStyle/>
          <a:p>
            <a:r>
              <a:rPr lang="en-US" sz="3200" b="1" u="sng" dirty="0"/>
              <a:t>Applications:</a:t>
            </a:r>
            <a:br>
              <a:rPr lang="en-US" sz="3200" dirty="0"/>
            </a:br>
            <a:endParaRPr lang="en-US" dirty="0"/>
          </a:p>
        </p:txBody>
      </p:sp>
      <p:sp>
        <p:nvSpPr>
          <p:cNvPr id="4" name="Subtitle 3">
            <a:extLst>
              <a:ext uri="{FF2B5EF4-FFF2-40B4-BE49-F238E27FC236}">
                <a16:creationId xmlns:a16="http://schemas.microsoft.com/office/drawing/2014/main" id="{CEDD20F1-52E0-4CF3-8475-CBC5560BD685}"/>
              </a:ext>
            </a:extLst>
          </p:cNvPr>
          <p:cNvSpPr>
            <a:spLocks noGrp="1"/>
          </p:cNvSpPr>
          <p:nvPr>
            <p:ph type="subTitle" idx="1"/>
          </p:nvPr>
        </p:nvSpPr>
        <p:spPr>
          <a:xfrm>
            <a:off x="827584" y="1460947"/>
            <a:ext cx="6858000" cy="1655762"/>
          </a:xfrm>
        </p:spPr>
        <p:txBody>
          <a:bodyPr/>
          <a:lstStyle/>
          <a:p>
            <a:pPr marL="285750" indent="-285750" algn="l">
              <a:buFont typeface="Arial" panose="020B0604020202020204" pitchFamily="34" charset="0"/>
              <a:buChar char="•"/>
            </a:pPr>
            <a:r>
              <a:rPr lang="en-US" dirty="0"/>
              <a:t>Color Sensors have a wide range of applications in the fields of image processing, digital signal processing, object detection, color identification, etc.</a:t>
            </a:r>
          </a:p>
          <a:p>
            <a:pPr marL="285750" indent="-285750" algn="l">
              <a:buFont typeface="Arial" panose="020B0604020202020204" pitchFamily="34" charset="0"/>
              <a:buChar char="•"/>
            </a:pPr>
            <a:r>
              <a:rPr lang="en-US" dirty="0"/>
              <a:t>In industries, Color sensors are often used in sorting objects based on color.</a:t>
            </a:r>
          </a:p>
          <a:p>
            <a:pPr marL="285750" indent="-285750" algn="l">
              <a:buFont typeface="Arial" panose="020B0604020202020204" pitchFamily="34" charset="0"/>
              <a:buChar char="•"/>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a:xfrm>
            <a:off x="683568" y="1556792"/>
            <a:ext cx="8305800" cy="1296144"/>
          </a:xfrm>
        </p:spPr>
        <p:txBody>
          <a:bodyPr>
            <a:normAutofit/>
          </a:bodyPr>
          <a:lstStyle/>
          <a:p>
            <a:r>
              <a:rPr lang="en-US" sz="4000" dirty="0"/>
              <a:t>  THANK YOU </a:t>
            </a:r>
            <a:endParaRPr lang="en-IN"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dirty="0">
                <a:latin typeface="Calibri" pitchFamily="34" charset="0"/>
                <a:cs typeface="Calibri" pitchFamily="34" charset="0"/>
              </a:rPr>
              <a:t>Contents</a:t>
            </a:r>
            <a:r>
              <a:rPr lang="en-US" dirty="0"/>
              <a:t>:</a:t>
            </a:r>
            <a:endParaRPr lang="en-IN" dirty="0"/>
          </a:p>
        </p:txBody>
      </p:sp>
      <p:sp>
        <p:nvSpPr>
          <p:cNvPr id="1048598" name="Content Placeholder 2"/>
          <p:cNvSpPr>
            <a:spLocks noGrp="1"/>
          </p:cNvSpPr>
          <p:nvPr>
            <p:ph idx="1"/>
          </p:nvPr>
        </p:nvSpPr>
        <p:spPr/>
        <p:txBody>
          <a:bodyPr/>
          <a:lstStyle/>
          <a:p>
            <a:r>
              <a:rPr lang="en-US" dirty="0">
                <a:latin typeface="Calibri" pitchFamily="34" charset="0"/>
                <a:cs typeface="Calibri" pitchFamily="34" charset="0"/>
              </a:rPr>
              <a:t>Introduction</a:t>
            </a:r>
          </a:p>
          <a:p>
            <a:r>
              <a:rPr lang="en-US" dirty="0">
                <a:latin typeface="Calibri" pitchFamily="34" charset="0"/>
                <a:cs typeface="Calibri" pitchFamily="34" charset="0"/>
              </a:rPr>
              <a:t>Circuit Diagram</a:t>
            </a:r>
          </a:p>
          <a:p>
            <a:r>
              <a:rPr lang="en-US" dirty="0">
                <a:latin typeface="Calibri" pitchFamily="34" charset="0"/>
                <a:cs typeface="Calibri" pitchFamily="34" charset="0"/>
              </a:rPr>
              <a:t>Components Required</a:t>
            </a:r>
          </a:p>
          <a:p>
            <a:r>
              <a:rPr lang="en-US" dirty="0"/>
              <a:t>Technical Specifications of TCS3200</a:t>
            </a:r>
            <a:endParaRPr lang="en-US" dirty="0">
              <a:latin typeface="Calibri" pitchFamily="34" charset="0"/>
              <a:cs typeface="Calibri" pitchFamily="34" charset="0"/>
            </a:endParaRPr>
          </a:p>
          <a:p>
            <a:r>
              <a:rPr lang="en-US" dirty="0">
                <a:latin typeface="Calibri" pitchFamily="34" charset="0"/>
                <a:cs typeface="Calibri" pitchFamily="34" charset="0"/>
              </a:rPr>
              <a:t>Working</a:t>
            </a:r>
          </a:p>
          <a:p>
            <a:r>
              <a:rPr lang="en-US" dirty="0">
                <a:latin typeface="Calibri" pitchFamily="34" charset="0"/>
                <a:cs typeface="Calibri" pitchFamily="34" charset="0"/>
              </a:rPr>
              <a:t>Hardware implementation </a:t>
            </a:r>
          </a:p>
          <a:p>
            <a:r>
              <a:rPr lang="en-US" dirty="0">
                <a:latin typeface="Calibri" pitchFamily="34" charset="0"/>
                <a:cs typeface="Calibri" pitchFamily="34" charset="0"/>
              </a:rPr>
              <a:t>Applications</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dirty="0"/>
              <a:t>Introduction:</a:t>
            </a:r>
            <a:endParaRPr lang="en-IN" dirty="0"/>
          </a:p>
        </p:txBody>
      </p:sp>
      <p:sp>
        <p:nvSpPr>
          <p:cNvPr id="1048602" name="Content Placeholder 2"/>
          <p:cNvSpPr>
            <a:spLocks noGrp="1"/>
          </p:cNvSpPr>
          <p:nvPr>
            <p:ph idx="1"/>
          </p:nvPr>
        </p:nvSpPr>
        <p:spPr>
          <a:xfrm>
            <a:off x="628650" y="1825624"/>
            <a:ext cx="7886700" cy="4667249"/>
          </a:xfrm>
        </p:spPr>
        <p:txBody>
          <a:bodyPr>
            <a:normAutofit/>
          </a:bodyPr>
          <a:lstStyle/>
          <a:p>
            <a:pPr marL="0" indent="0" algn="just">
              <a:spcBef>
                <a:spcPts val="600"/>
              </a:spcBef>
              <a:spcAft>
                <a:spcPts val="600"/>
              </a:spcAft>
              <a:buNone/>
            </a:pPr>
            <a:r>
              <a:rPr lang="en-US" sz="1800" dirty="0"/>
              <a:t>In this project we are going to interface TCS3200 color sensor with Arduino UNO. A Color Sensor, as the name suggests, is a device that senses or detects colors. A color sensor will use an external means of emitting light (like an array of white LEDs) and then analyze the reflected light from the object in order to determine its color. TCS3200 is a color sensor which can detect any number of colors with right programming. TCS3200 contains RGB (Red Green Blue) arrays. On microscopic level one can see the square boxes inside the eye on sensor. These square boxes are arrays of RGB matrix. Each of these boxes contain Three sensors, one is for sensing RED light intensity, one is for sensing GREEN light intensity and the last in for sensing BLUE light intensity. Experimental Set Up has been designed specifically for detecting frequency of RGB color. The LCD panel directly displays the color of the object. As the combination of all these colors gives different color. There are various software available which directly converts the combination of RGB frequency into desired color. The setup is absolutely self-contained and requires no other apparatus.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US" dirty="0"/>
              <a:t>Circuit Diagram:</a:t>
            </a:r>
            <a:endParaRPr lang="en-IN" dirty="0"/>
          </a:p>
        </p:txBody>
      </p:sp>
      <p:pic>
        <p:nvPicPr>
          <p:cNvPr id="2097153"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28847" y="1690689"/>
            <a:ext cx="7198274" cy="4058623"/>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p:txBody>
          <a:bodyPr/>
          <a:lstStyle/>
          <a:p>
            <a:r>
              <a:rPr lang="en-US" dirty="0"/>
              <a:t>Components Required:</a:t>
            </a:r>
            <a:endParaRPr lang="en-IN" dirty="0"/>
          </a:p>
        </p:txBody>
      </p:sp>
      <p:sp>
        <p:nvSpPr>
          <p:cNvPr id="1048605" name="Content Placeholder 2"/>
          <p:cNvSpPr>
            <a:spLocks noGrp="1"/>
          </p:cNvSpPr>
          <p:nvPr>
            <p:ph idx="1"/>
          </p:nvPr>
        </p:nvSpPr>
        <p:spPr/>
        <p:txBody>
          <a:bodyPr/>
          <a:lstStyle/>
          <a:p>
            <a:pPr lvl="0" fontAlgn="base"/>
            <a:r>
              <a:rPr lang="en-US" dirty="0"/>
              <a:t>Arduino UNO Board</a:t>
            </a:r>
          </a:p>
          <a:p>
            <a:pPr lvl="0" fontAlgn="base"/>
            <a:r>
              <a:rPr lang="en-US" dirty="0"/>
              <a:t>TCS3200 Color Sensor</a:t>
            </a:r>
          </a:p>
          <a:p>
            <a:pPr lvl="0" fontAlgn="base"/>
            <a:r>
              <a:rPr lang="en-US" dirty="0"/>
              <a:t>16*2 LCD </a:t>
            </a:r>
          </a:p>
          <a:p>
            <a:pPr lvl="0" fontAlgn="base"/>
            <a:r>
              <a:rPr lang="en-US" dirty="0"/>
              <a:t>Breadboard</a:t>
            </a:r>
          </a:p>
          <a:p>
            <a:pPr lvl="0" fontAlgn="base"/>
            <a:r>
              <a:rPr lang="en-US" dirty="0"/>
              <a:t>Connecting Wires</a:t>
            </a:r>
          </a:p>
          <a:p>
            <a:pPr lvl="0" fontAlgn="base"/>
            <a:r>
              <a:rPr lang="en-US" dirty="0"/>
              <a:t>Different colored objects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5A2C5-9F64-49ED-9C23-B49E13541055}"/>
              </a:ext>
            </a:extLst>
          </p:cNvPr>
          <p:cNvSpPr>
            <a:spLocks noGrp="1"/>
          </p:cNvSpPr>
          <p:nvPr>
            <p:ph type="title"/>
          </p:nvPr>
        </p:nvSpPr>
        <p:spPr>
          <a:xfrm>
            <a:off x="251520" y="103449"/>
            <a:ext cx="7886700" cy="1021295"/>
          </a:xfrm>
        </p:spPr>
        <p:txBody>
          <a:bodyPr/>
          <a:lstStyle/>
          <a:p>
            <a:r>
              <a:rPr lang="en-US" b="1" dirty="0"/>
              <a:t>TCS3200 Color Sensor Description:</a:t>
            </a:r>
            <a:endParaRPr lang="en-US" dirty="0"/>
          </a:p>
        </p:txBody>
      </p:sp>
      <p:sp>
        <p:nvSpPr>
          <p:cNvPr id="3" name="Content Placeholder 2">
            <a:extLst>
              <a:ext uri="{FF2B5EF4-FFF2-40B4-BE49-F238E27FC236}">
                <a16:creationId xmlns:a16="http://schemas.microsoft.com/office/drawing/2014/main" id="{802816FD-2E5A-4A40-AC70-EA18AC25A680}"/>
              </a:ext>
            </a:extLst>
          </p:cNvPr>
          <p:cNvSpPr>
            <a:spLocks noGrp="1"/>
          </p:cNvSpPr>
          <p:nvPr>
            <p:ph idx="1"/>
          </p:nvPr>
        </p:nvSpPr>
        <p:spPr>
          <a:xfrm>
            <a:off x="628650" y="1429012"/>
            <a:ext cx="7886700" cy="5152106"/>
          </a:xfrm>
        </p:spPr>
        <p:txBody>
          <a:bodyPr>
            <a:normAutofit/>
          </a:bodyPr>
          <a:lstStyle/>
          <a:p>
            <a:pPr marL="0" indent="0" algn="just" fontAlgn="base">
              <a:buNone/>
            </a:pPr>
            <a:r>
              <a:rPr lang="en-US" sz="1800" dirty="0"/>
              <a:t>The TCS3200 RGB Color Sensor for Arduino has an array of photo detectors, each with either a red, green, or blue filter, or no filter (clear). The filters of each color are distributed evenly throughout the array to eliminate location bias among the colors. Internal to the device is an oscillator which produces a square-wave output whose frequency is proportional to the intensity of the chosen color.</a:t>
            </a:r>
          </a:p>
          <a:p>
            <a:pPr marL="0" indent="0" algn="just" fontAlgn="base">
              <a:buNone/>
            </a:pPr>
            <a:r>
              <a:rPr lang="en-US" sz="1800" dirty="0"/>
              <a:t>The TCS3200 color sensor can detect a wide variety of colors based on their wavelength. This sensor is especially useful for color recognition projects such as color matching, color sorting, test strip reading and much more.</a:t>
            </a:r>
          </a:p>
          <a:p>
            <a:pPr marL="0" indent="0">
              <a:buNone/>
            </a:pPr>
            <a:endParaRPr lang="en-US" sz="2000" dirty="0"/>
          </a:p>
        </p:txBody>
      </p:sp>
      <p:pic>
        <p:nvPicPr>
          <p:cNvPr id="9" name="Picture 8">
            <a:extLst>
              <a:ext uri="{FF2B5EF4-FFF2-40B4-BE49-F238E27FC236}">
                <a16:creationId xmlns:a16="http://schemas.microsoft.com/office/drawing/2014/main" id="{C4162B0E-65AF-4167-96FE-13B7ACC51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3861048"/>
            <a:ext cx="3456384" cy="2489200"/>
          </a:xfrm>
          <a:prstGeom prst="rect">
            <a:avLst/>
          </a:prstGeom>
        </p:spPr>
      </p:pic>
      <p:pic>
        <p:nvPicPr>
          <p:cNvPr id="11" name="Picture 10">
            <a:extLst>
              <a:ext uri="{FF2B5EF4-FFF2-40B4-BE49-F238E27FC236}">
                <a16:creationId xmlns:a16="http://schemas.microsoft.com/office/drawing/2014/main" id="{8B814F79-4F78-43E5-8858-942A84058A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7833" y="3861048"/>
            <a:ext cx="3076575" cy="2489200"/>
          </a:xfrm>
          <a:prstGeom prst="rect">
            <a:avLst/>
          </a:prstGeom>
        </p:spPr>
      </p:pic>
    </p:spTree>
    <p:extLst>
      <p:ext uri="{BB962C8B-B14F-4D97-AF65-F5344CB8AC3E}">
        <p14:creationId xmlns:p14="http://schemas.microsoft.com/office/powerpoint/2010/main" val="2578864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D8B6D-370B-4FEE-B85D-5DC60629C0B8}"/>
              </a:ext>
            </a:extLst>
          </p:cNvPr>
          <p:cNvSpPr>
            <a:spLocks noGrp="1"/>
          </p:cNvSpPr>
          <p:nvPr>
            <p:ph type="title"/>
          </p:nvPr>
        </p:nvSpPr>
        <p:spPr/>
        <p:txBody>
          <a:bodyPr/>
          <a:lstStyle/>
          <a:p>
            <a:r>
              <a:rPr lang="en-US" b="1" dirty="0"/>
              <a:t>Pin details &amp; specifications:</a:t>
            </a:r>
            <a:br>
              <a:rPr lang="en-US" dirty="0"/>
            </a:br>
            <a:endParaRPr lang="en-US" dirty="0"/>
          </a:p>
        </p:txBody>
      </p:sp>
      <p:pic>
        <p:nvPicPr>
          <p:cNvPr id="4" name="Content Placeholder 3">
            <a:extLst>
              <a:ext uri="{FF2B5EF4-FFF2-40B4-BE49-F238E27FC236}">
                <a16:creationId xmlns:a16="http://schemas.microsoft.com/office/drawing/2014/main" id="{B721C3A7-E280-48F8-82F7-4200BE8F89B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27585" y="1196752"/>
            <a:ext cx="7056784" cy="4392488"/>
          </a:xfrm>
          <a:prstGeom prst="rect">
            <a:avLst/>
          </a:prstGeom>
        </p:spPr>
      </p:pic>
    </p:spTree>
    <p:extLst>
      <p:ext uri="{BB962C8B-B14F-4D97-AF65-F5344CB8AC3E}">
        <p14:creationId xmlns:p14="http://schemas.microsoft.com/office/powerpoint/2010/main" val="2624611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323528" y="332656"/>
            <a:ext cx="8229600" cy="780696"/>
          </a:xfrm>
        </p:spPr>
        <p:txBody>
          <a:bodyPr>
            <a:normAutofit/>
          </a:bodyPr>
          <a:lstStyle/>
          <a:p>
            <a:r>
              <a:rPr lang="en-US" dirty="0"/>
              <a:t>Working:</a:t>
            </a:r>
            <a:endParaRPr lang="en-IN" dirty="0"/>
          </a:p>
        </p:txBody>
      </p:sp>
      <p:sp>
        <p:nvSpPr>
          <p:cNvPr id="1048607" name="Content Placeholder 2"/>
          <p:cNvSpPr>
            <a:spLocks noGrp="1"/>
          </p:cNvSpPr>
          <p:nvPr>
            <p:ph idx="1"/>
          </p:nvPr>
        </p:nvSpPr>
        <p:spPr>
          <a:xfrm>
            <a:off x="457200" y="1196752"/>
            <a:ext cx="8229600" cy="5544616"/>
          </a:xfrm>
        </p:spPr>
        <p:txBody>
          <a:bodyPr>
            <a:normAutofit fontScale="96154"/>
          </a:bodyPr>
          <a:lstStyle/>
          <a:p>
            <a:pPr marL="0" indent="0">
              <a:buNone/>
            </a:pPr>
            <a:r>
              <a:rPr lang="en-US" sz="2000" dirty="0"/>
              <a:t>The TCS3200 senses color light with the help of an 8 x 8 array of photodiodes. Then using a Current-to-Frequency Converter the readings from the photodiodes are converted into a square wave with a frequency directly proportional to the light intensity. Finally, using the Arduino Board we can read the square wave output and get the results for the color.</a:t>
            </a:r>
          </a:p>
          <a:p>
            <a:pPr marL="0" indent="0">
              <a:buNone/>
            </a:pPr>
            <a:endParaRPr lang="en-US" sz="2000" dirty="0">
              <a:latin typeface="+mj-lt"/>
            </a:endParaRPr>
          </a:p>
          <a:p>
            <a:pPr marL="0" indent="0">
              <a:buNone/>
            </a:pPr>
            <a:endParaRPr lang="en-US" sz="2000" dirty="0">
              <a:latin typeface="+mj-lt"/>
            </a:endParaRPr>
          </a:p>
          <a:p>
            <a:pPr marL="0" indent="0">
              <a:buNone/>
            </a:pPr>
            <a:endParaRPr lang="en-US" sz="2000" dirty="0">
              <a:latin typeface="+mj-lt"/>
            </a:endParaRPr>
          </a:p>
          <a:p>
            <a:pPr marL="0" indent="0">
              <a:buNone/>
            </a:pPr>
            <a:endParaRPr lang="en-US" sz="2000" dirty="0">
              <a:latin typeface="+mj-lt"/>
            </a:endParaRPr>
          </a:p>
          <a:p>
            <a:pPr marL="0" indent="0">
              <a:buNone/>
            </a:pPr>
            <a:endParaRPr lang="en-US" sz="2000" dirty="0">
              <a:latin typeface="+mj-lt"/>
            </a:endParaRPr>
          </a:p>
          <a:p>
            <a:pPr marL="0" indent="0">
              <a:buNone/>
            </a:pPr>
            <a:endParaRPr lang="en-US" sz="2000" dirty="0">
              <a:latin typeface="+mj-lt"/>
            </a:endParaRPr>
          </a:p>
          <a:p>
            <a:pPr marL="0" indent="0">
              <a:buNone/>
            </a:pPr>
            <a:r>
              <a:rPr lang="en-US" sz="2000" dirty="0"/>
              <a:t>To TCS3200, when choose a color filter, it can allow only one particular color to get through and prevent other color. For example, when choose the red filter, only red incident light can get through, blue and green will be prevented. So, we can get the red-light intensity. Similarly, when choose other filters we can get blue or green light. </a:t>
            </a:r>
            <a:endParaRPr lang="en-US" sz="1900" dirty="0">
              <a:latin typeface="+mj-lt"/>
            </a:endParaRPr>
          </a:p>
          <a:p>
            <a:endParaRPr lang="en-IN" dirty="0">
              <a:latin typeface="+mj-lt"/>
            </a:endParaRPr>
          </a:p>
        </p:txBody>
      </p:sp>
      <p:pic>
        <p:nvPicPr>
          <p:cNvPr id="4" name="Picture 3">
            <a:extLst>
              <a:ext uri="{FF2B5EF4-FFF2-40B4-BE49-F238E27FC236}">
                <a16:creationId xmlns:a16="http://schemas.microsoft.com/office/drawing/2014/main" id="{FF423B4B-F9B3-4E3E-A728-1162554C5FA7}"/>
              </a:ext>
            </a:extLst>
          </p:cNvPr>
          <p:cNvPicPr/>
          <p:nvPr/>
        </p:nvPicPr>
        <p:blipFill>
          <a:blip r:embed="rId2">
            <a:extLst>
              <a:ext uri="{28A0092B-C50C-407E-A947-70E740481C1C}">
                <a14:useLocalDpi xmlns:a14="http://schemas.microsoft.com/office/drawing/2010/main" val="0"/>
              </a:ext>
            </a:extLst>
          </a:blip>
          <a:stretch>
            <a:fillRect/>
          </a:stretch>
        </p:blipFill>
        <p:spPr>
          <a:xfrm>
            <a:off x="1828800" y="2996952"/>
            <a:ext cx="5486400" cy="14401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9B5428-C369-4D31-8511-E5BECA9D3524}"/>
              </a:ext>
            </a:extLst>
          </p:cNvPr>
          <p:cNvSpPr>
            <a:spLocks noGrp="1"/>
          </p:cNvSpPr>
          <p:nvPr>
            <p:ph idx="1"/>
          </p:nvPr>
        </p:nvSpPr>
        <p:spPr>
          <a:xfrm>
            <a:off x="628650" y="620688"/>
            <a:ext cx="7886700" cy="5556275"/>
          </a:xfrm>
        </p:spPr>
        <p:txBody>
          <a:bodyPr>
            <a:normAutofit/>
          </a:bodyPr>
          <a:lstStyle/>
          <a:p>
            <a:pPr marL="0" indent="0">
              <a:buNone/>
            </a:pPr>
            <a:r>
              <a:rPr lang="en-US" sz="1800" dirty="0"/>
              <a:t>TCS3200 has four photodiode types. Red, blue, green and clear, reducing the amplitude of the incident light uniformity greatly, so that to increase the accuracy and simplify the optical. When the light project to the TCS3200 we can choose the different type of photodiode by different combinations of S2 and S3.</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TCS3200 can output the frequency of different square wave (occupies empties compared 50%), different color and light intensity correspond with different frequency of square wave. There is a relationship between the output and light intensity. The range of the typical output frequency is 2HZ~500KHZ. We can get different scaling factor by different combinations of S0 and S1. Look at the form as follows.</a:t>
            </a:r>
          </a:p>
        </p:txBody>
      </p:sp>
      <p:pic>
        <p:nvPicPr>
          <p:cNvPr id="4" name="Picture 3">
            <a:extLst>
              <a:ext uri="{FF2B5EF4-FFF2-40B4-BE49-F238E27FC236}">
                <a16:creationId xmlns:a16="http://schemas.microsoft.com/office/drawing/2014/main" id="{94919690-A8A5-4F05-A64F-B37E93B0261D}"/>
              </a:ext>
            </a:extLst>
          </p:cNvPr>
          <p:cNvPicPr/>
          <p:nvPr/>
        </p:nvPicPr>
        <p:blipFill>
          <a:blip r:embed="rId2">
            <a:extLst>
              <a:ext uri="{28A0092B-C50C-407E-A947-70E740481C1C}">
                <a14:useLocalDpi xmlns:a14="http://schemas.microsoft.com/office/drawing/2010/main" val="0"/>
              </a:ext>
            </a:extLst>
          </a:blip>
          <a:stretch>
            <a:fillRect/>
          </a:stretch>
        </p:blipFill>
        <p:spPr>
          <a:xfrm>
            <a:off x="2100580" y="1844824"/>
            <a:ext cx="4942840" cy="1085850"/>
          </a:xfrm>
          <a:prstGeom prst="rect">
            <a:avLst/>
          </a:prstGeom>
        </p:spPr>
      </p:pic>
      <p:pic>
        <p:nvPicPr>
          <p:cNvPr id="5" name="Picture 4">
            <a:extLst>
              <a:ext uri="{FF2B5EF4-FFF2-40B4-BE49-F238E27FC236}">
                <a16:creationId xmlns:a16="http://schemas.microsoft.com/office/drawing/2014/main" id="{E73A37D6-00D8-486F-AADE-311D3132DFD3}"/>
              </a:ext>
            </a:extLst>
          </p:cNvPr>
          <p:cNvPicPr/>
          <p:nvPr/>
        </p:nvPicPr>
        <p:blipFill>
          <a:blip r:embed="rId3">
            <a:extLst>
              <a:ext uri="{28A0092B-C50C-407E-A947-70E740481C1C}">
                <a14:useLocalDpi xmlns:a14="http://schemas.microsoft.com/office/drawing/2010/main" val="0"/>
              </a:ext>
            </a:extLst>
          </a:blip>
          <a:stretch>
            <a:fillRect/>
          </a:stretch>
        </p:blipFill>
        <p:spPr>
          <a:xfrm>
            <a:off x="2099945" y="5151462"/>
            <a:ext cx="4943475" cy="1085850"/>
          </a:xfrm>
          <a:prstGeom prst="rect">
            <a:avLst/>
          </a:prstGeom>
        </p:spPr>
      </p:pic>
    </p:spTree>
    <p:extLst>
      <p:ext uri="{BB962C8B-B14F-4D97-AF65-F5344CB8AC3E}">
        <p14:creationId xmlns:p14="http://schemas.microsoft.com/office/powerpoint/2010/main" val="906637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TotalTime>
  <Words>737</Words>
  <Application>Microsoft Office PowerPoint</Application>
  <PresentationFormat>On-screen Show (4:3)</PresentationFormat>
  <Paragraphs>52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Color Detector using Arduino Uno</vt:lpstr>
      <vt:lpstr>Contents:</vt:lpstr>
      <vt:lpstr>Introduction:</vt:lpstr>
      <vt:lpstr>Circuit Diagram:</vt:lpstr>
      <vt:lpstr>Components Required:</vt:lpstr>
      <vt:lpstr>TCS3200 Color Sensor Description:</vt:lpstr>
      <vt:lpstr>Pin details &amp; specifications: </vt:lpstr>
      <vt:lpstr>Working:</vt:lpstr>
      <vt:lpstr>PowerPoint Presentation</vt:lpstr>
      <vt:lpstr>Hardware Implementation:</vt:lpstr>
      <vt:lpstr>Applications: </vt:lpstr>
      <vt:lpstr>  THANK YOU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dc:title>
  <dc:creator>Dell</dc:creator>
  <cp:lastModifiedBy>Karthik Rajulapudi</cp:lastModifiedBy>
  <cp:revision>9</cp:revision>
  <dcterms:created xsi:type="dcterms:W3CDTF">2019-08-23T03:57:51Z</dcterms:created>
  <dcterms:modified xsi:type="dcterms:W3CDTF">2024-03-02T04:38:43Z</dcterms:modified>
</cp:coreProperties>
</file>