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oppins"/>
      <p:regular r:id="rId16"/>
      <p:bold r:id="rId17"/>
      <p:italic r:id="rId18"/>
      <p:boldItalic r:id="rId19"/>
    </p:embeddedFont>
    <p:embeddedFont>
      <p:font typeface="Poppins Medium"/>
      <p:regular r:id="rId20"/>
      <p:bold r:id="rId21"/>
      <p:italic r:id="rId22"/>
      <p:boldItalic r:id="rId23"/>
    </p:embeddedFont>
    <p:embeddedFont>
      <p:font typeface="Poppins SemiBold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Medium-regular.fntdata"/><Relationship Id="rId22" Type="http://schemas.openxmlformats.org/officeDocument/2006/relationships/font" Target="fonts/PoppinsMedium-italic.fntdata"/><Relationship Id="rId21" Type="http://schemas.openxmlformats.org/officeDocument/2006/relationships/font" Target="fonts/PoppinsMedium-bold.fntdata"/><Relationship Id="rId24" Type="http://schemas.openxmlformats.org/officeDocument/2006/relationships/font" Target="fonts/PoppinsSemiBold-regular.fntdata"/><Relationship Id="rId23" Type="http://schemas.openxmlformats.org/officeDocument/2006/relationships/font" Target="fonts/PoppinsMedium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oppinsSemiBold-italic.fntdata"/><Relationship Id="rId25" Type="http://schemas.openxmlformats.org/officeDocument/2006/relationships/font" Target="fonts/PoppinsSemiBold-bold.fntdata"/><Relationship Id="rId27" Type="http://schemas.openxmlformats.org/officeDocument/2006/relationships/font" Target="fonts/PoppinsSemi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oppins-bold.fntdata"/><Relationship Id="rId16" Type="http://schemas.openxmlformats.org/officeDocument/2006/relationships/font" Target="fonts/Poppins-regular.fntdata"/><Relationship Id="rId19" Type="http://schemas.openxmlformats.org/officeDocument/2006/relationships/font" Target="fonts/Poppins-boldItalic.fntdata"/><Relationship Id="rId18" Type="http://schemas.openxmlformats.org/officeDocument/2006/relationships/font" Target="fonts/Poppi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db69f2e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db69f2e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db69f2952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db69f2952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edb69f2952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edb69f2952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db69f2952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db69f2952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db69f2952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db69f2952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Not </a:t>
            </a:r>
            <a:r>
              <a:rPr lang="en"/>
              <a:t>enough</a:t>
            </a:r>
            <a:r>
              <a:rPr lang="en"/>
              <a:t> </a:t>
            </a:r>
            <a:r>
              <a:rPr lang="en"/>
              <a:t>resources</a:t>
            </a:r>
            <a:r>
              <a:rPr lang="en"/>
              <a:t> for in person surveys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db69f2952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db69f2952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db69f2952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db69f2952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db69f2952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db69f2952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db69f2952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db69f2952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E3E4F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553000" y="1525950"/>
            <a:ext cx="4761900" cy="121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4BE2"/>
                </a:solidFill>
                <a:latin typeface="Poppins"/>
                <a:ea typeface="Poppins"/>
                <a:cs typeface="Poppins"/>
                <a:sym typeface="Poppins"/>
              </a:rPr>
              <a:t>Give Me a Sign</a:t>
            </a:r>
            <a:endParaRPr b="1" sz="4800">
              <a:solidFill>
                <a:srgbClr val="004BE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oppins"/>
                <a:ea typeface="Poppins"/>
                <a:cs typeface="Poppins"/>
                <a:sym typeface="Poppins"/>
              </a:rPr>
              <a:t>Hack the North 2021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8075" y="1781625"/>
            <a:ext cx="962925" cy="96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/>
        </p:nvSpPr>
        <p:spPr>
          <a:xfrm>
            <a:off x="4142975" y="4369900"/>
            <a:ext cx="433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-"/>
            </a:pP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Karthik, Thomas, Manav, &amp; Maria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6700" y="1182700"/>
            <a:ext cx="2308950" cy="230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2"/>
          <p:cNvSpPr txBox="1"/>
          <p:nvPr/>
        </p:nvSpPr>
        <p:spPr>
          <a:xfrm>
            <a:off x="687900" y="1021000"/>
            <a:ext cx="38841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4BE2"/>
                </a:solidFill>
                <a:latin typeface="Poppins"/>
                <a:ea typeface="Poppins"/>
                <a:cs typeface="Poppins"/>
                <a:sym typeface="Poppins"/>
              </a:rPr>
              <a:t>Thank you for your time!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440C5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Overview</a:t>
            </a:r>
            <a:endParaRPr>
              <a:solidFill>
                <a:srgbClr val="1440C5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315725" y="1118150"/>
            <a:ext cx="52557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Char char="●"/>
            </a:pP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Our project provides a </a:t>
            </a: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hands free</a:t>
            </a: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survey service using computer vision to help people in the service industry provide the customer experience they aspire to 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52311">
            <a:off x="6518049" y="959486"/>
            <a:ext cx="1916124" cy="209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1925" y="2851200"/>
            <a:ext cx="1713139" cy="1984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440C5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Feedback is crucial for growth.</a:t>
            </a:r>
            <a:endParaRPr>
              <a:solidFill>
                <a:srgbClr val="1440C5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70" name="Google Shape;70;p15"/>
          <p:cNvCxnSpPr/>
          <p:nvPr/>
        </p:nvCxnSpPr>
        <p:spPr>
          <a:xfrm>
            <a:off x="3985875" y="2907200"/>
            <a:ext cx="1467900" cy="0"/>
          </a:xfrm>
          <a:prstGeom prst="straightConnector1">
            <a:avLst/>
          </a:prstGeom>
          <a:noFill/>
          <a:ln cap="flat" cmpd="sng" w="76200">
            <a:solidFill>
              <a:srgbClr val="E8B53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1440C5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Situation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</a:pP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 </a:t>
            </a: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pandemic </a:t>
            </a: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caused much of the service industry to close or radically change, and now as they are opening up there are many questions about how to provide a safe and enjoyable experience for everyone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</a:pP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Movie theatres, </a:t>
            </a: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restaurants</a:t>
            </a: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small </a:t>
            </a: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businesses</a:t>
            </a: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want to understand their customers so they can create a desirable experience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1440C5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Problem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People want feedback on the experience they provide but they want it to feel smooth for customers and not detract from their impression of their service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Customers 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often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do not want to go through extra steps to give feedback such as following links or scanning qr codes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 average survey response rate is 33%, with and in-person survey response rate of 57%, and an in-app survey rate of 13% 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Source: SurveyAnyPlace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1338925"/>
            <a:ext cx="8520600" cy="22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440C5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Goal: </a:t>
            </a:r>
            <a:endParaRPr>
              <a:solidFill>
                <a:srgbClr val="1440C5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440C5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">
                <a:solidFill>
                  <a:srgbClr val="1440C5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Create a seamless feedback service for quick and easy use both by the survey maker and the user</a:t>
            </a:r>
            <a:endParaRPr/>
          </a:p>
        </p:txBody>
      </p:sp>
      <p:cxnSp>
        <p:nvCxnSpPr>
          <p:cNvPr id="88" name="Google Shape;88;p18"/>
          <p:cNvCxnSpPr/>
          <p:nvPr/>
        </p:nvCxnSpPr>
        <p:spPr>
          <a:xfrm>
            <a:off x="426250" y="1747875"/>
            <a:ext cx="1026900" cy="0"/>
          </a:xfrm>
          <a:prstGeom prst="straightConnector1">
            <a:avLst/>
          </a:prstGeom>
          <a:noFill/>
          <a:ln cap="flat" cmpd="sng" w="76200">
            <a:solidFill>
              <a:srgbClr val="E8B53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1440C5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The Solution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Provide a web application to allow organizers and owners to get quick feedback easily with simple hand gesture for any question they want to answer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Design use for both one-time events, and long term use with data analytics to help people better understand how they can improve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Hands-free services are one of the many ways we can prevent the spread of COVID-19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/>
          <p:nvPr/>
        </p:nvSpPr>
        <p:spPr>
          <a:xfrm>
            <a:off x="5823775" y="1191975"/>
            <a:ext cx="2307900" cy="3216900"/>
          </a:xfrm>
          <a:prstGeom prst="rect">
            <a:avLst/>
          </a:prstGeom>
          <a:solidFill>
            <a:srgbClr val="FEFEFF">
              <a:alpha val="80390"/>
            </a:srgbClr>
          </a:solidFill>
          <a:ln cap="flat" cmpd="sng" w="38100">
            <a:solidFill>
              <a:srgbClr val="E8B5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0"/>
          <p:cNvSpPr/>
          <p:nvPr/>
        </p:nvSpPr>
        <p:spPr>
          <a:xfrm>
            <a:off x="783775" y="1191975"/>
            <a:ext cx="4882200" cy="3216900"/>
          </a:xfrm>
          <a:prstGeom prst="rect">
            <a:avLst/>
          </a:prstGeom>
          <a:solidFill>
            <a:srgbClr val="FEFEFF">
              <a:alpha val="80390"/>
            </a:srgbClr>
          </a:solidFill>
          <a:ln cap="flat" cmpd="sng" w="38100">
            <a:solidFill>
              <a:srgbClr val="E8B5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1440C5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Technical Design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8825" y="1354375"/>
            <a:ext cx="7015851" cy="243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/>
        </p:nvSpPr>
        <p:spPr>
          <a:xfrm>
            <a:off x="1028700" y="3886200"/>
            <a:ext cx="146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440C5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Backend</a:t>
            </a:r>
            <a:endParaRPr>
              <a:solidFill>
                <a:srgbClr val="1440C5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04" name="Google Shape;104;p20"/>
          <p:cNvSpPr txBox="1"/>
          <p:nvPr/>
        </p:nvSpPr>
        <p:spPr>
          <a:xfrm>
            <a:off x="6089025" y="3886200"/>
            <a:ext cx="146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440C5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Frontend</a:t>
            </a:r>
            <a:endParaRPr>
              <a:solidFill>
                <a:srgbClr val="1440C5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1440C5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The Solution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Users can add their own question, and track their progress through relaunching surveys to accumulate data over time within their account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With computer vision, anyone who walks by the survey can 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immediately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give feedback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By using both the one to five metric and the yes/no, there are many possibilities open for survey design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