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60" r:id="rId2"/>
    <p:sldId id="273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82E2-A83E-4F52-827A-92BA39E494A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59DFA4-5BD4-4994-90F7-B55C411D6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80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82E2-A83E-4F52-827A-92BA39E494A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59DFA4-5BD4-4994-90F7-B55C411D6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00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82E2-A83E-4F52-827A-92BA39E494A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59DFA4-5BD4-4994-90F7-B55C411D613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94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82E2-A83E-4F52-827A-92BA39E494A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59DFA4-5BD4-4994-90F7-B55C411D6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28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82E2-A83E-4F52-827A-92BA39E494A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59DFA4-5BD4-4994-90F7-B55C411D613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787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82E2-A83E-4F52-827A-92BA39E494A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59DFA4-5BD4-4994-90F7-B55C411D6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751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82E2-A83E-4F52-827A-92BA39E494A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DFA4-5BD4-4994-90F7-B55C411D6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6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82E2-A83E-4F52-827A-92BA39E494A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DFA4-5BD4-4994-90F7-B55C411D6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10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82E2-A83E-4F52-827A-92BA39E494A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DFA4-5BD4-4994-90F7-B55C411D6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8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82E2-A83E-4F52-827A-92BA39E494A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59DFA4-5BD4-4994-90F7-B55C411D6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1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82E2-A83E-4F52-827A-92BA39E494A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59DFA4-5BD4-4994-90F7-B55C411D6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4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82E2-A83E-4F52-827A-92BA39E494A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59DFA4-5BD4-4994-90F7-B55C411D6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86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82E2-A83E-4F52-827A-92BA39E494A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DFA4-5BD4-4994-90F7-B55C411D6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51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82E2-A83E-4F52-827A-92BA39E494A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DFA4-5BD4-4994-90F7-B55C411D6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80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82E2-A83E-4F52-827A-92BA39E494A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DFA4-5BD4-4994-90F7-B55C411D6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74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82E2-A83E-4F52-827A-92BA39E494A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59DFA4-5BD4-4994-90F7-B55C411D6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03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B82E2-A83E-4F52-827A-92BA39E494A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59DFA4-5BD4-4994-90F7-B55C411D6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94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65E6-2A15-3592-0172-587809A25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0976" y="896472"/>
            <a:ext cx="8915399" cy="354921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solidFill>
                  <a:srgbClr val="00B050"/>
                </a:solidFill>
                <a:latin typeface="Algerian" panose="04020705040A02060702" pitchFamily="82" charset="0"/>
              </a:rPr>
              <a:t>DATA 230-SEC27</a:t>
            </a:r>
            <a:br>
              <a:rPr lang="en-IN" sz="3200" dirty="0"/>
            </a:br>
            <a:r>
              <a:rPr lang="en-IN" sz="3600" dirty="0">
                <a:solidFill>
                  <a:schemeClr val="accent3"/>
                </a:solidFill>
                <a:latin typeface="Broadway" panose="04040905080B02020502" pitchFamily="82" charset="0"/>
              </a:rPr>
              <a:t>Data Visualisation Term Project</a:t>
            </a:r>
            <a:br>
              <a:rPr lang="en-IN" sz="3100" dirty="0">
                <a:solidFill>
                  <a:schemeClr val="accent3"/>
                </a:solidFill>
                <a:latin typeface="Broadway" panose="04040905080B02020502" pitchFamily="82" charset="0"/>
              </a:rPr>
            </a:br>
            <a:br>
              <a:rPr lang="en-IN" sz="2800" dirty="0">
                <a:solidFill>
                  <a:schemeClr val="accent3"/>
                </a:solidFill>
                <a:latin typeface="Broadway" panose="04040905080B02020502" pitchFamily="82" charset="0"/>
              </a:rPr>
            </a:br>
            <a:br>
              <a:rPr lang="en-IN" sz="3200" dirty="0"/>
            </a:br>
            <a:r>
              <a:rPr lang="en-US" sz="4900" dirty="0">
                <a:solidFill>
                  <a:srgbClr val="C00000"/>
                </a:solidFill>
                <a:latin typeface="Showcard Gothic" panose="04020904020102020604" pitchFamily="82" charset="0"/>
              </a:rPr>
              <a:t>Gun Violence Trend ANALYSIS across USA</a:t>
            </a:r>
            <a:endParaRPr lang="en-IN" sz="4900" dirty="0">
              <a:solidFill>
                <a:srgbClr val="C00000"/>
              </a:solidFill>
              <a:latin typeface="Showcard Gothic" panose="04020904020102020604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F45F9-681F-DFA9-4589-45151DBCF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0977" y="4777379"/>
            <a:ext cx="8915399" cy="133655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Professor: Dr. Andrew Bond</a:t>
            </a:r>
          </a:p>
          <a:p>
            <a:pPr algn="r"/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Eras Bold ITC" panose="020B0907030504020204" pitchFamily="34" charset="0"/>
              </a:rPr>
              <a:t> Karthik Nimmagadda</a:t>
            </a:r>
          </a:p>
          <a:p>
            <a:pPr algn="r"/>
            <a:r>
              <a:rPr lang="en-IN" sz="1400" dirty="0">
                <a:solidFill>
                  <a:schemeClr val="accent5">
                    <a:lumMod val="75000"/>
                  </a:schemeClr>
                </a:solidFill>
                <a:latin typeface="Eras Bold ITC" panose="020B0907030504020204" pitchFamily="34" charset="0"/>
              </a:rPr>
              <a:t>SID: 016996148</a:t>
            </a:r>
          </a:p>
          <a:p>
            <a:pPr algn="r"/>
            <a:endParaRPr lang="en-IN" sz="1400" dirty="0">
              <a:solidFill>
                <a:schemeClr val="accent5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23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4B64-66DA-0510-462E-74FFBD67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Showcard Gothic" panose="04020904020102020604" pitchFamily="82" charset="0"/>
              </a:rPr>
              <a:t>2. Average Age vs Weapon Type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1F7F96-7B8B-93DD-C813-4A6728C40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905000"/>
            <a:ext cx="5416268" cy="399884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29C3F-89B7-1DE5-6387-021026299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5481" y="1905000"/>
            <a:ext cx="3509147" cy="3998844"/>
          </a:xfrm>
        </p:spPr>
        <p:txBody>
          <a:bodyPr/>
          <a:lstStyle/>
          <a:p>
            <a:r>
              <a:rPr lang="en-IN" dirty="0"/>
              <a:t>We can observe that a bar chart is plotted between the average age of shooters and Weapon type they used.</a:t>
            </a:r>
          </a:p>
          <a:p>
            <a:r>
              <a:rPr lang="en-IN" dirty="0"/>
              <a:t>Shooters of age 20 to 40 have used pistols, assault rifles and revolvers.</a:t>
            </a:r>
          </a:p>
          <a:p>
            <a:r>
              <a:rPr lang="en-IN" dirty="0"/>
              <a:t>Shooters of age 40 to 60 have used shotguns. </a:t>
            </a:r>
          </a:p>
        </p:txBody>
      </p:sp>
    </p:spTree>
    <p:extLst>
      <p:ext uri="{BB962C8B-B14F-4D97-AF65-F5344CB8AC3E}">
        <p14:creationId xmlns:p14="http://schemas.microsoft.com/office/powerpoint/2010/main" val="255256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2829-CA2F-8518-D062-879D926E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Showcard Gothic" panose="04020904020102020604" pitchFamily="82" charset="0"/>
              </a:rPr>
              <a:t>3. Shootings by Place type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FB6E86-54C3-77A3-3630-49FD6812FF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5344552" cy="377762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8C164-43F9-0FD4-7D95-22FCA110B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3765" y="2126222"/>
            <a:ext cx="3570846" cy="377762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From this Pie Chart we can observe that a analysis is drawn between Shootings happened and Place type.</a:t>
            </a:r>
          </a:p>
          <a:p>
            <a:r>
              <a:rPr lang="en-IN" dirty="0"/>
              <a:t>Shootings took place at Airport, Military, Religious places, Schools, Work Places and Other.</a:t>
            </a:r>
          </a:p>
          <a:p>
            <a:r>
              <a:rPr lang="en-IN" dirty="0"/>
              <a:t>Least Shooting Incidents happened at Airports and Most incidents occurred at Other Places.</a:t>
            </a:r>
          </a:p>
        </p:txBody>
      </p:sp>
    </p:spTree>
    <p:extLst>
      <p:ext uri="{BB962C8B-B14F-4D97-AF65-F5344CB8AC3E}">
        <p14:creationId xmlns:p14="http://schemas.microsoft.com/office/powerpoint/2010/main" val="248248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0611-810B-882B-9517-31720265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Showcard Gothic" panose="04020904020102020604" pitchFamily="82" charset="0"/>
              </a:rPr>
              <a:t>4. Shootings By Location and Month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B029EB-5F1F-0B9D-FE0C-70654FF316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905000"/>
            <a:ext cx="5479022" cy="399884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93D55-A998-84AD-FD79-B3D139D16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68235" y="1905000"/>
            <a:ext cx="3436376" cy="3998844"/>
          </a:xfrm>
        </p:spPr>
        <p:txBody>
          <a:bodyPr/>
          <a:lstStyle/>
          <a:p>
            <a:r>
              <a:rPr lang="en-IN" dirty="0"/>
              <a:t>From this tree map we can observe that most of the shootings happened in Second Half of the year.</a:t>
            </a:r>
          </a:p>
          <a:p>
            <a:r>
              <a:rPr lang="en-IN" dirty="0"/>
              <a:t>Most of the shootings happened at other places like Public places like Markets, Churches, Schools, Clubs, Super stores.</a:t>
            </a:r>
          </a:p>
        </p:txBody>
      </p:sp>
    </p:spTree>
    <p:extLst>
      <p:ext uri="{BB962C8B-B14F-4D97-AF65-F5344CB8AC3E}">
        <p14:creationId xmlns:p14="http://schemas.microsoft.com/office/powerpoint/2010/main" val="223350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1C5A-00C2-5C16-0CD5-3AE0545A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Showcard Gothic" panose="04020904020102020604" pitchFamily="82" charset="0"/>
              </a:rPr>
              <a:t>Overview of Victims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BF0D93-159F-9234-1B55-5D7999130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82" y="1905000"/>
            <a:ext cx="8528330" cy="4191000"/>
          </a:xfrm>
        </p:spPr>
      </p:pic>
    </p:spTree>
    <p:extLst>
      <p:ext uri="{BB962C8B-B14F-4D97-AF65-F5344CB8AC3E}">
        <p14:creationId xmlns:p14="http://schemas.microsoft.com/office/powerpoint/2010/main" val="356726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FE1E-C627-6C6F-C680-80DCF838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howcard Gothic" panose="04020904020102020604" pitchFamily="82" charset="0"/>
              </a:rPr>
              <a:t>Overview of shooters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9D979C-16F5-A8D5-D232-C0B93A5C0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66047"/>
            <a:ext cx="8911687" cy="4467843"/>
          </a:xfrm>
        </p:spPr>
      </p:pic>
    </p:spTree>
    <p:extLst>
      <p:ext uri="{BB962C8B-B14F-4D97-AF65-F5344CB8AC3E}">
        <p14:creationId xmlns:p14="http://schemas.microsoft.com/office/powerpoint/2010/main" val="302432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A346-B9AF-561C-0810-6A556BCE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88149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Showcard Gothic" panose="04020904020102020604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DFFC-1F16-7129-76E3-69F43500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72235"/>
            <a:ext cx="8915400" cy="3938987"/>
          </a:xfrm>
        </p:spPr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My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analysis has shed light on the multifaceted nature of gun violence in the USA. The data reveals troubling trends, including a rise in the number of incidents over the years and a significant number of victims affected by certain types of firearms, particularly rifles.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Geographical patterns indicate that gun violence is not evenly distributed across the country, with certain regions experiencing higher rates of incidents.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only through concerted efforts across policy, community engagement, and research that we can hope to see a decline in gun violence and its devastating effects on society.</a:t>
            </a:r>
          </a:p>
        </p:txBody>
      </p:sp>
    </p:spTree>
    <p:extLst>
      <p:ext uri="{BB962C8B-B14F-4D97-AF65-F5344CB8AC3E}">
        <p14:creationId xmlns:p14="http://schemas.microsoft.com/office/powerpoint/2010/main" val="3232131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F0A3-1DFA-9D03-01B5-EDC61FD4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953" y="2241177"/>
            <a:ext cx="7200757" cy="2017059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B8D46-37C0-2B26-A54D-0B0C42BF5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5818094"/>
            <a:ext cx="8915399" cy="91816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21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D711-3762-1B55-FD40-25C3EC2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Showcard Gothic" panose="04020904020102020604" pitchFamily="82" charset="0"/>
              </a:rPr>
              <a:t>Data 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343DB-0014-301B-F794-3EC17DD19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Acquired Data set from Kaggle.</a:t>
            </a:r>
          </a:p>
          <a:p>
            <a:r>
              <a:rPr lang="en-IN" dirty="0"/>
              <a:t>Cleaned using Excel.</a:t>
            </a:r>
          </a:p>
          <a:p>
            <a:r>
              <a:rPr lang="en-IN" dirty="0"/>
              <a:t>Performed around 8 visualisations.</a:t>
            </a:r>
          </a:p>
          <a:p>
            <a:r>
              <a:rPr lang="en-IN" dirty="0"/>
              <a:t>Created 2 dashboards</a:t>
            </a:r>
          </a:p>
          <a:p>
            <a:pPr marL="0" indent="0">
              <a:buNone/>
            </a:pPr>
            <a:r>
              <a:rPr lang="en-IN" dirty="0"/>
              <a:t>             One to analyse Victims</a:t>
            </a:r>
          </a:p>
          <a:p>
            <a:pPr marL="0" indent="0">
              <a:buNone/>
            </a:pPr>
            <a:r>
              <a:rPr lang="en-IN" dirty="0"/>
              <a:t>             One to analyse Shooters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49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EB25-6EFB-FE75-2D24-BA8EC1C6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731687"/>
            <a:ext cx="8911687" cy="109711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50"/>
                </a:solidFill>
                <a:latin typeface="Showcard Gothic" panose="04020904020102020604" pitchFamily="8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C3D1-303B-3D04-CCD2-89E5B046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28801"/>
            <a:ext cx="8915400" cy="410583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project aims to provide a comprehensive data-driven analysis of gun violence in the United States.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Gun violence in the United States remains a significant public health and safety issue, affecting thousands of lives each year.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Each statistic we encounter is not just a number but a life cut short, a family shattered, a community left to pick up the pieces.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instance, "In 2022, there were 68 reported incidents of gun violence, resulting in 74 fatalities and 110 injuries.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24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42E0-E00A-CF10-B8A4-328AB088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42" y="704792"/>
            <a:ext cx="8911687" cy="98057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50"/>
                </a:solidFill>
                <a:latin typeface="Showcard Gothic" panose="04020904020102020604" pitchFamily="82" charset="0"/>
              </a:rPr>
              <a:t>Motive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E8DB-B10B-E581-7C8F-17F0A1918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main motive of this project is to help policymakers, social activists, researchers, and the general public interested in understanding and addressing the issue of gun violence in the USA.</a:t>
            </a:r>
            <a:endParaRPr lang="en-US" b="1" i="0" dirty="0"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Informing Policy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findings from this project can be used to provide valuable insights to policymakers for crafting informed and effective gun control legislation and public safety measures.</a:t>
            </a:r>
          </a:p>
          <a:p>
            <a:r>
              <a:rPr lang="en-US" b="1" i="0" dirty="0">
                <a:effectLst/>
                <a:latin typeface="Söhne"/>
              </a:rPr>
              <a:t>Raising Awareness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Educating the public about the realities of gun violence, its patterns, and impacts, to foster a more informed and engaged citizenry.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Contribution to Research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Adding to the body of research on gun violence, offering a current and comprehensive analysis that can be a resource for further academic and social inquiry.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88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193A-BDCF-8D1B-57FF-23C2574C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268942"/>
            <a:ext cx="8911687" cy="141642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latin typeface="Showcard Gothic" panose="04020904020102020604" pitchFamily="82" charset="0"/>
              </a:rPr>
              <a:t>OVERVIEW OF VICTIMS</a:t>
            </a:r>
            <a:br>
              <a:rPr lang="en-IN" sz="2800" dirty="0">
                <a:solidFill>
                  <a:schemeClr val="tx1"/>
                </a:solidFill>
                <a:latin typeface="Showcard Gothic" panose="04020904020102020604" pitchFamily="82" charset="0"/>
              </a:rPr>
            </a:br>
            <a:br>
              <a:rPr lang="en-IN" sz="2800" dirty="0">
                <a:solidFill>
                  <a:srgbClr val="0070C0"/>
                </a:solidFill>
                <a:latin typeface="Showcard Gothic" panose="04020904020102020604" pitchFamily="82" charset="0"/>
              </a:rPr>
            </a:br>
            <a:r>
              <a:rPr lang="en-IN" sz="2800" dirty="0">
                <a:solidFill>
                  <a:srgbClr val="0070C0"/>
                </a:solidFill>
                <a:latin typeface="Showcard Gothic" panose="04020904020102020604" pitchFamily="82" charset="0"/>
              </a:rPr>
              <a:t>1. Time Series Analysis of Total Victims in USA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3F45C4-B42C-08B7-CE86-239F06E44F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5228010" cy="377762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B55D8-35E5-9BD4-2D69-10F8F729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7223" y="2126222"/>
            <a:ext cx="3687387" cy="3777622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reveals a concerning upward trend in the total number of victims of gun violence over the past decade.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We can observe that the highest number of people are affected by gun violence in USA is in the year 2017 and the lowest is in the year 1982.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Around 704 victims are affected by gun violence crimes in 2017 and 11 are affected in 1982.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66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5EBD-270F-CA1A-A6E3-1DF9F3F4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0070C0"/>
                </a:solidFill>
                <a:latin typeface="Showcard Gothic" panose="04020904020102020604" pitchFamily="82" charset="0"/>
              </a:rPr>
              <a:t>2. Fatalities and Injuries over a period of time.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3A9450-8D02-DA4C-AA84-D025D71B6B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205317"/>
            <a:ext cx="5299729" cy="369852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133EE-BD8C-6979-E5B2-ACDDA1B3B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8941" y="2126222"/>
            <a:ext cx="3899647" cy="377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We can see a rise 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total number of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Injuries and Fatalities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of gun violence over the past decade.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We can observe that the highest number injuries and fatalities due to gun violence in USA is in the year 2017 and lowest in the year 1982.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Around 587 injuries and 117 fatalities took place in the year 2017.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Around 8 injuries and 3 fatalities took place in 1982.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12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5684-0D8D-E58C-DB48-1ED05A08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0070C0"/>
                </a:solidFill>
                <a:latin typeface="Showcard Gothic" panose="04020904020102020604" pitchFamily="82" charset="0"/>
              </a:rPr>
              <a:t>3. Total Victims affected by Weapon type.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CD857D-A0D2-D12C-A7EA-1BF996B7D7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601534" cy="377762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D6613-05F9-6DFC-778C-626D133D73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Here we can observe that from the bar chart that most of the victims are affected by 8 weapons.</a:t>
            </a:r>
          </a:p>
          <a:p>
            <a:r>
              <a:rPr lang="en-IN" dirty="0"/>
              <a:t>Around 5 members were victims of  Rifle gun where 5 died and 0 injured.</a:t>
            </a:r>
          </a:p>
          <a:p>
            <a:r>
              <a:rPr lang="en-IN" dirty="0"/>
              <a:t>Around 201 members were victims of Semiautomatic hand gun where 89 died and 112 injured.</a:t>
            </a:r>
          </a:p>
        </p:txBody>
      </p:sp>
    </p:spTree>
    <p:extLst>
      <p:ext uri="{BB962C8B-B14F-4D97-AF65-F5344CB8AC3E}">
        <p14:creationId xmlns:p14="http://schemas.microsoft.com/office/powerpoint/2010/main" val="160634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E644-8AD5-D263-099E-6A0A1D88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0070C0"/>
                </a:solidFill>
                <a:latin typeface="Showcard Gothic" panose="04020904020102020604" pitchFamily="82" charset="0"/>
              </a:rPr>
              <a:t>4. Geographical Representation of    Victims(Cities Wise)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DD965B-E233-5E4A-B301-DDAA3E3C60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6321705" cy="377762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EB125-8054-56B2-167C-311EEE848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10918" y="2126222"/>
            <a:ext cx="2593692" cy="3777622"/>
          </a:xfrm>
        </p:spPr>
        <p:txBody>
          <a:bodyPr/>
          <a:lstStyle/>
          <a:p>
            <a:r>
              <a:rPr lang="en-IN" dirty="0"/>
              <a:t>From the geographical map we can observe that gun violence has happened in 130 cities across USA.</a:t>
            </a:r>
          </a:p>
          <a:p>
            <a:r>
              <a:rPr lang="en-IN" dirty="0"/>
              <a:t>Las Vegas stood first with 604 victims and Birmingham stood last with 3 victims.</a:t>
            </a:r>
          </a:p>
        </p:txBody>
      </p:sp>
    </p:spTree>
    <p:extLst>
      <p:ext uri="{BB962C8B-B14F-4D97-AF65-F5344CB8AC3E}">
        <p14:creationId xmlns:p14="http://schemas.microsoft.com/office/powerpoint/2010/main" val="413684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2AD5-D712-27DB-5311-25EB37A6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FF0000"/>
                </a:solidFill>
                <a:latin typeface="Showcard Gothic" panose="04020904020102020604" pitchFamily="82" charset="0"/>
              </a:rPr>
              <a:t>Overview of Shooters</a:t>
            </a:r>
            <a:b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Showcard Gothic" panose="04020904020102020604" pitchFamily="82" charset="0"/>
              </a:rPr>
            </a:br>
            <a:b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Showcard Gothic" panose="04020904020102020604" pitchFamily="82" charset="0"/>
              </a:rPr>
            </a:b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Showcard Gothic" panose="04020904020102020604" pitchFamily="82" charset="0"/>
              </a:rPr>
              <a:t>1. Shooter’s Prior MENTAL HEALTH ISSUES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1DD935-BEB9-4865-4C64-13E00AF08D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265760"/>
            <a:ext cx="5479022" cy="363808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3A840-9359-F0A6-E604-1C587AEA1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68235" y="2265760"/>
            <a:ext cx="3436376" cy="3638084"/>
          </a:xfrm>
        </p:spPr>
        <p:txBody>
          <a:bodyPr/>
          <a:lstStyle/>
          <a:p>
            <a:r>
              <a:rPr lang="en-IN" dirty="0"/>
              <a:t>From the Circle chart it is evident that Most of the shooters are having Mental Health Issues.</a:t>
            </a:r>
          </a:p>
          <a:p>
            <a:r>
              <a:rPr lang="en-IN" dirty="0"/>
              <a:t>Least number of shooters are not having any mental health issues.</a:t>
            </a:r>
          </a:p>
          <a:p>
            <a:r>
              <a:rPr lang="en-IN" dirty="0"/>
              <a:t>Some were Unclear and remaining are To be Discussed. </a:t>
            </a:r>
          </a:p>
        </p:txBody>
      </p:sp>
    </p:spTree>
    <p:extLst>
      <p:ext uri="{BB962C8B-B14F-4D97-AF65-F5344CB8AC3E}">
        <p14:creationId xmlns:p14="http://schemas.microsoft.com/office/powerpoint/2010/main" val="3640787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644</TotalTime>
  <Words>874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Algerian</vt:lpstr>
      <vt:lpstr>Arial</vt:lpstr>
      <vt:lpstr>Book Antiqua</vt:lpstr>
      <vt:lpstr>Broadway</vt:lpstr>
      <vt:lpstr>Century Gothic</vt:lpstr>
      <vt:lpstr>Eras Bold ITC</vt:lpstr>
      <vt:lpstr>Impact</vt:lpstr>
      <vt:lpstr>Showcard Gothic</vt:lpstr>
      <vt:lpstr>Söhne</vt:lpstr>
      <vt:lpstr>Wingdings 3</vt:lpstr>
      <vt:lpstr>Wisp</vt:lpstr>
      <vt:lpstr>DATA 230-SEC27 Data Visualisation Term Project   Gun Violence Trend ANALYSIS across USA</vt:lpstr>
      <vt:lpstr>Data Set Overview</vt:lpstr>
      <vt:lpstr>Overview</vt:lpstr>
      <vt:lpstr>Motive</vt:lpstr>
      <vt:lpstr>OVERVIEW OF VICTIMS  1. Time Series Analysis of Total Victims in USA</vt:lpstr>
      <vt:lpstr>2. Fatalities and Injuries over a period of time.</vt:lpstr>
      <vt:lpstr>3. Total Victims affected by Weapon type.</vt:lpstr>
      <vt:lpstr>4. Geographical Representation of    Victims(Cities Wise)</vt:lpstr>
      <vt:lpstr>Overview of Shooters  1. Shooter’s Prior MENTAL HEALTH ISSUES</vt:lpstr>
      <vt:lpstr>2. Average Age vs Weapon Type</vt:lpstr>
      <vt:lpstr>3. Shootings by Place type</vt:lpstr>
      <vt:lpstr>4. Shootings By Location and Month</vt:lpstr>
      <vt:lpstr>Overview of Victims Dashboard</vt:lpstr>
      <vt:lpstr>Overview of shooters dashboard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230-SEC27 Data Visualisation Term Project   Gun Violence Trends across USA</dc:title>
  <dc:creator>N KARTHIK</dc:creator>
  <cp:lastModifiedBy>N KARTHIK</cp:lastModifiedBy>
  <cp:revision>58</cp:revision>
  <dcterms:created xsi:type="dcterms:W3CDTF">2023-12-06T17:13:18Z</dcterms:created>
  <dcterms:modified xsi:type="dcterms:W3CDTF">2023-12-07T03:57:21Z</dcterms:modified>
</cp:coreProperties>
</file>