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61" r:id="rId3"/>
    <p:sldId id="257" r:id="rId4"/>
    <p:sldId id="258" r:id="rId5"/>
    <p:sldId id="259" r:id="rId6"/>
    <p:sldId id="264" r:id="rId7"/>
    <p:sldId id="260"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53" autoAdjust="0"/>
  </p:normalViewPr>
  <p:slideViewPr>
    <p:cSldViewPr snapToGrid="0">
      <p:cViewPr varScale="1">
        <p:scale>
          <a:sx n="61" d="100"/>
          <a:sy n="61"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769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2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3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8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19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59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93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146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4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A87A34-81AB-432B-8DAE-1953F412C126}" type="datetimeFigureOut">
              <a:rPr lang="en-US" smtClean="0"/>
              <a:pPr/>
              <a:t>11/22/2024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03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rthik0505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546-DFC0-BB7B-A554-1C39B85221BF}"/>
              </a:ext>
            </a:extLst>
          </p:cNvPr>
          <p:cNvSpPr>
            <a:spLocks noGrp="1"/>
          </p:cNvSpPr>
          <p:nvPr>
            <p:ph type="ctrTitle"/>
          </p:nvPr>
        </p:nvSpPr>
        <p:spPr>
          <a:xfrm>
            <a:off x="174661" y="5029775"/>
            <a:ext cx="7983019" cy="1463040"/>
          </a:xfrm>
        </p:spPr>
        <p:txBody>
          <a:bodyPr>
            <a:normAutofit/>
          </a:bodyPr>
          <a:lstStyle/>
          <a:p>
            <a:r>
              <a:rPr lang="en-US" sz="3600" dirty="0">
                <a:solidFill>
                  <a:srgbClr val="FF0000"/>
                </a:solidFill>
              </a:rPr>
              <a:t>INFOSYS SPRINGBOARD INTERNSHIP</a:t>
            </a:r>
            <a:br>
              <a:rPr lang="en-US" sz="3600" dirty="0">
                <a:solidFill>
                  <a:srgbClr val="FF0000"/>
                </a:solidFill>
              </a:rPr>
            </a:br>
            <a:r>
              <a:rPr lang="en-US" sz="2800" cap="none" dirty="0">
                <a:solidFill>
                  <a:schemeClr val="tx1"/>
                </a:solidFill>
              </a:rPr>
              <a:t>Data Vista: Sales Data Analysis And Visualization</a:t>
            </a:r>
            <a:endParaRPr lang="en-IN" sz="2800" dirty="0">
              <a:solidFill>
                <a:schemeClr val="tx1"/>
              </a:solidFill>
            </a:endParaRPr>
          </a:p>
        </p:txBody>
      </p:sp>
      <p:sp>
        <p:nvSpPr>
          <p:cNvPr id="3" name="Subtitle 2">
            <a:extLst>
              <a:ext uri="{FF2B5EF4-FFF2-40B4-BE49-F238E27FC236}">
                <a16:creationId xmlns:a16="http://schemas.microsoft.com/office/drawing/2014/main" id="{D18EB5D8-ED3A-B199-88CD-3518BB061B5C}"/>
              </a:ext>
            </a:extLst>
          </p:cNvPr>
          <p:cNvSpPr>
            <a:spLocks noGrp="1"/>
          </p:cNvSpPr>
          <p:nvPr>
            <p:ph type="subTitle" idx="1"/>
          </p:nvPr>
        </p:nvSpPr>
        <p:spPr>
          <a:xfrm>
            <a:off x="8527551" y="4960137"/>
            <a:ext cx="3489787" cy="1463040"/>
          </a:xfrm>
        </p:spPr>
        <p:txBody>
          <a:bodyPr/>
          <a:lstStyle/>
          <a:p>
            <a:r>
              <a:rPr lang="en-US" dirty="0"/>
              <a:t>Name : N. Karthik</a:t>
            </a:r>
          </a:p>
          <a:p>
            <a:r>
              <a:rPr lang="en-US" dirty="0"/>
              <a:t>Email id : </a:t>
            </a:r>
            <a:r>
              <a:rPr lang="en-US" dirty="0">
                <a:hlinkClick r:id="rId2"/>
              </a:rPr>
              <a:t>karthik0505n@gmail.com</a:t>
            </a:r>
            <a:endParaRPr lang="en-IN" dirty="0"/>
          </a:p>
        </p:txBody>
      </p:sp>
      <p:sp>
        <p:nvSpPr>
          <p:cNvPr id="4" name="Title 1">
            <a:extLst>
              <a:ext uri="{FF2B5EF4-FFF2-40B4-BE49-F238E27FC236}">
                <a16:creationId xmlns:a16="http://schemas.microsoft.com/office/drawing/2014/main" id="{D0677764-FED3-E7F9-02E8-81079304FE53}"/>
              </a:ext>
            </a:extLst>
          </p:cNvPr>
          <p:cNvSpPr txBox="1">
            <a:spLocks/>
          </p:cNvSpPr>
          <p:nvPr/>
        </p:nvSpPr>
        <p:spPr>
          <a:xfrm>
            <a:off x="912688" y="1239180"/>
            <a:ext cx="10366624"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r>
              <a:rPr lang="en-US" sz="4400" b="1" dirty="0">
                <a:solidFill>
                  <a:schemeClr val="tx1"/>
                </a:solidFill>
                <a:latin typeface="Times New Roman" panose="02020603050405020304" pitchFamily="18" charset="0"/>
                <a:cs typeface="Times New Roman" panose="02020603050405020304" pitchFamily="18" charset="0"/>
              </a:rPr>
              <a:t>BIG MART SALES DATA ANALYSIS </a:t>
            </a:r>
            <a:endParaRPr lang="en-IN"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58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53CB3-AE48-F800-C0F8-94FF972D0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5961" y="1721212"/>
            <a:ext cx="7002815" cy="4448719"/>
          </a:xfrm>
          <a:prstGeom prst="rect">
            <a:avLst/>
          </a:prstGeom>
          <a:noFill/>
          <a:ln>
            <a:noFill/>
          </a:ln>
        </p:spPr>
      </p:pic>
      <p:pic>
        <p:nvPicPr>
          <p:cNvPr id="5" name="Picture 4">
            <a:extLst>
              <a:ext uri="{FF2B5EF4-FFF2-40B4-BE49-F238E27FC236}">
                <a16:creationId xmlns:a16="http://schemas.microsoft.com/office/drawing/2014/main" id="{6F5A11E4-C5C0-F809-EE77-8E025D20E678}"/>
              </a:ext>
            </a:extLst>
          </p:cNvPr>
          <p:cNvPicPr>
            <a:picLocks noChangeAspect="1"/>
          </p:cNvPicPr>
          <p:nvPr/>
        </p:nvPicPr>
        <p:blipFill>
          <a:blip r:embed="rId3"/>
          <a:stretch>
            <a:fillRect/>
          </a:stretch>
        </p:blipFill>
        <p:spPr>
          <a:xfrm>
            <a:off x="8262620" y="3200103"/>
            <a:ext cx="3929380" cy="1033145"/>
          </a:xfrm>
          <a:prstGeom prst="rect">
            <a:avLst/>
          </a:prstGeom>
        </p:spPr>
      </p:pic>
      <p:sp>
        <p:nvSpPr>
          <p:cNvPr id="6" name="TextBox 5">
            <a:extLst>
              <a:ext uri="{FF2B5EF4-FFF2-40B4-BE49-F238E27FC236}">
                <a16:creationId xmlns:a16="http://schemas.microsoft.com/office/drawing/2014/main" id="{0DC2A5CD-D421-616B-1AE8-EDCE20C1DAC0}"/>
              </a:ext>
            </a:extLst>
          </p:cNvPr>
          <p:cNvSpPr txBox="1"/>
          <p:nvPr/>
        </p:nvSpPr>
        <p:spPr>
          <a:xfrm>
            <a:off x="1440460" y="718660"/>
            <a:ext cx="325690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 Means Clustering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87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44C4F2-CF3F-F945-0DDD-4EEE3345EE35}"/>
              </a:ext>
            </a:extLst>
          </p:cNvPr>
          <p:cNvSpPr txBox="1"/>
          <p:nvPr/>
        </p:nvSpPr>
        <p:spPr>
          <a:xfrm>
            <a:off x="1222625" y="585627"/>
            <a:ext cx="31541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Fitted Line Equation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099E8B-BBF9-FC17-9240-787D124FC260}"/>
              </a:ext>
            </a:extLst>
          </p:cNvPr>
          <p:cNvPicPr>
            <a:picLocks noChangeAspect="1"/>
          </p:cNvPicPr>
          <p:nvPr/>
        </p:nvPicPr>
        <p:blipFill>
          <a:blip r:embed="rId2"/>
          <a:stretch>
            <a:fillRect/>
          </a:stretch>
        </p:blipFill>
        <p:spPr>
          <a:xfrm>
            <a:off x="1678848" y="1013290"/>
            <a:ext cx="9478272" cy="1296888"/>
          </a:xfrm>
          <a:prstGeom prst="rect">
            <a:avLst/>
          </a:prstGeom>
        </p:spPr>
      </p:pic>
      <p:sp>
        <p:nvSpPr>
          <p:cNvPr id="6" name="TextBox 5">
            <a:extLst>
              <a:ext uri="{FF2B5EF4-FFF2-40B4-BE49-F238E27FC236}">
                <a16:creationId xmlns:a16="http://schemas.microsoft.com/office/drawing/2014/main" id="{781D832D-32CA-C8FA-B10F-22E31A8D1340}"/>
              </a:ext>
            </a:extLst>
          </p:cNvPr>
          <p:cNvSpPr txBox="1"/>
          <p:nvPr/>
        </p:nvSpPr>
        <p:spPr>
          <a:xfrm>
            <a:off x="1222625" y="2465715"/>
            <a:ext cx="346239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 :</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B05B56-EEE6-9515-ABED-A986CFF24BBC}"/>
              </a:ext>
            </a:extLst>
          </p:cNvPr>
          <p:cNvSpPr txBox="1"/>
          <p:nvPr/>
        </p:nvSpPr>
        <p:spPr>
          <a:xfrm>
            <a:off x="1678848" y="2927380"/>
            <a:ext cx="9293952" cy="3970318"/>
          </a:xfrm>
          <a:prstGeom prst="rect">
            <a:avLst/>
          </a:prstGeom>
          <a:noFill/>
        </p:spPr>
        <p:txBody>
          <a:bodyPr wrap="square" rtlCol="0">
            <a:spAutoFit/>
          </a:bodyPr>
          <a:lstStyle/>
          <a:p>
            <a:pPr algn="just">
              <a:buFont typeface="Arial" panose="020B0604020202020204" pitchFamily="34" charset="0"/>
              <a:buChar char="•"/>
            </a:pPr>
            <a:r>
              <a:rPr lang="en-US" b="1" i="0" dirty="0">
                <a:solidFill>
                  <a:srgbClr val="0D0D0D"/>
                </a:solidFill>
                <a:effectLst/>
                <a:latin typeface="ui-sans-serif"/>
              </a:rPr>
              <a:t>  Cluster 0</a:t>
            </a:r>
            <a:r>
              <a:rPr lang="en-US" b="0" i="0" dirty="0">
                <a:solidFill>
                  <a:srgbClr val="0D0D0D"/>
                </a:solidFill>
                <a:effectLst/>
                <a:latin typeface="ui-sans-serif"/>
              </a:rPr>
              <a:t>: Represents products with an average weight of </a:t>
            </a:r>
            <a:r>
              <a:rPr lang="en-US" b="1" i="0" dirty="0">
                <a:solidFill>
                  <a:srgbClr val="0D0D0D"/>
                </a:solidFill>
                <a:effectLst/>
                <a:latin typeface="ui-sans-serif"/>
              </a:rPr>
              <a:t>13.88</a:t>
            </a:r>
            <a:r>
              <a:rPr lang="en-US" b="0" i="0" dirty="0">
                <a:solidFill>
                  <a:srgbClr val="0D0D0D"/>
                </a:solidFill>
                <a:effectLst/>
                <a:latin typeface="ui-sans-serif"/>
              </a:rPr>
              <a:t>, a visibility percentage of </a:t>
            </a:r>
            <a:r>
              <a:rPr lang="en-US" b="1" i="0" dirty="0">
                <a:solidFill>
                  <a:srgbClr val="0D0D0D"/>
                </a:solidFill>
                <a:effectLst/>
                <a:latin typeface="ui-sans-serif"/>
              </a:rPr>
              <a:t>4.58%</a:t>
            </a:r>
            <a:r>
              <a:rPr lang="en-US" b="0" i="0" dirty="0">
                <a:solidFill>
                  <a:srgbClr val="0D0D0D"/>
                </a:solidFill>
                <a:effectLst/>
                <a:latin typeface="ui-sans-serif"/>
              </a:rPr>
              <a:t>, and a higher MRP of </a:t>
            </a:r>
            <a:r>
              <a:rPr lang="en-US" b="1" i="0" dirty="0">
                <a:solidFill>
                  <a:srgbClr val="0D0D0D"/>
                </a:solidFill>
                <a:effectLst/>
                <a:latin typeface="ui-sans-serif"/>
              </a:rPr>
              <a:t>195.26</a:t>
            </a:r>
            <a:r>
              <a:rPr lang="en-US" b="0" i="0" dirty="0">
                <a:solidFill>
                  <a:srgbClr val="0D0D0D"/>
                </a:solidFill>
                <a:effectLst/>
                <a:latin typeface="ui-sans-serif"/>
              </a:rPr>
              <a:t>. Likely premium or high-end products.</a:t>
            </a:r>
          </a:p>
          <a:p>
            <a:pPr algn="just">
              <a:buFont typeface="Arial" panose="020B0604020202020204" pitchFamily="34" charset="0"/>
              <a:buChar char="•"/>
            </a:pPr>
            <a:endParaRPr lang="en-US" b="0" i="0" dirty="0">
              <a:solidFill>
                <a:srgbClr val="0D0D0D"/>
              </a:solidFill>
              <a:effectLst/>
              <a:latin typeface="ui-sans-serif"/>
            </a:endParaRPr>
          </a:p>
          <a:p>
            <a:pPr algn="just">
              <a:buFont typeface="Arial" panose="020B0604020202020204" pitchFamily="34" charset="0"/>
              <a:buChar char="•"/>
            </a:pPr>
            <a:r>
              <a:rPr lang="en-US" b="1" i="0" dirty="0">
                <a:solidFill>
                  <a:srgbClr val="0D0D0D"/>
                </a:solidFill>
                <a:effectLst/>
                <a:latin typeface="ui-sans-serif"/>
              </a:rPr>
              <a:t>  Cluster 1</a:t>
            </a:r>
            <a:r>
              <a:rPr lang="en-US" b="0" i="0" dirty="0">
                <a:solidFill>
                  <a:srgbClr val="0D0D0D"/>
                </a:solidFill>
                <a:effectLst/>
                <a:latin typeface="ui-sans-serif"/>
              </a:rPr>
              <a:t>: Represents lighter products with a weight of </a:t>
            </a:r>
            <a:r>
              <a:rPr lang="en-US" b="1" i="0" dirty="0">
                <a:solidFill>
                  <a:srgbClr val="0D0D0D"/>
                </a:solidFill>
                <a:effectLst/>
                <a:latin typeface="ui-sans-serif"/>
              </a:rPr>
              <a:t>11.82</a:t>
            </a:r>
            <a:r>
              <a:rPr lang="en-US" b="0" i="0" dirty="0">
                <a:solidFill>
                  <a:srgbClr val="0D0D0D"/>
                </a:solidFill>
                <a:effectLst/>
                <a:latin typeface="ui-sans-serif"/>
              </a:rPr>
              <a:t>, a visibility percentage of </a:t>
            </a:r>
            <a:r>
              <a:rPr lang="en-US" b="1" i="0" dirty="0">
                <a:solidFill>
                  <a:srgbClr val="0D0D0D"/>
                </a:solidFill>
                <a:effectLst/>
                <a:latin typeface="ui-sans-serif"/>
              </a:rPr>
              <a:t>4.32%</a:t>
            </a:r>
            <a:r>
              <a:rPr lang="en-US" b="0" i="0" dirty="0">
                <a:solidFill>
                  <a:srgbClr val="0D0D0D"/>
                </a:solidFill>
                <a:effectLst/>
                <a:latin typeface="ui-sans-serif"/>
              </a:rPr>
              <a:t>, and the lowest MRP of </a:t>
            </a:r>
            <a:r>
              <a:rPr lang="en-US" b="1" i="0" dirty="0">
                <a:solidFill>
                  <a:srgbClr val="0D0D0D"/>
                </a:solidFill>
                <a:effectLst/>
                <a:latin typeface="ui-sans-serif"/>
              </a:rPr>
              <a:t>89.82</a:t>
            </a:r>
            <a:r>
              <a:rPr lang="en-US" b="0" i="0" dirty="0">
                <a:solidFill>
                  <a:srgbClr val="0D0D0D"/>
                </a:solidFill>
                <a:effectLst/>
                <a:latin typeface="ui-sans-serif"/>
              </a:rPr>
              <a:t>. Likely basic or economical items.</a:t>
            </a:r>
          </a:p>
          <a:p>
            <a:pPr algn="just">
              <a:buFont typeface="Arial" panose="020B0604020202020204" pitchFamily="34" charset="0"/>
              <a:buChar char="•"/>
            </a:pPr>
            <a:endParaRPr lang="en-US" b="0" i="0" dirty="0">
              <a:solidFill>
                <a:srgbClr val="0D0D0D"/>
              </a:solidFill>
              <a:effectLst/>
              <a:latin typeface="ui-sans-serif"/>
            </a:endParaRPr>
          </a:p>
          <a:p>
            <a:pPr algn="just">
              <a:buFont typeface="Arial" panose="020B0604020202020204" pitchFamily="34" charset="0"/>
              <a:buChar char="•"/>
            </a:pPr>
            <a:r>
              <a:rPr lang="en-US" b="1" i="0" dirty="0">
                <a:solidFill>
                  <a:srgbClr val="0D0D0D"/>
                </a:solidFill>
                <a:effectLst/>
                <a:latin typeface="ui-sans-serif"/>
              </a:rPr>
              <a:t>  Cluster 2</a:t>
            </a:r>
            <a:r>
              <a:rPr lang="en-US" b="0" i="0" dirty="0">
                <a:solidFill>
                  <a:srgbClr val="0D0D0D"/>
                </a:solidFill>
                <a:effectLst/>
                <a:latin typeface="ui-sans-serif"/>
              </a:rPr>
              <a:t>: Represents moderately weighted products with a weight of </a:t>
            </a:r>
            <a:r>
              <a:rPr lang="en-US" b="1" i="0" dirty="0">
                <a:solidFill>
                  <a:srgbClr val="0D0D0D"/>
                </a:solidFill>
                <a:effectLst/>
                <a:latin typeface="ui-sans-serif"/>
              </a:rPr>
              <a:t>12.88</a:t>
            </a:r>
            <a:r>
              <a:rPr lang="en-US" b="0" i="0" dirty="0">
                <a:solidFill>
                  <a:srgbClr val="0D0D0D"/>
                </a:solidFill>
                <a:effectLst/>
                <a:latin typeface="ui-sans-serif"/>
              </a:rPr>
              <a:t>, a higher visibility percentage of </a:t>
            </a:r>
            <a:r>
              <a:rPr lang="en-US" b="1" i="0" dirty="0">
                <a:solidFill>
                  <a:srgbClr val="0D0D0D"/>
                </a:solidFill>
                <a:effectLst/>
                <a:latin typeface="ui-sans-serif"/>
              </a:rPr>
              <a:t>14.28%</a:t>
            </a:r>
            <a:r>
              <a:rPr lang="en-US" b="0" i="0" dirty="0">
                <a:solidFill>
                  <a:srgbClr val="0D0D0D"/>
                </a:solidFill>
                <a:effectLst/>
                <a:latin typeface="ui-sans-serif"/>
              </a:rPr>
              <a:t>, and a mid-range MRP of </a:t>
            </a:r>
            <a:r>
              <a:rPr lang="en-US" b="1" i="0" dirty="0">
                <a:solidFill>
                  <a:srgbClr val="0D0D0D"/>
                </a:solidFill>
                <a:effectLst/>
                <a:latin typeface="ui-sans-serif"/>
              </a:rPr>
              <a:t>136.12</a:t>
            </a:r>
            <a:r>
              <a:rPr lang="en-US" b="0" i="0" dirty="0">
                <a:solidFill>
                  <a:srgbClr val="0D0D0D"/>
                </a:solidFill>
                <a:effectLst/>
                <a:latin typeface="ui-sans-serif"/>
              </a:rPr>
              <a:t>. Likely popular or moderately priced products.</a:t>
            </a:r>
          </a:p>
          <a:p>
            <a:pPr algn="just"/>
            <a:endParaRPr lang="en-US" b="0" i="0" dirty="0">
              <a:solidFill>
                <a:srgbClr val="0D0D0D"/>
              </a:solidFill>
              <a:effectLst/>
              <a:latin typeface="ui-sans-serif"/>
            </a:endParaRPr>
          </a:p>
          <a:p>
            <a:pPr marL="285750" indent="-285750" algn="just">
              <a:buFont typeface="Arial" panose="020B0604020202020204" pitchFamily="34" charset="0"/>
              <a:buChar char="•"/>
            </a:pPr>
            <a:r>
              <a:rPr lang="en-US" dirty="0">
                <a:solidFill>
                  <a:srgbClr val="0D0D0D"/>
                </a:solidFill>
                <a:latin typeface="ui-sans-serif"/>
              </a:rPr>
              <a:t>These </a:t>
            </a:r>
            <a:r>
              <a:rPr lang="en-US" b="0" i="0" dirty="0">
                <a:solidFill>
                  <a:srgbClr val="0D0D0D"/>
                </a:solidFill>
                <a:effectLst/>
                <a:latin typeface="ui-sans-serif"/>
              </a:rPr>
              <a:t>Clusters provide actionable insights for pricing, marketing, and store layout strategies.</a:t>
            </a:r>
          </a:p>
          <a:p>
            <a:pPr algn="just"/>
            <a:endParaRPr lang="en-US" dirty="0">
              <a:solidFill>
                <a:srgbClr val="0D0D0D"/>
              </a:solidFill>
              <a:latin typeface="ui-sans-serif"/>
            </a:endParaRPr>
          </a:p>
          <a:p>
            <a:pPr marL="285750" indent="-285750" algn="just">
              <a:buFont typeface="Arial" panose="020B0604020202020204" pitchFamily="34" charset="0"/>
              <a:buChar char="•"/>
            </a:pPr>
            <a:r>
              <a:rPr lang="en-US" b="0" i="0" dirty="0">
                <a:solidFill>
                  <a:srgbClr val="0D0D0D"/>
                </a:solidFill>
                <a:effectLst/>
                <a:latin typeface="ui-sans-serif"/>
              </a:rPr>
              <a:t>The predictive model can help forecast sales and optimize inventory across stores.</a:t>
            </a:r>
          </a:p>
          <a:p>
            <a:pPr algn="just"/>
            <a:endParaRPr lang="en-IN" dirty="0"/>
          </a:p>
        </p:txBody>
      </p:sp>
    </p:spTree>
    <p:extLst>
      <p:ext uri="{BB962C8B-B14F-4D97-AF65-F5344CB8AC3E}">
        <p14:creationId xmlns:p14="http://schemas.microsoft.com/office/powerpoint/2010/main" val="100576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1D1A7-86C4-ADA9-9CF5-693C313F85EB}"/>
              </a:ext>
            </a:extLst>
          </p:cNvPr>
          <p:cNvSpPr txBox="1"/>
          <p:nvPr/>
        </p:nvSpPr>
        <p:spPr>
          <a:xfrm>
            <a:off x="1253447" y="369870"/>
            <a:ext cx="10572108" cy="6463308"/>
          </a:xfrm>
          <a:prstGeom prst="rect">
            <a:avLst/>
          </a:prstGeom>
          <a:noFill/>
        </p:spPr>
        <p:txBody>
          <a:bodyPr wrap="square" rtlCol="0">
            <a:spAutoFit/>
          </a:bodyPr>
          <a:lstStyle/>
          <a:p>
            <a:pPr algn="just"/>
            <a:r>
              <a:rPr lang="en-US" sz="2000" b="1" u="sng" dirty="0">
                <a:solidFill>
                  <a:srgbClr val="FF0000"/>
                </a:solidFill>
                <a:latin typeface="Times New Roman" panose="02020603050405020304" pitchFamily="18" charset="0"/>
                <a:cs typeface="Times New Roman" panose="02020603050405020304" pitchFamily="18" charset="0"/>
              </a:rPr>
              <a:t>TECHNOLOGIES  LEARNED DURING THIS INTERNSHIP :</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Data Operations – NUMPY</a:t>
            </a:r>
          </a:p>
          <a:p>
            <a:pPr lvl="2" algn="just"/>
            <a:r>
              <a:rPr lang="en-US" dirty="0">
                <a:latin typeface="Times New Roman" panose="02020603050405020304" pitchFamily="18" charset="0"/>
                <a:cs typeface="Times New Roman" panose="02020603050405020304" pitchFamily="18" charset="0"/>
              </a:rPr>
              <a:t>Learned how to perform Linear Regression, Logistic Regression, Euclidean distance, PCA, K-Means, Navie Bayes, SVM.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Data Processing – PANDAS</a:t>
            </a:r>
          </a:p>
          <a:p>
            <a:pPr algn="just"/>
            <a:r>
              <a:rPr lang="en-US" dirty="0">
                <a:latin typeface="Times New Roman" panose="02020603050405020304" pitchFamily="18" charset="0"/>
                <a:cs typeface="Times New Roman" panose="02020603050405020304" pitchFamily="18" charset="0"/>
              </a:rPr>
              <a:t>                 Used for manipulating, transforming and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Data Visualization – MATPLOTLIB</a:t>
            </a:r>
          </a:p>
          <a:p>
            <a:pPr algn="just"/>
            <a:r>
              <a:rPr lang="en-US" dirty="0">
                <a:latin typeface="Times New Roman" panose="02020603050405020304" pitchFamily="18" charset="0"/>
                <a:cs typeface="Times New Roman" panose="02020603050405020304" pitchFamily="18" charset="0"/>
              </a:rPr>
              <a:t>		Used for visualizing the data for better understanding.</a:t>
            </a:r>
          </a:p>
          <a:p>
            <a:pPr algn="just"/>
            <a:r>
              <a:rPr lang="en-US" dirty="0">
                <a:latin typeface="Times New Roman" panose="02020603050405020304" pitchFamily="18" charset="0"/>
                <a:cs typeface="Times New Roman" panose="02020603050405020304" pitchFamily="18" charset="0"/>
              </a:rPr>
              <a:t>		( line plot, scatter plot, bar plot, histogram, pie chart, combination of line and bar plot, line styles,  		logarithmic scale, plotting with annotations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Data Visualization – SEABORN</a:t>
            </a:r>
          </a:p>
          <a:p>
            <a:pPr algn="just"/>
            <a:r>
              <a:rPr lang="en-IN" dirty="0">
                <a:latin typeface="Times New Roman" panose="02020603050405020304" pitchFamily="18" charset="0"/>
                <a:cs typeface="Times New Roman" panose="02020603050405020304" pitchFamily="18" charset="0"/>
              </a:rPr>
              <a:t>		Used for creating visually appealing, statistically focused plots with minimal code.</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5. Deep learning Image Processing – OPENCV</a:t>
            </a:r>
          </a:p>
          <a:p>
            <a:pPr algn="just"/>
            <a:r>
              <a:rPr lang="en-IN" dirty="0">
                <a:latin typeface="Times New Roman" panose="02020603050405020304" pitchFamily="18" charset="0"/>
                <a:cs typeface="Times New Roman" panose="02020603050405020304" pitchFamily="18" charset="0"/>
              </a:rPr>
              <a:t>		Digitizing and Executing images with the help of vision framework/libraries.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6. Deep Learning Video Processing – OPENCV </a:t>
            </a:r>
          </a:p>
          <a:p>
            <a:pPr algn="just"/>
            <a:r>
              <a:rPr lang="en-IN" dirty="0">
                <a:latin typeface="Times New Roman" panose="02020603050405020304" pitchFamily="18" charset="0"/>
                <a:cs typeface="Times New Roman" panose="02020603050405020304" pitchFamily="18" charset="0"/>
              </a:rPr>
              <a:t>		Digitizing and Executing videos with the help of vision framework/libraries.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10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49725-09DD-FE6A-FB4E-84141CFD7B42}"/>
              </a:ext>
            </a:extLst>
          </p:cNvPr>
          <p:cNvSpPr txBox="1"/>
          <p:nvPr/>
        </p:nvSpPr>
        <p:spPr>
          <a:xfrm>
            <a:off x="1130157" y="462335"/>
            <a:ext cx="10705672" cy="6541855"/>
          </a:xfrm>
          <a:prstGeom prst="rect">
            <a:avLst/>
          </a:prstGeom>
          <a:noFill/>
        </p:spPr>
        <p:txBody>
          <a:bodyPr wrap="square" rtlCol="0">
            <a:spAutoFit/>
          </a:bodyPr>
          <a:lstStyle/>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Objective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sales data from Big Mart to uncover key insights, extract meaningful information, and interpret findings to guide stakeholders in making data-driven decisions.</a:t>
            </a:r>
          </a:p>
          <a:p>
            <a:pPr algn="just"/>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Big Mart is a chain of retail outlets aiming to maximize its sales and profitability. The management has collected detailed data from 2013 on 1,559 products sold across 10 different stores in various cities. The dataset includes attributes related to the products, the outlets, and their sales performance.</a:t>
            </a:r>
          </a:p>
          <a:p>
            <a:pPr algn="just">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key objectives of this project are:</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sales trends and patterns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across different products and stores.</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build a predictive model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that estimates the outlet sales based on its characteristics and store attributes.</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Cluster the Outlet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based on 'Weight',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ProductVisibility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'MRP'.</a:t>
            </a:r>
          </a:p>
          <a:p>
            <a:pPr marL="342900" lvl="0" indent="-342900" algn="just">
              <a:lnSpc>
                <a:spcPct val="107000"/>
              </a:lnSpc>
              <a:spcAft>
                <a:spcPts val="800"/>
              </a:spcAft>
              <a:buFont typeface="+mj-lt"/>
              <a:buAutoNum type="arabicPeriod"/>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identify key factors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influencing sales performance to assist in strategic decision-making.</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69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34B23-8D33-4F4A-EFED-456751C3CED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D69E7E4-900E-ED21-9F6D-4D240BFFC02C}"/>
              </a:ext>
            </a:extLst>
          </p:cNvPr>
          <p:cNvSpPr txBox="1"/>
          <p:nvPr/>
        </p:nvSpPr>
        <p:spPr>
          <a:xfrm>
            <a:off x="1191802" y="1163664"/>
            <a:ext cx="10705672" cy="4123373"/>
          </a:xfrm>
          <a:prstGeom prst="rect">
            <a:avLst/>
          </a:prstGeom>
          <a:noFill/>
        </p:spPr>
        <p:txBody>
          <a:bodyPr wrap="square" rtlCol="0">
            <a:spAutoFit/>
          </a:bodyPr>
          <a:lstStyle/>
          <a:p>
            <a:pPr algn="just"/>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Challenges:</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dataset contains missing values, possibly due to technical glitches in some stores. Effective handling of these missing data points is crucial to ensure the reliability of insights and predictions.</a:t>
            </a:r>
          </a:p>
          <a:p>
            <a:pPr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Dataset Overview:</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dataset is divided into two files: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Train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Test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datasets.</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Train Dataset: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Contains sales data for 8,523 records, including both input features and the target variable (</a:t>
            </a:r>
            <a:r>
              <a:rPr lang="en-IN" sz="2000" i="1" kern="100" dirty="0" err="1">
                <a:effectLst/>
                <a:latin typeface="Times New Roman" panose="02020603050405020304" pitchFamily="18" charset="0"/>
                <a:ea typeface="Calibri" panose="020F0502020204030204" pitchFamily="34" charset="0"/>
                <a:cs typeface="Times New Roman" panose="02020603050405020304" pitchFamily="18" charset="0"/>
              </a:rPr>
              <a:t>Item_Outlet_Sales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Test Dataset: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Contains 5,681 records for which sales (</a:t>
            </a:r>
            <a:r>
              <a:rPr lang="en-IN" sz="2000" i="1" kern="100" dirty="0" err="1">
                <a:effectLst/>
                <a:latin typeface="Times New Roman" panose="02020603050405020304" pitchFamily="18" charset="0"/>
                <a:ea typeface="Calibri" panose="020F0502020204030204" pitchFamily="34" charset="0"/>
                <a:cs typeface="Times New Roman" panose="02020603050405020304" pitchFamily="18" charset="0"/>
              </a:rPr>
              <a:t>Item_Outlet_Sales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need to be predicted.</a:t>
            </a:r>
          </a:p>
          <a:p>
            <a:pPr algn="just"/>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82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95E72C-F358-712C-E336-71F55BAB92F2}"/>
              </a:ext>
            </a:extLst>
          </p:cNvPr>
          <p:cNvSpPr txBox="1"/>
          <p:nvPr/>
        </p:nvSpPr>
        <p:spPr>
          <a:xfrm>
            <a:off x="1941815" y="380144"/>
            <a:ext cx="9729628" cy="6053517"/>
          </a:xfrm>
          <a:prstGeom prst="rect">
            <a:avLst/>
          </a:prstGeom>
          <a:noFill/>
        </p:spPr>
        <p:txBody>
          <a:bodyPr wrap="square" rtlCol="0">
            <a:spAutoFit/>
          </a:bodyPr>
          <a:lstStyle/>
          <a:p>
            <a:pPr algn="just">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Latha" panose="020B0604020202020204" pitchFamily="34" charset="0"/>
              </a:rPr>
              <a:t>Data Dictionary:</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Item_Identifier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Unique product ID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Item_Weight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Weight of the product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Item_Fat_Content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Indicates whether the product is low fat or not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Item_Visibility</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 of the total display area of all products in a store allocated to this product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Item_Type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Category of the product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Item_MRP</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Maximum Retail Price (list price) of the product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Outlet_Identifier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Unique store ID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Outlet_Establishment_Year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year in which the store was established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Outlet_Size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Size of the store (e.g., Small, Medium, Large)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Outlet_Location_Type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Type of city where the store is located (e.g., Tier 1, Tier 2, Tier 3)</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Outlet_Type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Indicates the type of store (e.g., Grocery Store, Supermarket Type 1/2/3)</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07000"/>
              </a:lnSpc>
              <a:spcAft>
                <a:spcPts val="800"/>
              </a:spcAft>
              <a:tabLst>
                <a:tab pos="457200" algn="l"/>
              </a:tabLst>
            </a:pP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Item_Outlet_Sales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Total sales of the product in a particular store (Target variable in the train dataset)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08299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E7DA97-B15B-B403-708E-FBE2CE503CFA}"/>
              </a:ext>
            </a:extLst>
          </p:cNvPr>
          <p:cNvSpPr txBox="1"/>
          <p:nvPr/>
        </p:nvSpPr>
        <p:spPr>
          <a:xfrm>
            <a:off x="1089061" y="678094"/>
            <a:ext cx="271237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DATASET :</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CC8A5F-FF84-5BB3-EB09-B6780773B43B}"/>
              </a:ext>
            </a:extLst>
          </p:cNvPr>
          <p:cNvPicPr>
            <a:picLocks noChangeAspect="1"/>
          </p:cNvPicPr>
          <p:nvPr/>
        </p:nvPicPr>
        <p:blipFill>
          <a:blip r:embed="rId2"/>
          <a:stretch>
            <a:fillRect/>
          </a:stretch>
        </p:blipFill>
        <p:spPr>
          <a:xfrm>
            <a:off x="1197906" y="1464656"/>
            <a:ext cx="10569537" cy="4442984"/>
          </a:xfrm>
          <a:prstGeom prst="rect">
            <a:avLst/>
          </a:prstGeom>
        </p:spPr>
      </p:pic>
    </p:spTree>
    <p:extLst>
      <p:ext uri="{BB962C8B-B14F-4D97-AF65-F5344CB8AC3E}">
        <p14:creationId xmlns:p14="http://schemas.microsoft.com/office/powerpoint/2010/main" val="297673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72190-DB6B-CD20-94B2-31B630E9EB2F}"/>
              </a:ext>
            </a:extLst>
          </p:cNvPr>
          <p:cNvSpPr txBox="1"/>
          <p:nvPr/>
        </p:nvSpPr>
        <p:spPr>
          <a:xfrm>
            <a:off x="1212350" y="503434"/>
            <a:ext cx="390417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Exploratory Data Analysis :</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27C6F0-7B87-3AF6-C72A-522F13172D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438" y="1568767"/>
            <a:ext cx="6002655" cy="3720465"/>
          </a:xfrm>
          <a:prstGeom prst="rect">
            <a:avLst/>
          </a:prstGeom>
          <a:noFill/>
          <a:ln>
            <a:noFill/>
          </a:ln>
        </p:spPr>
      </p:pic>
      <p:sp>
        <p:nvSpPr>
          <p:cNvPr id="7" name="TextBox 6">
            <a:extLst>
              <a:ext uri="{FF2B5EF4-FFF2-40B4-BE49-F238E27FC236}">
                <a16:creationId xmlns:a16="http://schemas.microsoft.com/office/drawing/2014/main" id="{9A50E13D-E719-9796-F9B1-24252C03803D}"/>
              </a:ext>
            </a:extLst>
          </p:cNvPr>
          <p:cNvSpPr txBox="1"/>
          <p:nvPr/>
        </p:nvSpPr>
        <p:spPr>
          <a:xfrm>
            <a:off x="986319" y="5424755"/>
            <a:ext cx="5568593" cy="923330"/>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This heatmap shows the count of each product type according to the establishment year. </a:t>
            </a:r>
            <a:r>
              <a:rPr lang="en-IN" sz="1800" b="1" i="1" dirty="0">
                <a:effectLst/>
                <a:latin typeface="Times New Roman" panose="02020603050405020304" pitchFamily="18" charset="0"/>
                <a:ea typeface="Calibri" panose="020F0502020204030204" pitchFamily="34" charset="0"/>
              </a:rPr>
              <a:t>Where Fruits and Vegetables have highest count</a:t>
            </a:r>
            <a:endParaRPr lang="en-IN" dirty="0"/>
          </a:p>
        </p:txBody>
      </p:sp>
      <p:pic>
        <p:nvPicPr>
          <p:cNvPr id="8" name="Picture 7">
            <a:extLst>
              <a:ext uri="{FF2B5EF4-FFF2-40B4-BE49-F238E27FC236}">
                <a16:creationId xmlns:a16="http://schemas.microsoft.com/office/drawing/2014/main" id="{854B0F23-BDB5-D600-7E8D-482765A11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9315" y="1568767"/>
            <a:ext cx="5582685" cy="3545840"/>
          </a:xfrm>
          <a:prstGeom prst="rect">
            <a:avLst/>
          </a:prstGeom>
          <a:noFill/>
          <a:ln>
            <a:noFill/>
          </a:ln>
        </p:spPr>
      </p:pic>
      <p:sp>
        <p:nvSpPr>
          <p:cNvPr id="9" name="TextBox 8">
            <a:extLst>
              <a:ext uri="{FF2B5EF4-FFF2-40B4-BE49-F238E27FC236}">
                <a16:creationId xmlns:a16="http://schemas.microsoft.com/office/drawing/2014/main" id="{D240F7C6-6176-6281-85FC-FAD67E956AD4}"/>
              </a:ext>
            </a:extLst>
          </p:cNvPr>
          <p:cNvSpPr txBox="1"/>
          <p:nvPr/>
        </p:nvSpPr>
        <p:spPr>
          <a:xfrm>
            <a:off x="6623407" y="5424755"/>
            <a:ext cx="5568593" cy="1361014"/>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figure shows the Total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By each of the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outletType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Where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Supermarket Type1 has the Highest outlet 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82886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AFE354-4743-4A4B-40DF-DCB23BC908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760" y="1266043"/>
            <a:ext cx="5984240" cy="3442335"/>
          </a:xfrm>
          <a:prstGeom prst="rect">
            <a:avLst/>
          </a:prstGeom>
          <a:noFill/>
          <a:ln>
            <a:noFill/>
          </a:ln>
        </p:spPr>
      </p:pic>
      <p:sp>
        <p:nvSpPr>
          <p:cNvPr id="5" name="TextBox 4">
            <a:extLst>
              <a:ext uri="{FF2B5EF4-FFF2-40B4-BE49-F238E27FC236}">
                <a16:creationId xmlns:a16="http://schemas.microsoft.com/office/drawing/2014/main" id="{71B4F88C-4F50-DDEB-407B-9769D5DBCC45}"/>
              </a:ext>
            </a:extLst>
          </p:cNvPr>
          <p:cNvSpPr txBox="1"/>
          <p:nvPr/>
        </p:nvSpPr>
        <p:spPr>
          <a:xfrm>
            <a:off x="496580" y="5130292"/>
            <a:ext cx="5599420" cy="923330"/>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Box plot shows the Distribution of MRP by each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productType</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a:t>
            </a:r>
            <a:endParaRPr lang="en-IN" sz="1800" b="1" i="1"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pic>
        <p:nvPicPr>
          <p:cNvPr id="6" name="Picture 5">
            <a:extLst>
              <a:ext uri="{FF2B5EF4-FFF2-40B4-BE49-F238E27FC236}">
                <a16:creationId xmlns:a16="http://schemas.microsoft.com/office/drawing/2014/main" id="{1DD57061-CCE5-4916-BB56-CD51F1CC62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0490" y="1188970"/>
            <a:ext cx="5731510" cy="3267710"/>
          </a:xfrm>
          <a:prstGeom prst="rect">
            <a:avLst/>
          </a:prstGeom>
          <a:noFill/>
          <a:ln>
            <a:noFill/>
          </a:ln>
        </p:spPr>
      </p:pic>
      <p:sp>
        <p:nvSpPr>
          <p:cNvPr id="7" name="TextBox 6">
            <a:extLst>
              <a:ext uri="{FF2B5EF4-FFF2-40B4-BE49-F238E27FC236}">
                <a16:creationId xmlns:a16="http://schemas.microsoft.com/office/drawing/2014/main" id="{28FEF505-974C-CB88-B237-5CDE4560B152}"/>
              </a:ext>
            </a:extLst>
          </p:cNvPr>
          <p:cNvSpPr txBox="1"/>
          <p:nvPr/>
        </p:nvSpPr>
        <p:spPr>
          <a:xfrm>
            <a:off x="7243280" y="4849402"/>
            <a:ext cx="4739816" cy="1477328"/>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ScatterPlot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shows the Relationship between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productVisibility</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and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According to the dataset the lower product visibility has highest Sales.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endParaRPr lang="en-IN" dirty="0"/>
          </a:p>
        </p:txBody>
      </p:sp>
    </p:spTree>
    <p:extLst>
      <p:ext uri="{BB962C8B-B14F-4D97-AF65-F5344CB8AC3E}">
        <p14:creationId xmlns:p14="http://schemas.microsoft.com/office/powerpoint/2010/main" val="350681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743337-BC9B-1EE7-6E53-07DBD1C5D3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364" y="870941"/>
            <a:ext cx="5606636" cy="3516123"/>
          </a:xfrm>
          <a:prstGeom prst="rect">
            <a:avLst/>
          </a:prstGeom>
          <a:noFill/>
          <a:ln>
            <a:noFill/>
          </a:ln>
        </p:spPr>
      </p:pic>
      <p:pic>
        <p:nvPicPr>
          <p:cNvPr id="5" name="Picture 4">
            <a:extLst>
              <a:ext uri="{FF2B5EF4-FFF2-40B4-BE49-F238E27FC236}">
                <a16:creationId xmlns:a16="http://schemas.microsoft.com/office/drawing/2014/main" id="{609A81F0-B9AC-2C8C-5925-A8283D3EAE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1944" y="974885"/>
            <a:ext cx="5731510" cy="3736975"/>
          </a:xfrm>
          <a:prstGeom prst="rect">
            <a:avLst/>
          </a:prstGeom>
          <a:noFill/>
          <a:ln>
            <a:noFill/>
          </a:ln>
        </p:spPr>
      </p:pic>
      <p:sp>
        <p:nvSpPr>
          <p:cNvPr id="6" name="TextBox 5">
            <a:extLst>
              <a:ext uri="{FF2B5EF4-FFF2-40B4-BE49-F238E27FC236}">
                <a16:creationId xmlns:a16="http://schemas.microsoft.com/office/drawing/2014/main" id="{8D56354A-F1BD-BCF8-F4EE-013D25CC3F38}"/>
              </a:ext>
            </a:extLst>
          </p:cNvPr>
          <p:cNvSpPr txBox="1"/>
          <p:nvPr/>
        </p:nvSpPr>
        <p:spPr>
          <a:xfrm>
            <a:off x="1171254" y="5198724"/>
            <a:ext cx="4924746" cy="923330"/>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Regression plot shows that if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MRP</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increases then the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also increasing.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7" name="TextBox 6">
            <a:extLst>
              <a:ext uri="{FF2B5EF4-FFF2-40B4-BE49-F238E27FC236}">
                <a16:creationId xmlns:a16="http://schemas.microsoft.com/office/drawing/2014/main" id="{33DFFB28-5653-093F-EAEC-E3820063C5B7}"/>
              </a:ext>
            </a:extLst>
          </p:cNvPr>
          <p:cNvSpPr txBox="1"/>
          <p:nvPr/>
        </p:nvSpPr>
        <p:spPr>
          <a:xfrm>
            <a:off x="7233007" y="5198724"/>
            <a:ext cx="4530903" cy="1477328"/>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Latha" panose="020B0604020202020204" pitchFamily="34" charset="0"/>
              </a:rPr>
              <a:t>This Correlation Heatmap shows the correlation between the each variables. Where the </a:t>
            </a:r>
            <a:r>
              <a:rPr lang="en-IN" sz="1800" b="1" i="1" kern="100" dirty="0">
                <a:effectLst/>
                <a:latin typeface="Times New Roman" panose="02020603050405020304" pitchFamily="18" charset="0"/>
                <a:ea typeface="Calibri" panose="020F0502020204030204" pitchFamily="34" charset="0"/>
                <a:cs typeface="Latha" panose="020B0604020202020204" pitchFamily="34" charset="0"/>
              </a:rPr>
              <a:t>MRP &amp; </a:t>
            </a:r>
            <a:r>
              <a:rPr lang="en-IN" sz="1800" b="1" i="1" kern="100" dirty="0" err="1">
                <a:effectLst/>
                <a:latin typeface="Times New Roman" panose="02020603050405020304" pitchFamily="18" charset="0"/>
                <a:ea typeface="Calibri" panose="020F0502020204030204" pitchFamily="34" charset="0"/>
                <a:cs typeface="Latha" panose="020B0604020202020204" pitchFamily="34" charset="0"/>
              </a:rPr>
              <a:t>OutletSales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have (0.57), Which is the positive Correlation and MRP &amp;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HighSales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have (0.50).</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6044655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122</TotalTime>
  <Words>902</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Times New Roman</vt:lpstr>
      <vt:lpstr>Tw Cen MT</vt:lpstr>
      <vt:lpstr>Tw Cen MT Condensed</vt:lpstr>
      <vt:lpstr>ui-sans-serif</vt:lpstr>
      <vt:lpstr>Wingdings 3</vt:lpstr>
      <vt:lpstr>Integral</vt:lpstr>
      <vt:lpstr>INFOSYS SPRINGBOARD INTERNSHIP Data Vista: Sales Data Analysis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N</dc:creator>
  <cp:lastModifiedBy>karthik N</cp:lastModifiedBy>
  <cp:revision>1</cp:revision>
  <dcterms:created xsi:type="dcterms:W3CDTF">2024-11-22T14:18:41Z</dcterms:created>
  <dcterms:modified xsi:type="dcterms:W3CDTF">2024-11-22T16:21:27Z</dcterms:modified>
</cp:coreProperties>
</file>