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68" r:id="rId3"/>
    <p:sldId id="269" r:id="rId4"/>
    <p:sldId id="261" r:id="rId5"/>
    <p:sldId id="270" r:id="rId6"/>
    <p:sldId id="271" r:id="rId7"/>
    <p:sldId id="257" r:id="rId8"/>
    <p:sldId id="264" r:id="rId9"/>
    <p:sldId id="260" r:id="rId10"/>
    <p:sldId id="263" r:id="rId11"/>
    <p:sldId id="265" r:id="rId12"/>
    <p:sldId id="266"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653" autoAdjust="0"/>
  </p:normalViewPr>
  <p:slideViewPr>
    <p:cSldViewPr snapToGrid="0">
      <p:cViewPr varScale="1">
        <p:scale>
          <a:sx n="61" d="100"/>
          <a:sy n="61" d="100"/>
        </p:scale>
        <p:origin x="8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5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5769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32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233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78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284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819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591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93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146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49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8A87A34-81AB-432B-8DAE-1953F412C126}" type="datetimeFigureOut">
              <a:rPr lang="en-US" smtClean="0"/>
              <a:pPr/>
              <a:t>11/28/2024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6037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rthik0505n@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Karthik0505/KARTHIK.N_DataVista-Sales-Data-Analysis-and-Visualization_Infosys_Internship_Oct2024/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2546-DFC0-BB7B-A554-1C39B85221BF}"/>
              </a:ext>
            </a:extLst>
          </p:cNvPr>
          <p:cNvSpPr>
            <a:spLocks noGrp="1"/>
          </p:cNvSpPr>
          <p:nvPr>
            <p:ph type="ctrTitle"/>
          </p:nvPr>
        </p:nvSpPr>
        <p:spPr>
          <a:xfrm>
            <a:off x="174661" y="5029775"/>
            <a:ext cx="7983019" cy="1463040"/>
          </a:xfrm>
        </p:spPr>
        <p:txBody>
          <a:bodyPr>
            <a:normAutofit/>
          </a:bodyPr>
          <a:lstStyle/>
          <a:p>
            <a:r>
              <a:rPr lang="en-US" sz="2800" cap="none" dirty="0">
                <a:solidFill>
                  <a:srgbClr val="FF0000"/>
                </a:solidFill>
              </a:rPr>
              <a:t>Data Vista: Sales Data Analysis And Visualization</a:t>
            </a:r>
            <a:br>
              <a:rPr lang="en-US" sz="2800" cap="none" dirty="0">
                <a:solidFill>
                  <a:schemeClr val="tx1"/>
                </a:solidFill>
              </a:rPr>
            </a:br>
            <a:r>
              <a:rPr lang="en-US" sz="2800" cap="none" dirty="0">
                <a:solidFill>
                  <a:schemeClr val="tx1"/>
                </a:solidFill>
              </a:rPr>
              <a:t>Topic : Big Mart Sales Data Analysis</a:t>
            </a:r>
            <a:endParaRPr lang="en-IN" sz="2800" dirty="0">
              <a:solidFill>
                <a:schemeClr val="tx1"/>
              </a:solidFill>
            </a:endParaRPr>
          </a:p>
        </p:txBody>
      </p:sp>
      <p:sp>
        <p:nvSpPr>
          <p:cNvPr id="3" name="Subtitle 2">
            <a:extLst>
              <a:ext uri="{FF2B5EF4-FFF2-40B4-BE49-F238E27FC236}">
                <a16:creationId xmlns:a16="http://schemas.microsoft.com/office/drawing/2014/main" id="{D18EB5D8-ED3A-B199-88CD-3518BB061B5C}"/>
              </a:ext>
            </a:extLst>
          </p:cNvPr>
          <p:cNvSpPr>
            <a:spLocks noGrp="1"/>
          </p:cNvSpPr>
          <p:nvPr>
            <p:ph type="subTitle" idx="1"/>
          </p:nvPr>
        </p:nvSpPr>
        <p:spPr>
          <a:xfrm>
            <a:off x="8527551" y="4960137"/>
            <a:ext cx="3489787" cy="1463040"/>
          </a:xfrm>
        </p:spPr>
        <p:txBody>
          <a:bodyPr/>
          <a:lstStyle/>
          <a:p>
            <a:r>
              <a:rPr lang="en-US" dirty="0"/>
              <a:t>Name : N. Karthik</a:t>
            </a:r>
          </a:p>
          <a:p>
            <a:r>
              <a:rPr lang="en-US" dirty="0"/>
              <a:t>Email id : </a:t>
            </a:r>
            <a:r>
              <a:rPr lang="en-US" dirty="0">
                <a:hlinkClick r:id="rId2"/>
              </a:rPr>
              <a:t>karthik0505n@gmail.com</a:t>
            </a:r>
            <a:endParaRPr lang="en-IN" dirty="0"/>
          </a:p>
        </p:txBody>
      </p:sp>
      <p:sp>
        <p:nvSpPr>
          <p:cNvPr id="4" name="Title 1">
            <a:extLst>
              <a:ext uri="{FF2B5EF4-FFF2-40B4-BE49-F238E27FC236}">
                <a16:creationId xmlns:a16="http://schemas.microsoft.com/office/drawing/2014/main" id="{D0677764-FED3-E7F9-02E8-81079304FE53}"/>
              </a:ext>
            </a:extLst>
          </p:cNvPr>
          <p:cNvSpPr txBox="1">
            <a:spLocks/>
          </p:cNvSpPr>
          <p:nvPr/>
        </p:nvSpPr>
        <p:spPr>
          <a:xfrm>
            <a:off x="543674" y="1270711"/>
            <a:ext cx="11104651"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r>
              <a:rPr lang="en-US" sz="4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INFOSYS SPRINGBOARD INTERNSHIP</a:t>
            </a:r>
            <a:endParaRPr lang="en-IN" sz="4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58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743337-BC9B-1EE7-6E53-07DBD1C5D3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9364" y="870941"/>
            <a:ext cx="5606636" cy="3516123"/>
          </a:xfrm>
          <a:prstGeom prst="rect">
            <a:avLst/>
          </a:prstGeom>
          <a:noFill/>
          <a:ln>
            <a:noFill/>
          </a:ln>
        </p:spPr>
      </p:pic>
      <p:pic>
        <p:nvPicPr>
          <p:cNvPr id="5" name="Picture 4">
            <a:extLst>
              <a:ext uri="{FF2B5EF4-FFF2-40B4-BE49-F238E27FC236}">
                <a16:creationId xmlns:a16="http://schemas.microsoft.com/office/drawing/2014/main" id="{609A81F0-B9AC-2C8C-5925-A8283D3EAE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1944" y="974885"/>
            <a:ext cx="5731510" cy="3736975"/>
          </a:xfrm>
          <a:prstGeom prst="rect">
            <a:avLst/>
          </a:prstGeom>
          <a:noFill/>
          <a:ln>
            <a:noFill/>
          </a:ln>
        </p:spPr>
      </p:pic>
      <p:sp>
        <p:nvSpPr>
          <p:cNvPr id="6" name="TextBox 5">
            <a:extLst>
              <a:ext uri="{FF2B5EF4-FFF2-40B4-BE49-F238E27FC236}">
                <a16:creationId xmlns:a16="http://schemas.microsoft.com/office/drawing/2014/main" id="{8D56354A-F1BD-BCF8-F4EE-013D25CC3F38}"/>
              </a:ext>
            </a:extLst>
          </p:cNvPr>
          <p:cNvSpPr txBox="1"/>
          <p:nvPr/>
        </p:nvSpPr>
        <p:spPr>
          <a:xfrm>
            <a:off x="1171254" y="5198724"/>
            <a:ext cx="4924746" cy="923330"/>
          </a:xfrm>
          <a:prstGeom prst="rect">
            <a:avLst/>
          </a:prstGeom>
          <a:noFill/>
        </p:spPr>
        <p:txBody>
          <a:bodyPr wrap="square" rtlCol="0">
            <a:spAutoFit/>
          </a:bodyPr>
          <a:lstStyle/>
          <a:p>
            <a:r>
              <a:rPr lang="en-IN" sz="1800" kern="100" dirty="0">
                <a:effectLst/>
                <a:latin typeface="Times New Roman" panose="02020603050405020304" pitchFamily="18" charset="0"/>
                <a:ea typeface="Calibri" panose="020F0502020204030204" pitchFamily="34" charset="0"/>
                <a:cs typeface="Latha" panose="020B0604020202020204" pitchFamily="34" charset="0"/>
              </a:rPr>
              <a:t>This Regression plot shows that if </a:t>
            </a:r>
            <a:r>
              <a:rPr lang="en-IN" sz="1800" b="1" i="1" kern="100" dirty="0">
                <a:effectLst/>
                <a:latin typeface="Times New Roman" panose="02020603050405020304" pitchFamily="18" charset="0"/>
                <a:ea typeface="Calibri" panose="020F0502020204030204" pitchFamily="34" charset="0"/>
                <a:cs typeface="Latha" panose="020B0604020202020204" pitchFamily="34" charset="0"/>
              </a:rPr>
              <a:t>MRP</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increases then the </a:t>
            </a:r>
            <a:r>
              <a:rPr lang="en-IN" sz="1800" b="1" i="1" kern="100" dirty="0" err="1">
                <a:effectLst/>
                <a:latin typeface="Times New Roman" panose="02020603050405020304" pitchFamily="18" charset="0"/>
                <a:ea typeface="Calibri" panose="020F0502020204030204" pitchFamily="34" charset="0"/>
                <a:cs typeface="Latha" panose="020B0604020202020204" pitchFamily="34" charset="0"/>
              </a:rPr>
              <a:t>OutletSales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also increasing.</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7" name="TextBox 6">
            <a:extLst>
              <a:ext uri="{FF2B5EF4-FFF2-40B4-BE49-F238E27FC236}">
                <a16:creationId xmlns:a16="http://schemas.microsoft.com/office/drawing/2014/main" id="{33DFFB28-5653-093F-EAEC-E3820063C5B7}"/>
              </a:ext>
            </a:extLst>
          </p:cNvPr>
          <p:cNvSpPr txBox="1"/>
          <p:nvPr/>
        </p:nvSpPr>
        <p:spPr>
          <a:xfrm>
            <a:off x="7233007" y="5198724"/>
            <a:ext cx="4530903" cy="1477328"/>
          </a:xfrm>
          <a:prstGeom prst="rect">
            <a:avLst/>
          </a:prstGeom>
          <a:noFill/>
        </p:spPr>
        <p:txBody>
          <a:bodyPr wrap="square" rtlCol="0">
            <a:spAutoFit/>
          </a:bodyPr>
          <a:lstStyle/>
          <a:p>
            <a:pPr algn="just"/>
            <a:r>
              <a:rPr lang="en-IN" sz="1800" kern="100" dirty="0">
                <a:effectLst/>
                <a:latin typeface="Times New Roman" panose="02020603050405020304" pitchFamily="18" charset="0"/>
                <a:ea typeface="Calibri" panose="020F0502020204030204" pitchFamily="34" charset="0"/>
                <a:cs typeface="Latha" panose="020B0604020202020204" pitchFamily="34" charset="0"/>
              </a:rPr>
              <a:t>This Correlation Heatmap shows the correlation between the each variables. Where the </a:t>
            </a:r>
            <a:r>
              <a:rPr lang="en-IN" sz="1800" b="1" i="1" kern="100" dirty="0">
                <a:effectLst/>
                <a:latin typeface="Times New Roman" panose="02020603050405020304" pitchFamily="18" charset="0"/>
                <a:ea typeface="Calibri" panose="020F0502020204030204" pitchFamily="34" charset="0"/>
                <a:cs typeface="Latha" panose="020B0604020202020204" pitchFamily="34" charset="0"/>
              </a:rPr>
              <a:t>MRP &amp; </a:t>
            </a:r>
            <a:r>
              <a:rPr lang="en-IN" sz="1800" b="1" i="1" kern="100" dirty="0" err="1">
                <a:effectLst/>
                <a:latin typeface="Times New Roman" panose="02020603050405020304" pitchFamily="18" charset="0"/>
                <a:ea typeface="Calibri" panose="020F0502020204030204" pitchFamily="34" charset="0"/>
                <a:cs typeface="Latha" panose="020B0604020202020204" pitchFamily="34" charset="0"/>
              </a:rPr>
              <a:t>OutletSales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have (0.57), Which is the positive Correlation and MRP &amp;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HighSales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have (0.50).</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60446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C53CB3-AE48-F800-C0F8-94FF972D02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5961" y="1721212"/>
            <a:ext cx="7002815" cy="4448719"/>
          </a:xfrm>
          <a:prstGeom prst="rect">
            <a:avLst/>
          </a:prstGeom>
          <a:noFill/>
          <a:ln>
            <a:noFill/>
          </a:ln>
        </p:spPr>
      </p:pic>
      <p:pic>
        <p:nvPicPr>
          <p:cNvPr id="5" name="Picture 4">
            <a:extLst>
              <a:ext uri="{FF2B5EF4-FFF2-40B4-BE49-F238E27FC236}">
                <a16:creationId xmlns:a16="http://schemas.microsoft.com/office/drawing/2014/main" id="{6F5A11E4-C5C0-F809-EE77-8E025D20E678}"/>
              </a:ext>
            </a:extLst>
          </p:cNvPr>
          <p:cNvPicPr>
            <a:picLocks noChangeAspect="1"/>
          </p:cNvPicPr>
          <p:nvPr/>
        </p:nvPicPr>
        <p:blipFill>
          <a:blip r:embed="rId3"/>
          <a:stretch>
            <a:fillRect/>
          </a:stretch>
        </p:blipFill>
        <p:spPr>
          <a:xfrm>
            <a:off x="8262620" y="3200103"/>
            <a:ext cx="3929380" cy="1033145"/>
          </a:xfrm>
          <a:prstGeom prst="rect">
            <a:avLst/>
          </a:prstGeom>
        </p:spPr>
      </p:pic>
      <p:sp>
        <p:nvSpPr>
          <p:cNvPr id="6" name="TextBox 5">
            <a:extLst>
              <a:ext uri="{FF2B5EF4-FFF2-40B4-BE49-F238E27FC236}">
                <a16:creationId xmlns:a16="http://schemas.microsoft.com/office/drawing/2014/main" id="{0DC2A5CD-D421-616B-1AE8-EDCE20C1DAC0}"/>
              </a:ext>
            </a:extLst>
          </p:cNvPr>
          <p:cNvSpPr txBox="1"/>
          <p:nvPr/>
        </p:nvSpPr>
        <p:spPr>
          <a:xfrm>
            <a:off x="1440460" y="718660"/>
            <a:ext cx="325690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K Means Clustering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87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44C4F2-CF3F-F945-0DDD-4EEE3345EE35}"/>
              </a:ext>
            </a:extLst>
          </p:cNvPr>
          <p:cNvSpPr txBox="1"/>
          <p:nvPr/>
        </p:nvSpPr>
        <p:spPr>
          <a:xfrm>
            <a:off x="1222625" y="585627"/>
            <a:ext cx="315416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Fitted Line Equation :</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099E8B-BBF9-FC17-9240-787D124FC260}"/>
              </a:ext>
            </a:extLst>
          </p:cNvPr>
          <p:cNvPicPr>
            <a:picLocks noChangeAspect="1"/>
          </p:cNvPicPr>
          <p:nvPr/>
        </p:nvPicPr>
        <p:blipFill>
          <a:blip r:embed="rId2"/>
          <a:stretch>
            <a:fillRect/>
          </a:stretch>
        </p:blipFill>
        <p:spPr>
          <a:xfrm>
            <a:off x="1678848" y="1013290"/>
            <a:ext cx="9478272" cy="1296888"/>
          </a:xfrm>
          <a:prstGeom prst="rect">
            <a:avLst/>
          </a:prstGeom>
        </p:spPr>
      </p:pic>
      <p:sp>
        <p:nvSpPr>
          <p:cNvPr id="6" name="TextBox 5">
            <a:extLst>
              <a:ext uri="{FF2B5EF4-FFF2-40B4-BE49-F238E27FC236}">
                <a16:creationId xmlns:a16="http://schemas.microsoft.com/office/drawing/2014/main" id="{781D832D-32CA-C8FA-B10F-22E31A8D1340}"/>
              </a:ext>
            </a:extLst>
          </p:cNvPr>
          <p:cNvSpPr txBox="1"/>
          <p:nvPr/>
        </p:nvSpPr>
        <p:spPr>
          <a:xfrm>
            <a:off x="1222625" y="2465715"/>
            <a:ext cx="346239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 :</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DB05B56-EEE6-9515-ABED-A986CFF24BBC}"/>
              </a:ext>
            </a:extLst>
          </p:cNvPr>
          <p:cNvSpPr txBox="1"/>
          <p:nvPr/>
        </p:nvSpPr>
        <p:spPr>
          <a:xfrm>
            <a:off x="1678848" y="2927380"/>
            <a:ext cx="9293952" cy="3970318"/>
          </a:xfrm>
          <a:prstGeom prst="rect">
            <a:avLst/>
          </a:prstGeom>
          <a:noFill/>
        </p:spPr>
        <p:txBody>
          <a:bodyPr wrap="square" rtlCol="0">
            <a:spAutoFit/>
          </a:bodyPr>
          <a:lstStyle/>
          <a:p>
            <a:pPr algn="just">
              <a:buFont typeface="Arial" panose="020B0604020202020204" pitchFamily="34" charset="0"/>
              <a:buChar char="•"/>
            </a:pPr>
            <a:r>
              <a:rPr lang="en-US" b="1" i="0" dirty="0">
                <a:solidFill>
                  <a:srgbClr val="0D0D0D"/>
                </a:solidFill>
                <a:effectLst/>
                <a:latin typeface="ui-sans-serif"/>
              </a:rPr>
              <a:t>  Cluster 0</a:t>
            </a:r>
            <a:r>
              <a:rPr lang="en-US" b="0" i="0" dirty="0">
                <a:solidFill>
                  <a:srgbClr val="0D0D0D"/>
                </a:solidFill>
                <a:effectLst/>
                <a:latin typeface="ui-sans-serif"/>
              </a:rPr>
              <a:t>: Represents products with an average weight of </a:t>
            </a:r>
            <a:r>
              <a:rPr lang="en-US" b="1" i="0" dirty="0">
                <a:solidFill>
                  <a:srgbClr val="0D0D0D"/>
                </a:solidFill>
                <a:effectLst/>
                <a:latin typeface="ui-sans-serif"/>
              </a:rPr>
              <a:t>13.88</a:t>
            </a:r>
            <a:r>
              <a:rPr lang="en-US" b="0" i="0" dirty="0">
                <a:solidFill>
                  <a:srgbClr val="0D0D0D"/>
                </a:solidFill>
                <a:effectLst/>
                <a:latin typeface="ui-sans-serif"/>
              </a:rPr>
              <a:t>, a visibility percentage of </a:t>
            </a:r>
            <a:r>
              <a:rPr lang="en-US" b="1" i="0" dirty="0">
                <a:solidFill>
                  <a:srgbClr val="0D0D0D"/>
                </a:solidFill>
                <a:effectLst/>
                <a:latin typeface="ui-sans-serif"/>
              </a:rPr>
              <a:t>4.58%</a:t>
            </a:r>
            <a:r>
              <a:rPr lang="en-US" b="0" i="0" dirty="0">
                <a:solidFill>
                  <a:srgbClr val="0D0D0D"/>
                </a:solidFill>
                <a:effectLst/>
                <a:latin typeface="ui-sans-serif"/>
              </a:rPr>
              <a:t>, and a higher MRP of </a:t>
            </a:r>
            <a:r>
              <a:rPr lang="en-US" b="1" i="0" dirty="0">
                <a:solidFill>
                  <a:srgbClr val="0D0D0D"/>
                </a:solidFill>
                <a:effectLst/>
                <a:latin typeface="ui-sans-serif"/>
              </a:rPr>
              <a:t>195.26</a:t>
            </a:r>
            <a:r>
              <a:rPr lang="en-US" b="0" i="0" dirty="0">
                <a:solidFill>
                  <a:srgbClr val="0D0D0D"/>
                </a:solidFill>
                <a:effectLst/>
                <a:latin typeface="ui-sans-serif"/>
              </a:rPr>
              <a:t>. Likely premium or high-end products.</a:t>
            </a:r>
          </a:p>
          <a:p>
            <a:pPr algn="just">
              <a:buFont typeface="Arial" panose="020B0604020202020204" pitchFamily="34" charset="0"/>
              <a:buChar char="•"/>
            </a:pPr>
            <a:endParaRPr lang="en-US" b="0" i="0" dirty="0">
              <a:solidFill>
                <a:srgbClr val="0D0D0D"/>
              </a:solidFill>
              <a:effectLst/>
              <a:latin typeface="ui-sans-serif"/>
            </a:endParaRPr>
          </a:p>
          <a:p>
            <a:pPr algn="just">
              <a:buFont typeface="Arial" panose="020B0604020202020204" pitchFamily="34" charset="0"/>
              <a:buChar char="•"/>
            </a:pPr>
            <a:r>
              <a:rPr lang="en-US" b="1" i="0" dirty="0">
                <a:solidFill>
                  <a:srgbClr val="0D0D0D"/>
                </a:solidFill>
                <a:effectLst/>
                <a:latin typeface="ui-sans-serif"/>
              </a:rPr>
              <a:t>  Cluster 1</a:t>
            </a:r>
            <a:r>
              <a:rPr lang="en-US" b="0" i="0" dirty="0">
                <a:solidFill>
                  <a:srgbClr val="0D0D0D"/>
                </a:solidFill>
                <a:effectLst/>
                <a:latin typeface="ui-sans-serif"/>
              </a:rPr>
              <a:t>: Represents lighter products with a weight of </a:t>
            </a:r>
            <a:r>
              <a:rPr lang="en-US" b="1" i="0" dirty="0">
                <a:solidFill>
                  <a:srgbClr val="0D0D0D"/>
                </a:solidFill>
                <a:effectLst/>
                <a:latin typeface="ui-sans-serif"/>
              </a:rPr>
              <a:t>11.82</a:t>
            </a:r>
            <a:r>
              <a:rPr lang="en-US" b="0" i="0" dirty="0">
                <a:solidFill>
                  <a:srgbClr val="0D0D0D"/>
                </a:solidFill>
                <a:effectLst/>
                <a:latin typeface="ui-sans-serif"/>
              </a:rPr>
              <a:t>, a visibility percentage of </a:t>
            </a:r>
            <a:r>
              <a:rPr lang="en-US" b="1" i="0" dirty="0">
                <a:solidFill>
                  <a:srgbClr val="0D0D0D"/>
                </a:solidFill>
                <a:effectLst/>
                <a:latin typeface="ui-sans-serif"/>
              </a:rPr>
              <a:t>4.32%</a:t>
            </a:r>
            <a:r>
              <a:rPr lang="en-US" b="0" i="0" dirty="0">
                <a:solidFill>
                  <a:srgbClr val="0D0D0D"/>
                </a:solidFill>
                <a:effectLst/>
                <a:latin typeface="ui-sans-serif"/>
              </a:rPr>
              <a:t>, and the lowest MRP of </a:t>
            </a:r>
            <a:r>
              <a:rPr lang="en-US" b="1" i="0" dirty="0">
                <a:solidFill>
                  <a:srgbClr val="0D0D0D"/>
                </a:solidFill>
                <a:effectLst/>
                <a:latin typeface="ui-sans-serif"/>
              </a:rPr>
              <a:t>89.82</a:t>
            </a:r>
            <a:r>
              <a:rPr lang="en-US" b="0" i="0" dirty="0">
                <a:solidFill>
                  <a:srgbClr val="0D0D0D"/>
                </a:solidFill>
                <a:effectLst/>
                <a:latin typeface="ui-sans-serif"/>
              </a:rPr>
              <a:t>. Likely basic or economical items.</a:t>
            </a:r>
          </a:p>
          <a:p>
            <a:pPr algn="just">
              <a:buFont typeface="Arial" panose="020B0604020202020204" pitchFamily="34" charset="0"/>
              <a:buChar char="•"/>
            </a:pPr>
            <a:endParaRPr lang="en-US" b="0" i="0" dirty="0">
              <a:solidFill>
                <a:srgbClr val="0D0D0D"/>
              </a:solidFill>
              <a:effectLst/>
              <a:latin typeface="ui-sans-serif"/>
            </a:endParaRPr>
          </a:p>
          <a:p>
            <a:pPr algn="just">
              <a:buFont typeface="Arial" panose="020B0604020202020204" pitchFamily="34" charset="0"/>
              <a:buChar char="•"/>
            </a:pPr>
            <a:r>
              <a:rPr lang="en-US" b="1" i="0" dirty="0">
                <a:solidFill>
                  <a:srgbClr val="0D0D0D"/>
                </a:solidFill>
                <a:effectLst/>
                <a:latin typeface="ui-sans-serif"/>
              </a:rPr>
              <a:t>  Cluster 2</a:t>
            </a:r>
            <a:r>
              <a:rPr lang="en-US" b="0" i="0" dirty="0">
                <a:solidFill>
                  <a:srgbClr val="0D0D0D"/>
                </a:solidFill>
                <a:effectLst/>
                <a:latin typeface="ui-sans-serif"/>
              </a:rPr>
              <a:t>: Represents moderately weighted products with a weight of </a:t>
            </a:r>
            <a:r>
              <a:rPr lang="en-US" b="1" i="0" dirty="0">
                <a:solidFill>
                  <a:srgbClr val="0D0D0D"/>
                </a:solidFill>
                <a:effectLst/>
                <a:latin typeface="ui-sans-serif"/>
              </a:rPr>
              <a:t>12.88</a:t>
            </a:r>
            <a:r>
              <a:rPr lang="en-US" b="0" i="0" dirty="0">
                <a:solidFill>
                  <a:srgbClr val="0D0D0D"/>
                </a:solidFill>
                <a:effectLst/>
                <a:latin typeface="ui-sans-serif"/>
              </a:rPr>
              <a:t>, a higher visibility percentage of </a:t>
            </a:r>
            <a:r>
              <a:rPr lang="en-US" b="1" i="0" dirty="0">
                <a:solidFill>
                  <a:srgbClr val="0D0D0D"/>
                </a:solidFill>
                <a:effectLst/>
                <a:latin typeface="ui-sans-serif"/>
              </a:rPr>
              <a:t>14.28%</a:t>
            </a:r>
            <a:r>
              <a:rPr lang="en-US" b="0" i="0" dirty="0">
                <a:solidFill>
                  <a:srgbClr val="0D0D0D"/>
                </a:solidFill>
                <a:effectLst/>
                <a:latin typeface="ui-sans-serif"/>
              </a:rPr>
              <a:t>, and a mid-range MRP of </a:t>
            </a:r>
            <a:r>
              <a:rPr lang="en-US" b="1" i="0" dirty="0">
                <a:solidFill>
                  <a:srgbClr val="0D0D0D"/>
                </a:solidFill>
                <a:effectLst/>
                <a:latin typeface="ui-sans-serif"/>
              </a:rPr>
              <a:t>136.12</a:t>
            </a:r>
            <a:r>
              <a:rPr lang="en-US" b="0" i="0" dirty="0">
                <a:solidFill>
                  <a:srgbClr val="0D0D0D"/>
                </a:solidFill>
                <a:effectLst/>
                <a:latin typeface="ui-sans-serif"/>
              </a:rPr>
              <a:t>. Likely popular or moderately priced products.</a:t>
            </a:r>
          </a:p>
          <a:p>
            <a:pPr algn="just"/>
            <a:endParaRPr lang="en-US" b="0" i="0" dirty="0">
              <a:solidFill>
                <a:srgbClr val="0D0D0D"/>
              </a:solidFill>
              <a:effectLst/>
              <a:latin typeface="ui-sans-serif"/>
            </a:endParaRPr>
          </a:p>
          <a:p>
            <a:pPr marL="285750" indent="-285750" algn="just">
              <a:buFont typeface="Arial" panose="020B0604020202020204" pitchFamily="34" charset="0"/>
              <a:buChar char="•"/>
            </a:pPr>
            <a:r>
              <a:rPr lang="en-US" dirty="0">
                <a:solidFill>
                  <a:srgbClr val="0D0D0D"/>
                </a:solidFill>
                <a:latin typeface="ui-sans-serif"/>
              </a:rPr>
              <a:t>These </a:t>
            </a:r>
            <a:r>
              <a:rPr lang="en-US" b="0" i="0" dirty="0">
                <a:solidFill>
                  <a:srgbClr val="0D0D0D"/>
                </a:solidFill>
                <a:effectLst/>
                <a:latin typeface="ui-sans-serif"/>
              </a:rPr>
              <a:t>Clusters provide actionable insights for pricing, marketing, and store layout strategies.</a:t>
            </a:r>
          </a:p>
          <a:p>
            <a:pPr algn="just"/>
            <a:endParaRPr lang="en-US" dirty="0">
              <a:solidFill>
                <a:srgbClr val="0D0D0D"/>
              </a:solidFill>
              <a:latin typeface="ui-sans-serif"/>
            </a:endParaRPr>
          </a:p>
          <a:p>
            <a:pPr marL="285750" indent="-285750" algn="just">
              <a:buFont typeface="Arial" panose="020B0604020202020204" pitchFamily="34" charset="0"/>
              <a:buChar char="•"/>
            </a:pPr>
            <a:r>
              <a:rPr lang="en-US" b="0" i="0" dirty="0">
                <a:solidFill>
                  <a:srgbClr val="0D0D0D"/>
                </a:solidFill>
                <a:effectLst/>
                <a:latin typeface="ui-sans-serif"/>
              </a:rPr>
              <a:t>The predictive model can help forecast sales and optimize inventory across stores.</a:t>
            </a:r>
          </a:p>
          <a:p>
            <a:pPr algn="just"/>
            <a:endParaRPr lang="en-IN" dirty="0"/>
          </a:p>
        </p:txBody>
      </p:sp>
    </p:spTree>
    <p:extLst>
      <p:ext uri="{BB962C8B-B14F-4D97-AF65-F5344CB8AC3E}">
        <p14:creationId xmlns:p14="http://schemas.microsoft.com/office/powerpoint/2010/main" val="100576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EEC8B7-45FB-DDB2-7557-AE9FBA9D554D}"/>
              </a:ext>
            </a:extLst>
          </p:cNvPr>
          <p:cNvSpPr txBox="1"/>
          <p:nvPr/>
        </p:nvSpPr>
        <p:spPr>
          <a:xfrm>
            <a:off x="3552497" y="2921168"/>
            <a:ext cx="6253655" cy="1015663"/>
          </a:xfrm>
          <a:prstGeom prst="rect">
            <a:avLst/>
          </a:prstGeom>
          <a:noFill/>
        </p:spPr>
        <p:txBody>
          <a:bodyPr wrap="square" rtlCol="0">
            <a:spAutoFit/>
          </a:bodyPr>
          <a:lstStyle/>
          <a:p>
            <a:r>
              <a:rPr lang="en-IN" sz="6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90CAF1A0-E15D-4AF8-22A2-D93E786EDDB3}"/>
              </a:ext>
            </a:extLst>
          </p:cNvPr>
          <p:cNvSpPr txBox="1"/>
          <p:nvPr/>
        </p:nvSpPr>
        <p:spPr>
          <a:xfrm>
            <a:off x="3854669" y="1618593"/>
            <a:ext cx="399918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GITHUB : </a:t>
            </a:r>
            <a:r>
              <a:rPr lang="en-IN" sz="2400" dirty="0">
                <a:latin typeface="Times New Roman" panose="02020603050405020304" pitchFamily="18" charset="0"/>
                <a:cs typeface="Times New Roman" panose="02020603050405020304" pitchFamily="18" charset="0"/>
                <a:hlinkClick r:id="rId2"/>
              </a:rPr>
              <a:t>GITHUB | LINK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13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307DC-E5BC-B71A-4430-A9D6E2E6FC3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854279E-5FEE-5102-9B36-D61E6AE2B4B1}"/>
              </a:ext>
            </a:extLst>
          </p:cNvPr>
          <p:cNvSpPr txBox="1"/>
          <p:nvPr/>
        </p:nvSpPr>
        <p:spPr>
          <a:xfrm>
            <a:off x="4422226" y="488731"/>
            <a:ext cx="4051739" cy="707886"/>
          </a:xfrm>
          <a:prstGeom prst="rect">
            <a:avLst/>
          </a:prstGeom>
          <a:noFill/>
        </p:spPr>
        <p:txBody>
          <a:bodyPr wrap="square" rtlCol="0">
            <a:spAutoFit/>
          </a:bodyPr>
          <a:lstStyle/>
          <a:p>
            <a:r>
              <a:rPr lang="en-IN" sz="4000" b="1" dirty="0">
                <a:solidFill>
                  <a:srgbClr val="FF0000"/>
                </a:solidFill>
              </a:rPr>
              <a:t>KEY LEARNINGS</a:t>
            </a:r>
          </a:p>
        </p:txBody>
      </p:sp>
      <p:sp>
        <p:nvSpPr>
          <p:cNvPr id="6" name="Rectangle: Rounded Corners 5">
            <a:extLst>
              <a:ext uri="{FF2B5EF4-FFF2-40B4-BE49-F238E27FC236}">
                <a16:creationId xmlns:a16="http://schemas.microsoft.com/office/drawing/2014/main" id="{B53431D1-1F42-D451-1F96-B634F013F99B}"/>
              </a:ext>
            </a:extLst>
          </p:cNvPr>
          <p:cNvSpPr/>
          <p:nvPr/>
        </p:nvSpPr>
        <p:spPr>
          <a:xfrm>
            <a:off x="882869" y="1618593"/>
            <a:ext cx="5213131" cy="4750676"/>
          </a:xfrm>
          <a:prstGeom prst="roundRect">
            <a:avLst/>
          </a:prstGeom>
          <a:ln>
            <a:solidFill>
              <a:schemeClr val="tx1"/>
            </a:solidFill>
          </a:ln>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DATA SCIENCE ?</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Data Science is a interdisciplinary field that uses scientific methods, processes, algorithms and systems to extract knowledge and insights from structured and unstructured data.</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AI ?</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Artificial Intelligence is the creation of computer systems capable of performing tasks that typically require human intelligence.</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AI stimulates human intelligence in machines for tasks like learning and problem solving.</a:t>
            </a:r>
          </a:p>
        </p:txBody>
      </p:sp>
      <p:sp>
        <p:nvSpPr>
          <p:cNvPr id="7" name="Rectangle: Rounded Corners 6">
            <a:extLst>
              <a:ext uri="{FF2B5EF4-FFF2-40B4-BE49-F238E27FC236}">
                <a16:creationId xmlns:a16="http://schemas.microsoft.com/office/drawing/2014/main" id="{BAD4CF92-9039-3533-B80A-04C5D8F30D25}"/>
              </a:ext>
            </a:extLst>
          </p:cNvPr>
          <p:cNvSpPr/>
          <p:nvPr/>
        </p:nvSpPr>
        <p:spPr>
          <a:xfrm>
            <a:off x="6448096" y="1618593"/>
            <a:ext cx="5213131" cy="4750676"/>
          </a:xfrm>
          <a:prstGeom prst="roundRect">
            <a:avLst/>
          </a:prstGeom>
          <a:ln>
            <a:solidFill>
              <a:schemeClr val="tx1"/>
            </a:solidFill>
          </a:ln>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MACHINE LEARNING ?</a:t>
            </a:r>
          </a:p>
          <a:p>
            <a:pPr algn="ctr"/>
            <a:endParaRPr lang="en-IN"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Machine Learning is teaching computers to learn patterns from data and make predictions or decisions without explicit programming. It works well with structured data and smaller datasets</a:t>
            </a:r>
            <a:endParaRPr lang="en-IN" dirty="0">
              <a:latin typeface="Times New Roman" panose="02020603050405020304" pitchFamily="18" charset="0"/>
              <a:cs typeface="Times New Roman" panose="02020603050405020304" pitchFamily="18" charset="0"/>
            </a:endParaRPr>
          </a:p>
          <a:p>
            <a:pPr algn="ct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DEEP LEARNING ?</a:t>
            </a:r>
          </a:p>
          <a:p>
            <a:pPr algn="ctr"/>
            <a:endParaRPr lang="en-IN"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Deep Learning is a more advanced type of ML that uses neural networks to process large amounts of raw data. It’s great for tasks like image recognition, natural language processing, and speech translation.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981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40186-4F4D-3F33-BD0F-E1A1076FB7F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79165B8-953A-7415-4A23-F530B67ABA05}"/>
              </a:ext>
            </a:extLst>
          </p:cNvPr>
          <p:cNvSpPr txBox="1"/>
          <p:nvPr/>
        </p:nvSpPr>
        <p:spPr>
          <a:xfrm>
            <a:off x="4422226" y="488731"/>
            <a:ext cx="4051739" cy="707886"/>
          </a:xfrm>
          <a:prstGeom prst="rect">
            <a:avLst/>
          </a:prstGeom>
          <a:noFill/>
        </p:spPr>
        <p:txBody>
          <a:bodyPr wrap="square" rtlCol="0">
            <a:spAutoFit/>
          </a:bodyPr>
          <a:lstStyle/>
          <a:p>
            <a:r>
              <a:rPr lang="en-IN" sz="4000" b="1" dirty="0">
                <a:solidFill>
                  <a:srgbClr val="FF0000"/>
                </a:solidFill>
              </a:rPr>
              <a:t>KEY LEARNINGS</a:t>
            </a:r>
          </a:p>
        </p:txBody>
      </p:sp>
      <p:sp>
        <p:nvSpPr>
          <p:cNvPr id="6" name="Rectangle: Rounded Corners 5">
            <a:extLst>
              <a:ext uri="{FF2B5EF4-FFF2-40B4-BE49-F238E27FC236}">
                <a16:creationId xmlns:a16="http://schemas.microsoft.com/office/drawing/2014/main" id="{A647164C-7DA6-6525-0453-BB2F1BB7CE1C}"/>
              </a:ext>
            </a:extLst>
          </p:cNvPr>
          <p:cNvSpPr/>
          <p:nvPr/>
        </p:nvSpPr>
        <p:spPr>
          <a:xfrm>
            <a:off x="882869" y="1618593"/>
            <a:ext cx="5213131" cy="4750676"/>
          </a:xfrm>
          <a:prstGeom prst="roundRect">
            <a:avLst/>
          </a:prstGeom>
          <a:ln>
            <a:solidFill>
              <a:schemeClr val="tx1"/>
            </a:solidFill>
          </a:ln>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RNN ? TYPES ? ISSUES IN IT.</a:t>
            </a:r>
          </a:p>
          <a:p>
            <a:endParaRPr lang="en-US" dirty="0"/>
          </a:p>
          <a:p>
            <a:pPr algn="ctr"/>
            <a:r>
              <a:rPr lang="en-US" dirty="0">
                <a:solidFill>
                  <a:schemeClr val="tx1"/>
                </a:solidFill>
                <a:latin typeface="Times New Roman" panose="02020603050405020304" pitchFamily="18" charset="0"/>
                <a:cs typeface="Times New Roman" panose="02020603050405020304" pitchFamily="18" charset="0"/>
              </a:rPr>
              <a:t>A Recurrent Neural Network (RNN) is a type of neural network designed for sequential data, where the output from previous steps is fed back into the model to influence future steps</a:t>
            </a: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a:t>
            </a:r>
          </a:p>
          <a:p>
            <a:pPr algn="ctr"/>
            <a:r>
              <a:rPr lang="en-US" dirty="0">
                <a:solidFill>
                  <a:schemeClr val="tx1"/>
                </a:solidFill>
                <a:latin typeface="Times New Roman" panose="02020603050405020304" pitchFamily="18" charset="0"/>
                <a:cs typeface="Times New Roman" panose="02020603050405020304" pitchFamily="18" charset="0"/>
              </a:rPr>
              <a:t>One-One, One- Many, Many-One, Many-Many</a:t>
            </a: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Issues :</a:t>
            </a:r>
          </a:p>
          <a:p>
            <a:pPr algn="ctr"/>
            <a:r>
              <a:rPr lang="en-US" dirty="0">
                <a:solidFill>
                  <a:schemeClr val="tx1"/>
                </a:solidFill>
                <a:latin typeface="Times New Roman" panose="02020603050405020304" pitchFamily="18" charset="0"/>
                <a:cs typeface="Times New Roman" panose="02020603050405020304" pitchFamily="18" charset="0"/>
              </a:rPr>
              <a:t> Short Memory, While training loop more possibility of chances for data vanishing. </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2781047-9A93-E496-FA73-80B17DFA3717}"/>
              </a:ext>
            </a:extLst>
          </p:cNvPr>
          <p:cNvSpPr/>
          <p:nvPr/>
        </p:nvSpPr>
        <p:spPr>
          <a:xfrm>
            <a:off x="6448096" y="1618593"/>
            <a:ext cx="5213131" cy="4750676"/>
          </a:xfrm>
          <a:prstGeom prst="roundRect">
            <a:avLst/>
          </a:prstGeom>
          <a:ln>
            <a:solidFill>
              <a:schemeClr val="tx1"/>
            </a:solidFill>
          </a:ln>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LSTM ( Long Short Term Memory ):</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Built upon RNN, To solve all the issues with RNN. LSTM was built.</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Memory Larger, Process and store large sequence data therefore model accuracy increases</a:t>
            </a:r>
          </a:p>
          <a:p>
            <a:pPr algn="ctr"/>
            <a:endParaRPr lang="en-IN" dirty="0">
              <a:latin typeface="Times New Roman" panose="02020603050405020304" pitchFamily="18" charset="0"/>
              <a:cs typeface="Times New Roman" panose="02020603050405020304" pitchFamily="18" charset="0"/>
            </a:endParaRPr>
          </a:p>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LLM ( Large Language Model ):</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Pretrained model on vast amount of data. GPT,BERT are the examples. It uses Encoder and Decoder architecture, Transformer Architecture, Self Attention </a:t>
            </a:r>
            <a:r>
              <a:rPr lang="en-IN" dirty="0" err="1">
                <a:latin typeface="Times New Roman" panose="02020603050405020304" pitchFamily="18" charset="0"/>
                <a:cs typeface="Times New Roman" panose="02020603050405020304" pitchFamily="18" charset="0"/>
              </a:rPr>
              <a:t>mechanisim</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6937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F1D1A7-86C4-ADA9-9CF5-693C313F85EB}"/>
              </a:ext>
            </a:extLst>
          </p:cNvPr>
          <p:cNvSpPr txBox="1"/>
          <p:nvPr/>
        </p:nvSpPr>
        <p:spPr>
          <a:xfrm>
            <a:off x="1169365" y="369870"/>
            <a:ext cx="10572108" cy="4278094"/>
          </a:xfrm>
          <a:prstGeom prst="rect">
            <a:avLst/>
          </a:prstGeom>
          <a:noFill/>
        </p:spPr>
        <p:txBody>
          <a:bodyPr wrap="square" rtlCol="0">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LIBRARIES LEARNED DURING THIS INTERNSHIP :</a:t>
            </a:r>
          </a:p>
          <a:p>
            <a:pPr algn="just"/>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dirty="0">
                <a:latin typeface="Times New Roman" panose="02020603050405020304" pitchFamily="18" charset="0"/>
                <a:cs typeface="Times New Roman" panose="02020603050405020304" pitchFamily="18" charset="0"/>
              </a:rPr>
              <a:t>Data Operations – NUMPY</a:t>
            </a:r>
          </a:p>
          <a:p>
            <a:pPr lvl="2" algn="just"/>
            <a:r>
              <a:rPr lang="en-US" dirty="0">
                <a:latin typeface="Times New Roman" panose="02020603050405020304" pitchFamily="18" charset="0"/>
                <a:cs typeface="Times New Roman" panose="02020603050405020304" pitchFamily="18" charset="0"/>
              </a:rPr>
              <a:t>Learned how to perform Linear Regression, Logistic Regression, Euclidean distance, PCA, K-Means, Navie Bayes, SVM.</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Data Processing – PANDAS</a:t>
            </a:r>
          </a:p>
          <a:p>
            <a:pPr algn="just"/>
            <a:r>
              <a:rPr lang="en-US" dirty="0">
                <a:latin typeface="Times New Roman" panose="02020603050405020304" pitchFamily="18" charset="0"/>
                <a:cs typeface="Times New Roman" panose="02020603050405020304" pitchFamily="18" charset="0"/>
              </a:rPr>
              <a:t>                 Used for manipulating, transforming and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the data.</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Data Visualization – MATPLOTLIB</a:t>
            </a:r>
          </a:p>
          <a:p>
            <a:pPr algn="just"/>
            <a:r>
              <a:rPr lang="en-US" dirty="0">
                <a:latin typeface="Times New Roman" panose="02020603050405020304" pitchFamily="18" charset="0"/>
                <a:cs typeface="Times New Roman" panose="02020603050405020304" pitchFamily="18" charset="0"/>
              </a:rPr>
              <a:t>		Used for visualizing the data for better understanding.</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line plot, scatter plot, bar plot, histogram, pie chart, combination of line and bar plot, line styles,  		logarithmic scale, plotting with annotations ).</a:t>
            </a:r>
          </a:p>
          <a:p>
            <a:pPr algn="just"/>
            <a:endParaRPr lang="en-IN" dirty="0">
              <a:latin typeface="Times New Roman" panose="02020603050405020304" pitchFamily="18" charset="0"/>
              <a:cs typeface="Times New Roman" panose="02020603050405020304" pitchFamily="18" charset="0"/>
            </a:endParaRPr>
          </a:p>
        </p:txBody>
      </p:sp>
      <p:pic>
        <p:nvPicPr>
          <p:cNvPr id="1026" name="Picture 2" descr="Numpy">
            <a:extLst>
              <a:ext uri="{FF2B5EF4-FFF2-40B4-BE49-F238E27FC236}">
                <a16:creationId xmlns:a16="http://schemas.microsoft.com/office/drawing/2014/main" id="{8DB08A7F-95AE-A7BD-3307-FB6C12C53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365" y="457937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 Quick Introduction to the “Pandas” Python Library | by Adi ...">
            <a:extLst>
              <a:ext uri="{FF2B5EF4-FFF2-40B4-BE49-F238E27FC236}">
                <a16:creationId xmlns:a16="http://schemas.microsoft.com/office/drawing/2014/main" id="{19AD9573-8CA2-A565-931C-968C27ABA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996" y="4904841"/>
            <a:ext cx="3032007" cy="16743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tomising figures in Matplotlib">
            <a:extLst>
              <a:ext uri="{FF2B5EF4-FFF2-40B4-BE49-F238E27FC236}">
                <a16:creationId xmlns:a16="http://schemas.microsoft.com/office/drawing/2014/main" id="{E74E2969-F721-C850-38E7-7270F7A9BD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2216" y="5331990"/>
            <a:ext cx="370522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10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232BE-C280-3095-ED6C-BC7371ADA67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0576670-D813-910C-A301-BB56C3B2D5BD}"/>
              </a:ext>
            </a:extLst>
          </p:cNvPr>
          <p:cNvSpPr txBox="1"/>
          <p:nvPr/>
        </p:nvSpPr>
        <p:spPr>
          <a:xfrm>
            <a:off x="1253447" y="369870"/>
            <a:ext cx="10572108" cy="3170099"/>
          </a:xfrm>
          <a:prstGeom prst="rect">
            <a:avLst/>
          </a:prstGeom>
          <a:noFill/>
        </p:spPr>
        <p:txBody>
          <a:bodyPr wrap="square" rtlCol="0">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LIBRARIES LEARNED DURING THIS INTERNSHIP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Data Visualization – SEABORN</a:t>
            </a:r>
          </a:p>
          <a:p>
            <a:pPr algn="just"/>
            <a:r>
              <a:rPr lang="en-IN" dirty="0">
                <a:latin typeface="Times New Roman" panose="02020603050405020304" pitchFamily="18" charset="0"/>
                <a:cs typeface="Times New Roman" panose="02020603050405020304" pitchFamily="18" charset="0"/>
              </a:rPr>
              <a:t>		Used for creating visually appealing, statistically focused plots with minimal code.</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5. Deep learning Image Processing – OPENCV</a:t>
            </a:r>
          </a:p>
          <a:p>
            <a:pPr algn="just"/>
            <a:r>
              <a:rPr lang="en-IN" dirty="0">
                <a:latin typeface="Times New Roman" panose="02020603050405020304" pitchFamily="18" charset="0"/>
                <a:cs typeface="Times New Roman" panose="02020603050405020304" pitchFamily="18" charset="0"/>
              </a:rPr>
              <a:t>		Digitizing and Executing images with the help of vision framework/libraries.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6. Deep Learning Video Processing – OPENCV </a:t>
            </a:r>
          </a:p>
          <a:p>
            <a:pPr algn="just"/>
            <a:r>
              <a:rPr lang="en-IN" dirty="0">
                <a:latin typeface="Times New Roman" panose="02020603050405020304" pitchFamily="18" charset="0"/>
                <a:cs typeface="Times New Roman" panose="02020603050405020304" pitchFamily="18" charset="0"/>
              </a:rPr>
              <a:t>		Digitizing and Executing videos with the help of vision framework/libraries.</a:t>
            </a:r>
          </a:p>
          <a:p>
            <a:pPr algn="just"/>
            <a:endParaRPr lang="en-IN" dirty="0">
              <a:latin typeface="Times New Roman" panose="02020603050405020304" pitchFamily="18" charset="0"/>
              <a:cs typeface="Times New Roman" panose="02020603050405020304" pitchFamily="18" charset="0"/>
            </a:endParaRPr>
          </a:p>
        </p:txBody>
      </p:sp>
      <p:pic>
        <p:nvPicPr>
          <p:cNvPr id="2050" name="Picture 2" descr="seaborn · PyPI">
            <a:extLst>
              <a:ext uri="{FF2B5EF4-FFF2-40B4-BE49-F238E27FC236}">
                <a16:creationId xmlns:a16="http://schemas.microsoft.com/office/drawing/2014/main" id="{A1533061-471B-7683-54BC-25A508C9B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081" y="4255376"/>
            <a:ext cx="40005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penCV - Wikipedia">
            <a:extLst>
              <a:ext uri="{FF2B5EF4-FFF2-40B4-BE49-F238E27FC236}">
                <a16:creationId xmlns:a16="http://schemas.microsoft.com/office/drawing/2014/main" id="{8F3A82E3-81B0-4CA1-C0BB-CEEFD980D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499" y="3641013"/>
            <a:ext cx="19240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32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02125E-EF5E-D75D-E025-7E228A6EF67E}"/>
              </a:ext>
            </a:extLst>
          </p:cNvPr>
          <p:cNvSpPr txBox="1"/>
          <p:nvPr/>
        </p:nvSpPr>
        <p:spPr>
          <a:xfrm>
            <a:off x="924910" y="609600"/>
            <a:ext cx="10226566" cy="2000548"/>
          </a:xfrm>
          <a:prstGeom prst="rect">
            <a:avLst/>
          </a:prstGeom>
          <a:noFill/>
        </p:spPr>
        <p:txBody>
          <a:bodyPr wrap="square" rtlCol="0">
            <a:sp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GITHUB :</a:t>
            </a:r>
          </a:p>
          <a:p>
            <a:pPr algn="ctr"/>
            <a:endParaRPr lang="en-IN"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I have learned how to effectively use GitHub for pushing documents, editing files, and updating repositories. I also gained experience in creating and managing README files to provide essential project information. This knowledge has helped streamline collaborative development and version management.</a:t>
            </a:r>
            <a:endParaRPr lang="en-IN" sz="2000" dirty="0">
              <a:latin typeface="Times New Roman" panose="02020603050405020304" pitchFamily="18" charset="0"/>
              <a:cs typeface="Times New Roman" panose="02020603050405020304" pitchFamily="18" charset="0"/>
            </a:endParaRPr>
          </a:p>
        </p:txBody>
      </p:sp>
      <p:pic>
        <p:nvPicPr>
          <p:cNvPr id="3076" name="Picture 4" descr="18 GitHub Repositories You Need to Star Right Now ...">
            <a:extLst>
              <a:ext uri="{FF2B5EF4-FFF2-40B4-BE49-F238E27FC236}">
                <a16:creationId xmlns:a16="http://schemas.microsoft.com/office/drawing/2014/main" id="{2B372C12-6B43-D41E-9871-EAC899ED1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3439" y="3443284"/>
            <a:ext cx="3925122" cy="22603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88911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749725-09DD-FE6A-FB4E-84141CFD7B42}"/>
              </a:ext>
            </a:extLst>
          </p:cNvPr>
          <p:cNvSpPr txBox="1"/>
          <p:nvPr/>
        </p:nvSpPr>
        <p:spPr>
          <a:xfrm>
            <a:off x="909440" y="147024"/>
            <a:ext cx="10705672" cy="6973769"/>
          </a:xfrm>
          <a:prstGeom prst="rect">
            <a:avLst/>
          </a:prstGeom>
          <a:noFill/>
        </p:spPr>
        <p:txBody>
          <a:bodyPr wrap="square" rtlCol="0">
            <a:spAutoFit/>
          </a:bodyPr>
          <a:lstStyle/>
          <a:p>
            <a:pPr algn="just">
              <a:lnSpc>
                <a:spcPct val="107000"/>
              </a:lnSpc>
              <a:spcAft>
                <a:spcPts val="800"/>
              </a:spcAft>
            </a:pPr>
            <a:r>
              <a:rPr lang="en-IN" sz="2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PROJECT WORK :  </a:t>
            </a:r>
            <a:r>
              <a:rPr lang="en-IN" sz="2800" b="1" u="sng" kern="100" dirty="0">
                <a:effectLst/>
                <a:latin typeface="Times New Roman" panose="02020603050405020304" pitchFamily="18" charset="0"/>
                <a:ea typeface="Calibri" panose="020F0502020204030204" pitchFamily="34" charset="0"/>
                <a:cs typeface="Times New Roman" panose="02020603050405020304" pitchFamily="18" charset="0"/>
              </a:rPr>
              <a:t>BIG MART SALES DATA ANALYSIS</a:t>
            </a:r>
          </a:p>
          <a:p>
            <a:pPr algn="just">
              <a:lnSpc>
                <a:spcPct val="107000"/>
              </a:lnSpc>
              <a:spcAft>
                <a:spcPts val="800"/>
              </a:spcAf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project aims to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sales data from Big Mart to uncover key insights, extract meaningful information, and interpret findings to guide stakeholders in making data-driven decisions.</a:t>
            </a:r>
          </a:p>
          <a:p>
            <a:pPr algn="just"/>
            <a:endParaRPr lang="en-IN" sz="20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Big Mart is a chain of retail outlets aiming to maximize its sales and profitability. The management has collected detailed data from 2013 on 1,559 products sold across 10 different stores in various cities. The dataset includes attributes related to the products, the outlets, and their sales performance.</a:t>
            </a:r>
          </a:p>
          <a:p>
            <a:pPr algn="just">
              <a:lnSpc>
                <a:spcPct val="107000"/>
              </a:lnSpc>
              <a:spcAft>
                <a:spcPts val="800"/>
              </a:spcAf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key objectives of this project are:</a:t>
            </a:r>
          </a:p>
          <a:p>
            <a:pPr marL="342900" lvl="0" indent="-342900" algn="just">
              <a:lnSpc>
                <a:spcPct val="107000"/>
              </a:lnSpc>
              <a:spcAft>
                <a:spcPts val="800"/>
              </a:spcAft>
              <a:buFont typeface="+mj-lt"/>
              <a:buAutoNum type="arabicPeriod"/>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sales trends and patterns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across different products and stores.</a:t>
            </a:r>
          </a:p>
          <a:p>
            <a:pPr marL="342900" lvl="0" indent="-342900" algn="just">
              <a:lnSpc>
                <a:spcPct val="107000"/>
              </a:lnSpc>
              <a:spcAft>
                <a:spcPts val="800"/>
              </a:spcAft>
              <a:buFont typeface="+mj-lt"/>
              <a:buAutoNum type="arabicPeriod"/>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build a predictive model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that estimates the outlet sales based on its characteristics and store attributes.</a:t>
            </a:r>
          </a:p>
          <a:p>
            <a:pPr marL="342900" lvl="0" indent="-342900" algn="just">
              <a:lnSpc>
                <a:spcPct val="107000"/>
              </a:lnSpc>
              <a:spcAft>
                <a:spcPts val="800"/>
              </a:spcAft>
              <a:buFont typeface="+mj-lt"/>
              <a:buAutoNum type="arabicPeriod"/>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Cluster the Outlet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based on 'Weight',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ProductVisibility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'MRP'.</a:t>
            </a:r>
          </a:p>
          <a:p>
            <a:pPr marL="342900" lvl="0" indent="-342900" algn="just">
              <a:lnSpc>
                <a:spcPct val="107000"/>
              </a:lnSpc>
              <a:spcAft>
                <a:spcPts val="800"/>
              </a:spcAft>
              <a:buFont typeface="+mj-lt"/>
              <a:buAutoNum type="arabicPeriod"/>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identify key factors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influencing sales performance to assist in strategic decision-making.</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69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E7DA97-B15B-B403-708E-FBE2CE503CFA}"/>
              </a:ext>
            </a:extLst>
          </p:cNvPr>
          <p:cNvSpPr txBox="1"/>
          <p:nvPr/>
        </p:nvSpPr>
        <p:spPr>
          <a:xfrm>
            <a:off x="1089061" y="678094"/>
            <a:ext cx="271237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DATASET :</a:t>
            </a: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BCC8A5F-FF84-5BB3-EB09-B6780773B43B}"/>
              </a:ext>
            </a:extLst>
          </p:cNvPr>
          <p:cNvPicPr>
            <a:picLocks noChangeAspect="1"/>
          </p:cNvPicPr>
          <p:nvPr/>
        </p:nvPicPr>
        <p:blipFill>
          <a:blip r:embed="rId2"/>
          <a:stretch>
            <a:fillRect/>
          </a:stretch>
        </p:blipFill>
        <p:spPr>
          <a:xfrm>
            <a:off x="1197906" y="1464656"/>
            <a:ext cx="10569537" cy="4442984"/>
          </a:xfrm>
          <a:prstGeom prst="rect">
            <a:avLst/>
          </a:prstGeom>
        </p:spPr>
      </p:pic>
    </p:spTree>
    <p:extLst>
      <p:ext uri="{BB962C8B-B14F-4D97-AF65-F5344CB8AC3E}">
        <p14:creationId xmlns:p14="http://schemas.microsoft.com/office/powerpoint/2010/main" val="297673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F72190-DB6B-CD20-94B2-31B630E9EB2F}"/>
              </a:ext>
            </a:extLst>
          </p:cNvPr>
          <p:cNvSpPr txBox="1"/>
          <p:nvPr/>
        </p:nvSpPr>
        <p:spPr>
          <a:xfrm>
            <a:off x="1212350" y="503434"/>
            <a:ext cx="390417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Exploratory Data Analysis :</a:t>
            </a: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627C6F0-7B87-3AF6-C72A-522F13172D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438" y="1568767"/>
            <a:ext cx="6002655" cy="3720465"/>
          </a:xfrm>
          <a:prstGeom prst="rect">
            <a:avLst/>
          </a:prstGeom>
          <a:noFill/>
          <a:ln>
            <a:noFill/>
          </a:ln>
        </p:spPr>
      </p:pic>
      <p:sp>
        <p:nvSpPr>
          <p:cNvPr id="7" name="TextBox 6">
            <a:extLst>
              <a:ext uri="{FF2B5EF4-FFF2-40B4-BE49-F238E27FC236}">
                <a16:creationId xmlns:a16="http://schemas.microsoft.com/office/drawing/2014/main" id="{9A50E13D-E719-9796-F9B1-24252C03803D}"/>
              </a:ext>
            </a:extLst>
          </p:cNvPr>
          <p:cNvSpPr txBox="1"/>
          <p:nvPr/>
        </p:nvSpPr>
        <p:spPr>
          <a:xfrm>
            <a:off x="986319" y="5424755"/>
            <a:ext cx="5568593" cy="923330"/>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This heatmap shows the count of each product type according to the establishment year. </a:t>
            </a:r>
            <a:r>
              <a:rPr lang="en-IN" sz="1800" b="1" i="1" dirty="0">
                <a:effectLst/>
                <a:latin typeface="Times New Roman" panose="02020603050405020304" pitchFamily="18" charset="0"/>
                <a:ea typeface="Calibri" panose="020F0502020204030204" pitchFamily="34" charset="0"/>
              </a:rPr>
              <a:t>Where Fruits and Vegetables have highest count</a:t>
            </a:r>
            <a:endParaRPr lang="en-IN" dirty="0"/>
          </a:p>
        </p:txBody>
      </p:sp>
      <p:pic>
        <p:nvPicPr>
          <p:cNvPr id="8" name="Picture 7">
            <a:extLst>
              <a:ext uri="{FF2B5EF4-FFF2-40B4-BE49-F238E27FC236}">
                <a16:creationId xmlns:a16="http://schemas.microsoft.com/office/drawing/2014/main" id="{854B0F23-BDB5-D600-7E8D-482765A11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9315" y="1568767"/>
            <a:ext cx="5582685" cy="3545840"/>
          </a:xfrm>
          <a:prstGeom prst="rect">
            <a:avLst/>
          </a:prstGeom>
          <a:noFill/>
          <a:ln>
            <a:noFill/>
          </a:ln>
        </p:spPr>
      </p:pic>
      <p:sp>
        <p:nvSpPr>
          <p:cNvPr id="9" name="TextBox 8">
            <a:extLst>
              <a:ext uri="{FF2B5EF4-FFF2-40B4-BE49-F238E27FC236}">
                <a16:creationId xmlns:a16="http://schemas.microsoft.com/office/drawing/2014/main" id="{D240F7C6-6176-6281-85FC-FAD67E956AD4}"/>
              </a:ext>
            </a:extLst>
          </p:cNvPr>
          <p:cNvSpPr txBox="1"/>
          <p:nvPr/>
        </p:nvSpPr>
        <p:spPr>
          <a:xfrm>
            <a:off x="6623407" y="5424755"/>
            <a:ext cx="5568593" cy="1361014"/>
          </a:xfrm>
          <a:prstGeom prst="rect">
            <a:avLst/>
          </a:prstGeom>
          <a:noFill/>
        </p:spPr>
        <p:txBody>
          <a:bodyPr wrap="square" rtlCol="0">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This figure shows the Total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OutletSales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By each of the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outletType</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Where </a:t>
            </a:r>
            <a:r>
              <a:rPr lang="en-IN" sz="1800" b="1" i="1" kern="100" dirty="0">
                <a:effectLst/>
                <a:latin typeface="Times New Roman" panose="02020603050405020304" pitchFamily="18" charset="0"/>
                <a:ea typeface="Calibri" panose="020F0502020204030204" pitchFamily="34" charset="0"/>
                <a:cs typeface="Latha" panose="020B0604020202020204" pitchFamily="34" charset="0"/>
              </a:rPr>
              <a:t>Supermarket Type1 has the Highest outlet 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8288622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202</TotalTime>
  <Words>942</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Times New Roman</vt:lpstr>
      <vt:lpstr>Tw Cen MT</vt:lpstr>
      <vt:lpstr>Tw Cen MT Condensed</vt:lpstr>
      <vt:lpstr>ui-sans-serif</vt:lpstr>
      <vt:lpstr>Wingdings 3</vt:lpstr>
      <vt:lpstr>Integral</vt:lpstr>
      <vt:lpstr>Data Vista: Sales Data Analysis And Visualization Topic : Big Mart Sales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N</dc:creator>
  <cp:lastModifiedBy>karthik N</cp:lastModifiedBy>
  <cp:revision>3</cp:revision>
  <dcterms:created xsi:type="dcterms:W3CDTF">2024-11-22T14:18:41Z</dcterms:created>
  <dcterms:modified xsi:type="dcterms:W3CDTF">2024-11-28T01:23:43Z</dcterms:modified>
</cp:coreProperties>
</file>