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74" r:id="rId4"/>
    <p:sldId id="275" r:id="rId5"/>
    <p:sldId id="280" r:id="rId6"/>
    <p:sldId id="276" r:id="rId7"/>
    <p:sldId id="281" r:id="rId8"/>
    <p:sldId id="277" r:id="rId9"/>
    <p:sldId id="282" r:id="rId10"/>
    <p:sldId id="283" r:id="rId11"/>
    <p:sldId id="266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5"/>
    <p:restoredTop sz="94602"/>
  </p:normalViewPr>
  <p:slideViewPr>
    <p:cSldViewPr snapToGrid="0" snapToObjects="1" showGuides="1">
      <p:cViewPr varScale="1">
        <p:scale>
          <a:sx n="74" d="100"/>
          <a:sy n="74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mulugu" userId="56d6b6f7d66217de" providerId="LiveId" clId="{6BCD2D22-9F32-46D9-920C-78513F3FFCC5}"/>
    <pc:docChg chg="delSld">
      <pc:chgData name="karthik mulugu" userId="56d6b6f7d66217de" providerId="LiveId" clId="{6BCD2D22-9F32-46D9-920C-78513F3FFCC5}" dt="2025-03-05T23:50:32.510" v="1" actId="47"/>
      <pc:docMkLst>
        <pc:docMk/>
      </pc:docMkLst>
      <pc:sldChg chg="del">
        <pc:chgData name="karthik mulugu" userId="56d6b6f7d66217de" providerId="LiveId" clId="{6BCD2D22-9F32-46D9-920C-78513F3FFCC5}" dt="2025-03-05T23:50:31.503" v="0" actId="47"/>
        <pc:sldMkLst>
          <pc:docMk/>
          <pc:sldMk cId="1036671651" sldId="278"/>
        </pc:sldMkLst>
      </pc:sldChg>
      <pc:sldChg chg="del">
        <pc:chgData name="karthik mulugu" userId="56d6b6f7d66217de" providerId="LiveId" clId="{6BCD2D22-9F32-46D9-920C-78513F3FFCC5}" dt="2025-03-05T23:50:32.510" v="1" actId="47"/>
        <pc:sldMkLst>
          <pc:docMk/>
          <pc:sldMk cId="258778378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6638544" cy="13990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Human Action Recognition in Images Using Convolutional Neural Networks 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015280"/>
            <a:ext cx="6638544" cy="827439"/>
          </a:xfrm>
        </p:spPr>
        <p:txBody>
          <a:bodyPr/>
          <a:lstStyle/>
          <a:p>
            <a:r>
              <a:rPr lang="en-US" dirty="0"/>
              <a:t>Course : Deep Learning</a:t>
            </a:r>
          </a:p>
          <a:p>
            <a:r>
              <a:rPr lang="en-US" dirty="0"/>
              <a:t>Team : 28</a:t>
            </a:r>
          </a:p>
          <a:p>
            <a:r>
              <a:rPr lang="en-US" dirty="0"/>
              <a:t>Date : 6</a:t>
            </a:r>
            <a:r>
              <a:rPr lang="en-US" baseline="30000" dirty="0"/>
              <a:t>th</a:t>
            </a:r>
            <a:r>
              <a:rPr lang="en-US" dirty="0"/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087252"/>
            <a:ext cx="10812272" cy="3968249"/>
          </a:xfrm>
        </p:spPr>
        <p:txBody>
          <a:bodyPr/>
          <a:lstStyle/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Surveillance and Security: 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help to identify unusual activities or behaviours in various places. This will detect actions like fights, thefts or suspicious behaviour to alert security personnel.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Healthcare: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help to observe patient movement to detect falls or abnormal behaviour in hospitals or elderly care facilities.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Sports and Fitness: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provide feedback on exercise routines and detect incorrect postures or movements.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Human-Computer Interaction: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enable touchless interaction with devices and application through gesture recognition.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Robotics: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allow robots to understand and respond to human actions in collaborative environment.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Homes: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Triggering smart home devices based on recognized actions, such as turning off lights when leaving a room. Also, it will detect unusual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alert family members or emergency services.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034540" algn="l"/>
              </a:tabLst>
            </a:pPr>
            <a:r>
              <a:rPr lang="en-IN" sz="1800" b="1" kern="100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Observing student activities and engagement to provide feedback to teachers.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1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812272" cy="3968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 is implemented using various deep learning model such as VGG,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, </a:t>
            </a:r>
            <a:r>
              <a:rPr lang="en-US" dirty="0" err="1"/>
              <a:t>GoogleNet</a:t>
            </a:r>
            <a:r>
              <a:rPr lang="en-US" dirty="0"/>
              <a:t>  which will classify human actions.  For deployment we have used </a:t>
            </a:r>
            <a:r>
              <a:rPr lang="en-US" dirty="0" err="1"/>
              <a:t>ResNet</a:t>
            </a:r>
            <a:r>
              <a:rPr lang="en-US" dirty="0"/>
              <a:t> model. It will predict what action s performed by the human is given image. This  can be used  in real world application such as  Surveillance and security, Healthcare,  Sports and fitness, Robotics, Education and Smart Homes.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728" y="3434080"/>
            <a:ext cx="6951472" cy="59093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588752" cy="396824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project addresses the challenge of accurately classifying human actions in images using deep learning techniques. The goal is to develop a model that can automatically identify and categorize various actions such as writing, applauding, fishing, and drinking from still images. Action recognition has a wide range of practical applications including surveillance systems, human-computer interaction, sports analytics, and healthcare monitoring. Accurate action recognition can enhance the functionality and safety of these systems.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603F0F3-CF76-774D-86D8-DB88B3625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1B3BED-EDDA-2E42-813F-F157009AF3C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  <a:endParaRPr lang="en-US" dirty="0"/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10515600" cy="3948684"/>
          </a:xfrm>
        </p:spPr>
        <p:txBody>
          <a:bodyPr/>
          <a:lstStyle/>
          <a:p>
            <a:r>
              <a:rPr lang="en-US" dirty="0"/>
              <a:t>Convolutional Neural network: For image classification task we will use convolutional neural network as the primary model due to its strong performance. As it can effectively capture more complex patterns. </a:t>
            </a:r>
          </a:p>
          <a:p>
            <a:r>
              <a:rPr lang="en-US" dirty="0"/>
              <a:t>Architecture: Using architecture like </a:t>
            </a:r>
            <a:r>
              <a:rPr lang="en-US" dirty="0" err="1"/>
              <a:t>VGGNet</a:t>
            </a:r>
            <a:r>
              <a:rPr lang="en-US" dirty="0"/>
              <a:t>, </a:t>
            </a:r>
            <a:r>
              <a:rPr lang="en-US" dirty="0" err="1"/>
              <a:t>GoogleNet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 to leverage these model’s learned features and fine-tune them for action recognition task.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8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</a:t>
            </a:r>
            <a:endParaRPr lang="en-US" dirty="0"/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10515600" cy="3948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Information</a:t>
            </a:r>
          </a:p>
          <a:p>
            <a:r>
              <a:rPr lang="en-US" dirty="0"/>
              <a:t>Dataset used: "Stanford 40 Action Dataset” </a:t>
            </a:r>
          </a:p>
          <a:p>
            <a:r>
              <a:rPr lang="en-US" dirty="0"/>
              <a:t>Type: Images</a:t>
            </a:r>
          </a:p>
          <a:p>
            <a:r>
              <a:rPr lang="en-US" dirty="0"/>
              <a:t>Actions in dataset: 40</a:t>
            </a:r>
          </a:p>
          <a:p>
            <a:r>
              <a:rPr lang="en-US" dirty="0"/>
              <a:t>Number of data: 9532 total images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48" y="1499616"/>
            <a:ext cx="10515600" cy="590931"/>
          </a:xfrm>
        </p:spPr>
        <p:txBody>
          <a:bodyPr/>
          <a:lstStyle/>
          <a:p>
            <a:r>
              <a:rPr lang="en-IN" dirty="0"/>
              <a:t>Dataset </a:t>
            </a:r>
            <a:endParaRPr lang="en-US" dirty="0"/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248" y="2185416"/>
            <a:ext cx="10515600" cy="3948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Preprocessing</a:t>
            </a:r>
          </a:p>
          <a:p>
            <a:r>
              <a:rPr lang="en-US" dirty="0"/>
              <a:t>Loading:  Divided the raw dataset into 40 classes and images are loaded from the specified file paths using the ‘</a:t>
            </a:r>
            <a:r>
              <a:rPr lang="en-US" dirty="0" err="1"/>
              <a:t>CustomImageDataset</a:t>
            </a:r>
            <a:r>
              <a:rPr lang="en-US" dirty="0"/>
              <a:t>’  class.</a:t>
            </a:r>
          </a:p>
          <a:p>
            <a:r>
              <a:rPr lang="en-US" dirty="0"/>
              <a:t>Transformation:  A series of transformation are applies to prepare the images for training. </a:t>
            </a:r>
          </a:p>
          <a:p>
            <a:pPr marL="0" indent="0">
              <a:buNone/>
            </a:pPr>
            <a:r>
              <a:rPr lang="en-US" dirty="0"/>
              <a:t>            Resizing: Image are resized to 224*224 pixels, which is a standard input size .</a:t>
            </a:r>
          </a:p>
          <a:p>
            <a:pPr marL="0" indent="0">
              <a:buNone/>
            </a:pPr>
            <a:r>
              <a:rPr lang="en-US" dirty="0"/>
              <a:t>            Normalization: Images are normalized using ([0.485, 0.456,0.406]) values for mean and (                                                                                                                                                    [            [ 0.229,0.224.0.225]) for standard deviation.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340600" y="6319774"/>
            <a:ext cx="4114800" cy="365125"/>
          </a:xfrm>
        </p:spPr>
        <p:txBody>
          <a:bodyPr/>
          <a:lstStyle/>
          <a:p>
            <a:fld id="{7FF4D5E0-956F-9742-9135-6CCBA6AE77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3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04" y="1499616"/>
            <a:ext cx="10515600" cy="59093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36056" y="6319774"/>
            <a:ext cx="4114800" cy="365125"/>
          </a:xfrm>
        </p:spPr>
        <p:txBody>
          <a:bodyPr/>
          <a:lstStyle/>
          <a:p>
            <a:fld id="{7FF4D5E0-956F-9742-9135-6CCBA6AE77D9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AAFC9-D17A-D6B0-283B-87773E25C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704" y="1982216"/>
            <a:ext cx="11452352" cy="3948684"/>
          </a:xfrm>
        </p:spPr>
        <p:txBody>
          <a:bodyPr/>
          <a:lstStyle/>
          <a:p>
            <a:pPr marL="342900" indent="-342900">
              <a:buFont typeface="+mj-lt"/>
              <a:buAutoNum type="alphaLcPeriod"/>
            </a:pPr>
            <a:r>
              <a:rPr lang="en-IN" dirty="0"/>
              <a:t>VGG: 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VGG that is Visual Geometry Group is a type of convolutional neural network which was developed by Visual Geometry Group at the University of Oxford. T</a:t>
            </a:r>
            <a:r>
              <a:rPr lang="en-US" dirty="0"/>
              <a:t>he VGG16 model is used for feature extraction by leveraging its pre-trained convolutional layers on the ImageNet dataset. The model is fine-tuned and trained using augmented data, employing the Adam optimizer and cross-entropy loss for multi-class classification.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err="1"/>
              <a:t>ResNet</a:t>
            </a:r>
            <a:r>
              <a:rPr lang="en-US" dirty="0"/>
              <a:t>: 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Resnet model that is Residual network, learns residual function with reference to the layer inputs, instead of learning unreferenced functions. This model helps to solve the vanishing/exploding gradient. 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err="1"/>
              <a:t>DenseNet</a:t>
            </a:r>
            <a:r>
              <a:rPr lang="en-US" dirty="0"/>
              <a:t>: Each dense block consists of multiple bottleneck layers, enhancing feature propagation. The model concludes with a global average pooling layer and a fully connected classifier.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err="1"/>
              <a:t>GoogleNet</a:t>
            </a:r>
            <a:r>
              <a:rPr lang="en-US" dirty="0"/>
              <a:t>: This model uses 1*1 convolution and global average pooling which enables deeper architecture. This model is based on inception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68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04" y="1499616"/>
            <a:ext cx="10515600" cy="590931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36056" y="6319774"/>
            <a:ext cx="4114800" cy="365125"/>
          </a:xfrm>
        </p:spPr>
        <p:txBody>
          <a:bodyPr/>
          <a:lstStyle/>
          <a:p>
            <a:fld id="{7FF4D5E0-956F-9742-9135-6CCBA6AE77D9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AAFC9-D17A-D6B0-283B-87773E25C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704" y="2185416"/>
            <a:ext cx="11452352" cy="39486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Deployment:</a:t>
            </a:r>
          </a:p>
          <a:p>
            <a:r>
              <a:rPr lang="en-IN" dirty="0"/>
              <a:t>Data Preparation: Images of various human actions are loaded from specified directory which is labelled and pre-processed . This data is split into training, validation and test sets.</a:t>
            </a:r>
          </a:p>
          <a:p>
            <a:r>
              <a:rPr lang="en-IN" dirty="0"/>
              <a:t>Model Used: </a:t>
            </a:r>
            <a:r>
              <a:rPr lang="en-IN" dirty="0" err="1"/>
              <a:t>ResNet</a:t>
            </a:r>
            <a:r>
              <a:rPr lang="en-IN" dirty="0"/>
              <a:t> model is used and trained using the training data and evaluated on validation data over epochs.</a:t>
            </a:r>
          </a:p>
          <a:p>
            <a:r>
              <a:rPr lang="en-IN" dirty="0"/>
              <a:t>Visualization and Interaction: </a:t>
            </a:r>
            <a:r>
              <a:rPr lang="en-IN" dirty="0" err="1"/>
              <a:t>Streamlit</a:t>
            </a:r>
            <a:r>
              <a:rPr lang="en-IN" dirty="0"/>
              <a:t> is used for interactive web application which displays training progress which includes loss and accuracy </a:t>
            </a:r>
            <a:r>
              <a:rPr lang="en-IN" dirty="0" err="1"/>
              <a:t>epochs.This</a:t>
            </a:r>
            <a:r>
              <a:rPr lang="en-IN" dirty="0"/>
              <a:t> application will classify randomly selected images from the training set and display the predicted class.</a:t>
            </a:r>
          </a:p>
        </p:txBody>
      </p:sp>
    </p:spTree>
    <p:extLst>
      <p:ext uri="{BB962C8B-B14F-4D97-AF65-F5344CB8AC3E}">
        <p14:creationId xmlns:p14="http://schemas.microsoft.com/office/powerpoint/2010/main" val="399332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04" y="1499616"/>
            <a:ext cx="10515600" cy="59093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36056" y="6319774"/>
            <a:ext cx="4114800" cy="365125"/>
          </a:xfrm>
        </p:spPr>
        <p:txBody>
          <a:bodyPr/>
          <a:lstStyle/>
          <a:p>
            <a:fld id="{7FF4D5E0-956F-9742-9135-6CCBA6AE77D9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7215688-EACF-07DC-FFBC-1958D60BCE1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3275579"/>
              </p:ext>
            </p:extLst>
          </p:nvPr>
        </p:nvGraphicFramePr>
        <p:xfrm>
          <a:off x="566738" y="2185989"/>
          <a:ext cx="93900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12">
                  <a:extLst>
                    <a:ext uri="{9D8B030D-6E8A-4147-A177-3AD203B41FA5}">
                      <a16:colId xmlns:a16="http://schemas.microsoft.com/office/drawing/2014/main" val="2739126724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3973786827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2182128841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1308870865"/>
                    </a:ext>
                  </a:extLst>
                </a:gridCol>
                <a:gridCol w="1878012">
                  <a:extLst>
                    <a:ext uri="{9D8B030D-6E8A-4147-A177-3AD203B41FA5}">
                      <a16:colId xmlns:a16="http://schemas.microsoft.com/office/drawing/2014/main" val="3055809670"/>
                    </a:ext>
                  </a:extLst>
                </a:gridCol>
              </a:tblGrid>
              <a:tr h="274753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22270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 err="1"/>
                        <a:t>Vgg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05987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 err="1"/>
                        <a:t>ResNet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78625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 err="1"/>
                        <a:t>DenseNet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0.2976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44427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 err="1"/>
                        <a:t>GoogleNet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0.1597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82866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/>
                        <a:t>Pretrained </a:t>
                      </a:r>
                      <a:r>
                        <a:rPr lang="en-IN" dirty="0" err="1"/>
                        <a:t>DenseNet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03908"/>
                  </a:ext>
                </a:extLst>
              </a:tr>
              <a:tr h="316178">
                <a:tc>
                  <a:txBody>
                    <a:bodyPr/>
                    <a:lstStyle/>
                    <a:p>
                      <a:r>
                        <a:rPr lang="en-IN" dirty="0"/>
                        <a:t>Pretrained </a:t>
                      </a:r>
                    </a:p>
                    <a:p>
                      <a:r>
                        <a:rPr lang="en-IN" dirty="0" err="1"/>
                        <a:t>GoogleNet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97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04" y="1499616"/>
            <a:ext cx="10515600" cy="59093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436056" y="6319774"/>
            <a:ext cx="4114800" cy="365125"/>
          </a:xfrm>
        </p:spPr>
        <p:txBody>
          <a:bodyPr/>
          <a:lstStyle/>
          <a:p>
            <a:fld id="{7FF4D5E0-956F-9742-9135-6CCBA6AE77D9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306C77-3192-F886-CF01-5F2B4E9A0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960" y="5860979"/>
            <a:ext cx="8021067" cy="776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model gives prediction of the action that the person is smoking.</a:t>
            </a:r>
            <a:endParaRPr lang="en-IN" dirty="0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85D19B-B933-816A-EB48-D3FA9BC3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2012067"/>
            <a:ext cx="3936364" cy="38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832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Regular</vt:lpstr>
      <vt:lpstr>Calibri</vt:lpstr>
      <vt:lpstr>Georgia</vt:lpstr>
      <vt:lpstr>System Font Regular</vt:lpstr>
      <vt:lpstr>Times New Roman</vt:lpstr>
      <vt:lpstr>Office Theme</vt:lpstr>
      <vt:lpstr>Human Action Recognition in Images Using Convolutional Neural Networks </vt:lpstr>
      <vt:lpstr>Project Description</vt:lpstr>
      <vt:lpstr>Background </vt:lpstr>
      <vt:lpstr>Dataset </vt:lpstr>
      <vt:lpstr>Dataset </vt:lpstr>
      <vt:lpstr>Methods</vt:lpstr>
      <vt:lpstr>Methods</vt:lpstr>
      <vt:lpstr>Results</vt:lpstr>
      <vt:lpstr>Results</vt:lpstr>
      <vt:lpstr>Real World Application</vt:lpstr>
      <vt:lpstr>Summary</vt:lpstr>
      <vt:lpstr>Thank you!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karthik mulugu</cp:lastModifiedBy>
  <cp:revision>85</cp:revision>
  <dcterms:created xsi:type="dcterms:W3CDTF">2019-04-04T19:20:28Z</dcterms:created>
  <dcterms:modified xsi:type="dcterms:W3CDTF">2025-03-05T23:50:36Z</dcterms:modified>
  <cp:category/>
</cp:coreProperties>
</file>