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1"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DD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34" autoAdjust="0"/>
    <p:restoredTop sz="94660"/>
  </p:normalViewPr>
  <p:slideViewPr>
    <p:cSldViewPr snapToGrid="0">
      <p:cViewPr varScale="1">
        <p:scale>
          <a:sx n="87" d="100"/>
          <a:sy n="87" d="100"/>
        </p:scale>
        <p:origin x="8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61A7EE-7BE2-4D6B-A72D-CF50D0DA6806}" type="datetimeFigureOut">
              <a:rPr lang="en-IN" smtClean="0"/>
              <a:t>23-10-2018</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1624D622-0D79-46F7-B909-835C1414850B}"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0506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61A7EE-7BE2-4D6B-A72D-CF50D0DA6806}" type="datetimeFigureOut">
              <a:rPr lang="en-IN" smtClean="0"/>
              <a:t>23-10-2018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24D622-0D79-46F7-B909-835C1414850B}"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9576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61A7EE-7BE2-4D6B-A72D-CF50D0DA6806}" type="datetimeFigureOut">
              <a:rPr lang="en-IN" smtClean="0"/>
              <a:t>23-10-2018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24D622-0D79-46F7-B909-835C1414850B}"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2991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61A7EE-7BE2-4D6B-A72D-CF50D0DA6806}" type="datetimeFigureOut">
              <a:rPr lang="en-IN" smtClean="0"/>
              <a:t>23-10-2018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24D622-0D79-46F7-B909-835C1414850B}"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1108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61A7EE-7BE2-4D6B-A72D-CF50D0DA6806}" type="datetimeFigureOut">
              <a:rPr lang="en-IN" smtClean="0"/>
              <a:t>23-10-2018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24D622-0D79-46F7-B909-835C1414850B}"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672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61A7EE-7BE2-4D6B-A72D-CF50D0DA6806}" type="datetimeFigureOut">
              <a:rPr lang="en-IN" smtClean="0"/>
              <a:t>23-10-2018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24D622-0D79-46F7-B909-835C1414850B}"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3043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61A7EE-7BE2-4D6B-A72D-CF50D0DA6806}" type="datetimeFigureOut">
              <a:rPr lang="en-IN" smtClean="0"/>
              <a:t>23-10-2018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24D622-0D79-46F7-B909-835C1414850B}"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3664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61A7EE-7BE2-4D6B-A72D-CF50D0DA6806}" type="datetimeFigureOut">
              <a:rPr lang="en-IN" smtClean="0"/>
              <a:t>23-10-2018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24D622-0D79-46F7-B909-835C1414850B}"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6266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61A7EE-7BE2-4D6B-A72D-CF50D0DA6806}" type="datetimeFigureOut">
              <a:rPr lang="en-IN" smtClean="0"/>
              <a:t>23-10-2018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24D622-0D79-46F7-B909-835C1414850B}" type="slidenum">
              <a:rPr lang="en-IN" smtClean="0"/>
              <a:t>‹#›</a:t>
            </a:fld>
            <a:endParaRPr lang="en-IN"/>
          </a:p>
        </p:txBody>
      </p:sp>
    </p:spTree>
    <p:extLst>
      <p:ext uri="{BB962C8B-B14F-4D97-AF65-F5344CB8AC3E}">
        <p14:creationId xmlns:p14="http://schemas.microsoft.com/office/powerpoint/2010/main" val="2776336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61A7EE-7BE2-4D6B-A72D-CF50D0DA6806}" type="datetimeFigureOut">
              <a:rPr lang="en-IN" smtClean="0"/>
              <a:t>23-10-2018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24D622-0D79-46F7-B909-835C1414850B}"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321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061A7EE-7BE2-4D6B-A72D-CF50D0DA6806}" type="datetimeFigureOut">
              <a:rPr lang="en-IN" smtClean="0"/>
              <a:t>23-10-2018</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1624D622-0D79-46F7-B909-835C1414850B}"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9288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061A7EE-7BE2-4D6B-A72D-CF50D0DA6806}" type="datetimeFigureOut">
              <a:rPr lang="en-IN" smtClean="0"/>
              <a:t>23-10-2018</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624D622-0D79-46F7-B909-835C1414850B}"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8757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DA6F3-D801-45FE-A2E4-930714F70B57}"/>
              </a:ext>
            </a:extLst>
          </p:cNvPr>
          <p:cNvSpPr>
            <a:spLocks noGrp="1"/>
          </p:cNvSpPr>
          <p:nvPr>
            <p:ph type="ctrTitle"/>
          </p:nvPr>
        </p:nvSpPr>
        <p:spPr>
          <a:xfrm>
            <a:off x="3639910" y="887569"/>
            <a:ext cx="8637073" cy="2541431"/>
          </a:xfrm>
        </p:spPr>
        <p:txBody>
          <a:bodyPr>
            <a:normAutofit/>
          </a:bodyPr>
          <a:lstStyle/>
          <a:p>
            <a:pPr algn="ctr"/>
            <a:r>
              <a:rPr lang="en-IN" sz="9600" dirty="0">
                <a:solidFill>
                  <a:schemeClr val="accent1"/>
                </a:solidFill>
              </a:rPr>
              <a:t>SELF HELP</a:t>
            </a:r>
          </a:p>
        </p:txBody>
      </p:sp>
      <p:pic>
        <p:nvPicPr>
          <p:cNvPr id="7" name="Picture 6">
            <a:extLst>
              <a:ext uri="{FF2B5EF4-FFF2-40B4-BE49-F238E27FC236}">
                <a16:creationId xmlns:a16="http://schemas.microsoft.com/office/drawing/2014/main" id="{F675981F-12AE-4284-95ED-6287C4B60C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581525" cy="3525715"/>
          </a:xfrm>
          <a:prstGeom prst="rect">
            <a:avLst/>
          </a:prstGeom>
          <a:ln>
            <a:solidFill>
              <a:schemeClr val="accent1"/>
            </a:solidFill>
          </a:ln>
          <a:effectLst>
            <a:glow rad="101600">
              <a:schemeClr val="accent1">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3509178137"/>
      </p:ext>
    </p:extLst>
  </p:cSld>
  <p:clrMapOvr>
    <a:masterClrMapping/>
  </p:clrMapOvr>
  <mc:AlternateContent xmlns:mc="http://schemas.openxmlformats.org/markup-compatibility/2006">
    <mc:Choice xmlns:p14="http://schemas.microsoft.com/office/powerpoint/2010/main" Requires="p14">
      <p:transition spd="slow" p14:dur="2000" advTm="7332"/>
    </mc:Choice>
    <mc:Fallback>
      <p:transition spd="slow" advTm="733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45A098-630A-47FB-A110-A5D510DFDCEA}"/>
              </a:ext>
            </a:extLst>
          </p:cNvPr>
          <p:cNvSpPr/>
          <p:nvPr/>
        </p:nvSpPr>
        <p:spPr>
          <a:xfrm>
            <a:off x="2233245" y="1956220"/>
            <a:ext cx="7684477" cy="4247317"/>
          </a:xfrm>
          <a:prstGeom prst="rect">
            <a:avLst/>
          </a:prstGeom>
          <a:solidFill>
            <a:schemeClr val="bg1"/>
          </a:solidFill>
          <a:effectLst>
            <a:glow rad="228600">
              <a:schemeClr val="accent2">
                <a:satMod val="175000"/>
                <a:alpha val="40000"/>
              </a:schemeClr>
            </a:glow>
          </a:effectLst>
          <a:scene3d>
            <a:camera prst="perspectiveRelaxed"/>
            <a:lightRig rig="threePt" dir="t"/>
          </a:scene3d>
        </p:spPr>
        <p:txBody>
          <a:bodyPr wrap="squar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FROM </a:t>
            </a:r>
          </a:p>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UG2 </a:t>
            </a:r>
          </a:p>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VAKA YAGNA KARTHIK</a:t>
            </a:r>
          </a:p>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20170010170</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556178306"/>
      </p:ext>
    </p:extLst>
  </p:cSld>
  <p:clrMapOvr>
    <a:masterClrMapping/>
  </p:clrMapOvr>
  <mc:AlternateContent xmlns:mc="http://schemas.openxmlformats.org/markup-compatibility/2006">
    <mc:Choice xmlns:p14="http://schemas.microsoft.com/office/powerpoint/2010/main" Requires="p14">
      <p:transition spd="slow" p14:dur="2000" advTm="5402"/>
    </mc:Choice>
    <mc:Fallback>
      <p:transition spd="slow" advTm="540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73104-7CAA-4035-BC55-67E71A1F874E}"/>
              </a:ext>
            </a:extLst>
          </p:cNvPr>
          <p:cNvSpPr>
            <a:spLocks noGrp="1"/>
          </p:cNvSpPr>
          <p:nvPr>
            <p:ph type="title"/>
          </p:nvPr>
        </p:nvSpPr>
        <p:spPr>
          <a:xfrm>
            <a:off x="1442787" y="1903557"/>
            <a:ext cx="9603275" cy="1754043"/>
          </a:xfrm>
        </p:spPr>
        <p:txBody>
          <a:bodyPr/>
          <a:lstStyle/>
          <a:p>
            <a:br>
              <a:rPr lang="en-IN" dirty="0"/>
            </a:br>
            <a:r>
              <a:rPr lang="en-IN" sz="6600" dirty="0">
                <a:solidFill>
                  <a:srgbClr val="00B0F0"/>
                </a:solidFill>
                <a:latin typeface="Arial" panose="020B0604020202020204" pitchFamily="34" charset="0"/>
                <a:ea typeface="Cambria" panose="02040503050406030204" pitchFamily="18" charset="0"/>
                <a:cs typeface="Arial" panose="020B0604020202020204" pitchFamily="34" charset="0"/>
              </a:rPr>
              <a:t>what is self help ?</a:t>
            </a:r>
          </a:p>
        </p:txBody>
      </p:sp>
      <p:pic>
        <p:nvPicPr>
          <p:cNvPr id="5" name="Picture 4">
            <a:extLst>
              <a:ext uri="{FF2B5EF4-FFF2-40B4-BE49-F238E27FC236}">
                <a16:creationId xmlns:a16="http://schemas.microsoft.com/office/drawing/2014/main" id="{D95C38DE-50C8-48BB-903E-B65CEAECE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6825" y="3979252"/>
            <a:ext cx="3305175" cy="2878748"/>
          </a:xfrm>
          <a:prstGeom prst="ellipse">
            <a:avLst/>
          </a:prstGeom>
          <a:ln>
            <a:noFill/>
          </a:ln>
          <a:effectLst>
            <a:softEdge rad="112500"/>
          </a:effectLst>
        </p:spPr>
      </p:pic>
    </p:spTree>
    <p:extLst>
      <p:ext uri="{BB962C8B-B14F-4D97-AF65-F5344CB8AC3E}">
        <p14:creationId xmlns:p14="http://schemas.microsoft.com/office/powerpoint/2010/main" val="1201166146"/>
      </p:ext>
    </p:extLst>
  </p:cSld>
  <p:clrMapOvr>
    <a:masterClrMapping/>
  </p:clrMapOvr>
  <mc:AlternateContent xmlns:mc="http://schemas.openxmlformats.org/markup-compatibility/2006">
    <mc:Choice xmlns:p14="http://schemas.microsoft.com/office/powerpoint/2010/main" Requires="p14">
      <p:transition spd="slow" p14:dur="2000" advTm="9929"/>
    </mc:Choice>
    <mc:Fallback>
      <p:transition spd="slow" advTm="992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6F8C6A1-1EC3-4F12-AD03-88C37290F1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6139" y="281354"/>
            <a:ext cx="10858499" cy="612823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042800530"/>
      </p:ext>
    </p:extLst>
  </p:cSld>
  <p:clrMapOvr>
    <a:masterClrMapping/>
  </p:clrMapOvr>
  <mc:AlternateContent xmlns:mc="http://schemas.openxmlformats.org/markup-compatibility/2006">
    <mc:Choice xmlns:p14="http://schemas.microsoft.com/office/powerpoint/2010/main" Requires="p14">
      <p:transition spd="slow" p14:dur="2000" advTm="12411"/>
    </mc:Choice>
    <mc:Fallback>
      <p:transition spd="slow" advTm="1241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FF427-C878-4D3C-BA7B-277A0ECA5BB5}"/>
              </a:ext>
            </a:extLst>
          </p:cNvPr>
          <p:cNvSpPr>
            <a:spLocks noGrp="1"/>
          </p:cNvSpPr>
          <p:nvPr>
            <p:ph type="title"/>
          </p:nvPr>
        </p:nvSpPr>
        <p:spPr>
          <a:xfrm>
            <a:off x="152400" y="2074459"/>
            <a:ext cx="11887200" cy="3138985"/>
          </a:xfrm>
        </p:spPr>
        <p:txBody>
          <a:bodyPr>
            <a:normAutofit/>
          </a:bodyPr>
          <a:lstStyle/>
          <a:p>
            <a:pPr algn="ctr"/>
            <a:r>
              <a:rPr lang="en-IN" sz="6000" dirty="0">
                <a:solidFill>
                  <a:srgbClr val="00B0F0"/>
                </a:solidFill>
              </a:rPr>
              <a:t>HERE THERE IS </a:t>
            </a:r>
            <a:r>
              <a:rPr lang="en-IN" sz="6000" u="sng" dirty="0">
                <a:solidFill>
                  <a:srgbClr val="00B050"/>
                </a:solidFill>
              </a:rPr>
              <a:t>SMALL STORY </a:t>
            </a:r>
            <a:r>
              <a:rPr lang="en-IN" sz="6000" dirty="0">
                <a:solidFill>
                  <a:srgbClr val="00B0F0"/>
                </a:solidFill>
              </a:rPr>
              <a:t>THIS WILL CONCLUDE YOU HOW</a:t>
            </a:r>
            <a:br>
              <a:rPr lang="en-IN" sz="6000" dirty="0">
                <a:solidFill>
                  <a:srgbClr val="00B0F0"/>
                </a:solidFill>
              </a:rPr>
            </a:br>
            <a:r>
              <a:rPr lang="en-IN" sz="6000" dirty="0">
                <a:solidFill>
                  <a:srgbClr val="00B0F0"/>
                </a:solidFill>
              </a:rPr>
              <a:t> “</a:t>
            </a:r>
            <a:r>
              <a:rPr lang="en-IN" sz="6000" b="1" i="1" dirty="0">
                <a:solidFill>
                  <a:srgbClr val="00B050"/>
                </a:solidFill>
              </a:rPr>
              <a:t>SELF HELP IS THE BEST HELP</a:t>
            </a:r>
            <a:r>
              <a:rPr lang="en-IN" sz="6000" dirty="0">
                <a:solidFill>
                  <a:srgbClr val="00B0F0"/>
                </a:solidFill>
              </a:rPr>
              <a:t>”</a:t>
            </a:r>
          </a:p>
        </p:txBody>
      </p:sp>
    </p:spTree>
    <p:extLst>
      <p:ext uri="{BB962C8B-B14F-4D97-AF65-F5344CB8AC3E}">
        <p14:creationId xmlns:p14="http://schemas.microsoft.com/office/powerpoint/2010/main" val="3160307052"/>
      </p:ext>
    </p:extLst>
  </p:cSld>
  <p:clrMapOvr>
    <a:masterClrMapping/>
  </p:clrMapOvr>
  <mc:AlternateContent xmlns:mc="http://schemas.openxmlformats.org/markup-compatibility/2006">
    <mc:Choice xmlns:p14="http://schemas.microsoft.com/office/powerpoint/2010/main" Requires="p14">
      <p:transition spd="slow" p14:dur="2000" advTm="4623"/>
    </mc:Choice>
    <mc:Fallback>
      <p:transition spd="slow" advTm="462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907355-515B-433F-8832-66C74023D926}"/>
              </a:ext>
            </a:extLst>
          </p:cNvPr>
          <p:cNvSpPr>
            <a:spLocks noGrp="1"/>
          </p:cNvSpPr>
          <p:nvPr>
            <p:ph idx="1"/>
          </p:nvPr>
        </p:nvSpPr>
        <p:spPr>
          <a:xfrm>
            <a:off x="0" y="492369"/>
            <a:ext cx="12191999" cy="6263273"/>
          </a:xfrm>
        </p:spPr>
        <p:style>
          <a:lnRef idx="2">
            <a:schemeClr val="dk1"/>
          </a:lnRef>
          <a:fillRef idx="1">
            <a:schemeClr val="lt1"/>
          </a:fillRef>
          <a:effectRef idx="0">
            <a:schemeClr val="dk1"/>
          </a:effectRef>
          <a:fontRef idx="minor">
            <a:schemeClr val="dk1"/>
          </a:fontRef>
        </p:style>
        <p:txBody>
          <a:bodyPr>
            <a:normAutofit fontScale="92500"/>
          </a:bodyPr>
          <a:lstStyle/>
          <a:p>
            <a:r>
              <a:rPr lang="en-IN" sz="3200" dirty="0">
                <a:solidFill>
                  <a:schemeClr val="accent1"/>
                </a:solidFill>
              </a:rPr>
              <a:t>Michael was a final year student of Electrical engineering was remarkably brilliant in studies. He was a scholarship undergraduate student because his parents were tailors and could not provide to pay for his studies. </a:t>
            </a:r>
          </a:p>
          <a:p>
            <a:r>
              <a:rPr lang="en-IN" sz="3200" dirty="0">
                <a:solidFill>
                  <a:schemeClr val="accent1"/>
                </a:solidFill>
              </a:rPr>
              <a:t>Michael did part time jobs so that he could make and save some cash for his studies and personal needs. His part time job was pizza delivery normally in the evenings. One evening ,he was delivering pizza as usual to occupants of  a huge bungalow when there was a power malfunction. </a:t>
            </a:r>
          </a:p>
          <a:p>
            <a:r>
              <a:rPr lang="en-IN" sz="3200" dirty="0">
                <a:solidFill>
                  <a:schemeClr val="accent1"/>
                </a:solidFill>
              </a:rPr>
              <a:t>Confusion occurred and Michael provided to check the fuse because he suspected there was a problem. In a few moments , he reported and had the fuse changed and every occupant was happy and thanked him.</a:t>
            </a:r>
          </a:p>
        </p:txBody>
      </p:sp>
    </p:spTree>
    <p:extLst>
      <p:ext uri="{BB962C8B-B14F-4D97-AF65-F5344CB8AC3E}">
        <p14:creationId xmlns:p14="http://schemas.microsoft.com/office/powerpoint/2010/main" val="3452263264"/>
      </p:ext>
    </p:extLst>
  </p:cSld>
  <p:clrMapOvr>
    <a:masterClrMapping/>
  </p:clrMapOvr>
  <mc:AlternateContent xmlns:mc="http://schemas.openxmlformats.org/markup-compatibility/2006">
    <mc:Choice xmlns:p14="http://schemas.microsoft.com/office/powerpoint/2010/main" Requires="p14">
      <p:transition spd="slow" p14:dur="2000" advTm="837"/>
    </mc:Choice>
    <mc:Fallback>
      <p:transition spd="slow" advTm="83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5437A0-4F94-486B-B0C5-0BCB8CD9301E}"/>
              </a:ext>
            </a:extLst>
          </p:cNvPr>
          <p:cNvSpPr>
            <a:spLocks noGrp="1"/>
          </p:cNvSpPr>
          <p:nvPr>
            <p:ph idx="1"/>
          </p:nvPr>
        </p:nvSpPr>
        <p:spPr>
          <a:xfrm>
            <a:off x="0" y="182880"/>
            <a:ext cx="12191999" cy="6675120"/>
          </a:xfrm>
        </p:spPr>
        <p:style>
          <a:lnRef idx="2">
            <a:schemeClr val="dk1"/>
          </a:lnRef>
          <a:fillRef idx="1">
            <a:schemeClr val="lt1"/>
          </a:fillRef>
          <a:effectRef idx="0">
            <a:schemeClr val="dk1"/>
          </a:effectRef>
          <a:fontRef idx="minor">
            <a:schemeClr val="dk1"/>
          </a:fontRef>
        </p:style>
        <p:txBody>
          <a:bodyPr>
            <a:normAutofit/>
          </a:bodyPr>
          <a:lstStyle/>
          <a:p>
            <a:r>
              <a:rPr lang="en-IN" sz="2800" dirty="0">
                <a:solidFill>
                  <a:schemeClr val="accent1"/>
                </a:solidFill>
              </a:rPr>
              <a:t>They had a conversation with him and were astonished to find he was an engineering student. He also informed them that he will be receiving a reward for his school performance at the ceremony the following day.</a:t>
            </a:r>
          </a:p>
          <a:p>
            <a:r>
              <a:rPr lang="en-IN" sz="2800" dirty="0">
                <a:solidFill>
                  <a:schemeClr val="accent1"/>
                </a:solidFill>
              </a:rPr>
              <a:t>The next day at the ceremony like Michael said he was called to the platform to earn his reward. The main guest who was an important industrialist approached the mike and had this to say, “I am encouraged by the drive level of this young man. Despite many challenges , he has had the courage to work to gain excellence. He is a role model of how young men should be .</a:t>
            </a:r>
          </a:p>
          <a:p>
            <a:r>
              <a:rPr lang="en-IN" sz="2800" dirty="0">
                <a:solidFill>
                  <a:schemeClr val="accent1"/>
                </a:solidFill>
              </a:rPr>
              <a:t>As a gift of my admiration , I have decided that I will handle all expenses for the higher learning abroad and support him in whatever he desires to pursue in the future.” There was loud applause from the gathering and Michael’s parents were jubilant on hearing the great news of their son.</a:t>
            </a:r>
          </a:p>
        </p:txBody>
      </p:sp>
    </p:spTree>
    <p:extLst>
      <p:ext uri="{BB962C8B-B14F-4D97-AF65-F5344CB8AC3E}">
        <p14:creationId xmlns:p14="http://schemas.microsoft.com/office/powerpoint/2010/main" val="783430759"/>
      </p:ext>
    </p:extLst>
  </p:cSld>
  <p:clrMapOvr>
    <a:masterClrMapping/>
  </p:clrMapOvr>
  <mc:AlternateContent xmlns:mc="http://schemas.openxmlformats.org/markup-compatibility/2006">
    <mc:Choice xmlns:p14="http://schemas.microsoft.com/office/powerpoint/2010/main" Requires="p14">
      <p:transition spd="slow" p14:dur="2000" advTm="961"/>
    </mc:Choice>
    <mc:Fallback>
      <p:transition spd="slow" advTm="96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C8044E-0CC1-493E-9AF9-D09E82CB9DB6}"/>
              </a:ext>
            </a:extLst>
          </p:cNvPr>
          <p:cNvSpPr>
            <a:spLocks noGrp="1"/>
          </p:cNvSpPr>
          <p:nvPr>
            <p:ph idx="1"/>
          </p:nvPr>
        </p:nvSpPr>
        <p:spPr>
          <a:xfrm>
            <a:off x="0" y="79132"/>
            <a:ext cx="12191999" cy="6778868"/>
          </a:xfrm>
        </p:spPr>
        <p:style>
          <a:lnRef idx="2">
            <a:schemeClr val="dk1"/>
          </a:lnRef>
          <a:fillRef idx="1">
            <a:schemeClr val="lt1"/>
          </a:fillRef>
          <a:effectRef idx="0">
            <a:schemeClr val="dk1"/>
          </a:effectRef>
          <a:fontRef idx="minor">
            <a:schemeClr val="dk1"/>
          </a:fontRef>
        </p:style>
        <p:txBody>
          <a:bodyPr>
            <a:normAutofit/>
          </a:bodyPr>
          <a:lstStyle/>
          <a:p>
            <a:r>
              <a:rPr lang="en-IN" sz="2800" dirty="0">
                <a:solidFill>
                  <a:schemeClr val="accent1"/>
                </a:solidFill>
              </a:rPr>
              <a:t>It was then Michael remembered that he had brought pizzas at the industrialist residence last evening. The industrialist heard Michael’s conversation with his wife and it was good chance that he was the main guest at the ceremony. A good person stepped forward to help Michael since he helped himself in his academics by doing part time job.</a:t>
            </a:r>
          </a:p>
          <a:p>
            <a:pPr marL="0" indent="0">
              <a:buNone/>
            </a:pPr>
            <a:endParaRPr lang="en-IN" sz="2800" dirty="0">
              <a:solidFill>
                <a:schemeClr val="accent1"/>
              </a:solidFill>
            </a:endParaRPr>
          </a:p>
          <a:p>
            <a:r>
              <a:rPr lang="en-IN" sz="2800" dirty="0">
                <a:solidFill>
                  <a:srgbClr val="00B0F0"/>
                </a:solidFill>
              </a:rPr>
              <a:t>In conclusion</a:t>
            </a:r>
            <a:r>
              <a:rPr lang="en-IN" sz="2800" dirty="0">
                <a:solidFill>
                  <a:schemeClr val="accent1"/>
                </a:solidFill>
              </a:rPr>
              <a:t>, self help is the best help and therefore is should be improved by everyone. It will not only make one active and smart but enable many of one’s problems to be  solved instantly. Good and great men in history have always advocated self help, since it is the value that makes a person great. Though self help, one can become self made. Parents should teach this to children and must practice it before they teach to children.</a:t>
            </a:r>
          </a:p>
        </p:txBody>
      </p:sp>
    </p:spTree>
    <p:extLst>
      <p:ext uri="{BB962C8B-B14F-4D97-AF65-F5344CB8AC3E}">
        <p14:creationId xmlns:p14="http://schemas.microsoft.com/office/powerpoint/2010/main" val="2487332028"/>
      </p:ext>
    </p:extLst>
  </p:cSld>
  <p:clrMapOvr>
    <a:masterClrMapping/>
  </p:clrMapOvr>
  <mc:AlternateContent xmlns:mc="http://schemas.openxmlformats.org/markup-compatibility/2006">
    <mc:Choice xmlns:p14="http://schemas.microsoft.com/office/powerpoint/2010/main" Requires="p14">
      <p:transition spd="slow" p14:dur="2000" advTm="1181"/>
    </mc:Choice>
    <mc:Fallback>
      <p:transition spd="slow" advTm="118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8C3A2C-989B-428B-BA40-B5EF6C8790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34782555"/>
      </p:ext>
    </p:extLst>
  </p:cSld>
  <p:clrMapOvr>
    <a:masterClrMapping/>
  </p:clrMapOvr>
  <mc:AlternateContent xmlns:mc="http://schemas.openxmlformats.org/markup-compatibility/2006">
    <mc:Choice xmlns:p14="http://schemas.microsoft.com/office/powerpoint/2010/main" Requires="p14">
      <p:transition spd="slow" p14:dur="2000" advTm="3135"/>
    </mc:Choice>
    <mc:Fallback>
      <p:transition spd="slow" advTm="313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E88335-1E7C-4999-8684-95E1A1E65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83481229"/>
      </p:ext>
    </p:extLst>
  </p:cSld>
  <p:clrMapOvr>
    <a:masterClrMapping/>
  </p:clrMapOvr>
  <mc:AlternateContent xmlns:mc="http://schemas.openxmlformats.org/markup-compatibility/2006">
    <mc:Choice xmlns:p14="http://schemas.microsoft.com/office/powerpoint/2010/main" Requires="p14">
      <p:transition spd="slow" p14:dur="2000" advTm="4427"/>
    </mc:Choice>
    <mc:Fallback>
      <p:transition spd="slow" advTm="4427"/>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0</TotalTime>
  <Words>469</Words>
  <Application>Microsoft Office PowerPoint</Application>
  <PresentationFormat>Widescreen</PresentationFormat>
  <Paragraphs>17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Cambria</vt:lpstr>
      <vt:lpstr>Gill Sans MT</vt:lpstr>
      <vt:lpstr>Gallery</vt:lpstr>
      <vt:lpstr>SELF HELP</vt:lpstr>
      <vt:lpstr> what is self help ?</vt:lpstr>
      <vt:lpstr>PowerPoint Presentation</vt:lpstr>
      <vt:lpstr>HERE THERE IS SMALL STORY THIS WILL CONCLUDE YOU HOW  “SELF HELP IS THE BEST HELP”</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 vaka</dc:creator>
  <cp:lastModifiedBy>karthik vaka</cp:lastModifiedBy>
  <cp:revision>15</cp:revision>
  <dcterms:created xsi:type="dcterms:W3CDTF">2018-10-20T16:40:40Z</dcterms:created>
  <dcterms:modified xsi:type="dcterms:W3CDTF">2018-10-23T07:29:40Z</dcterms:modified>
</cp:coreProperties>
</file>