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47" r:id="rId2"/>
    <p:sldId id="348" r:id="rId3"/>
    <p:sldId id="349" r:id="rId4"/>
    <p:sldId id="256" r:id="rId5"/>
    <p:sldId id="350" r:id="rId6"/>
    <p:sldId id="363" r:id="rId7"/>
    <p:sldId id="365" r:id="rId8"/>
    <p:sldId id="358" r:id="rId9"/>
    <p:sldId id="366" r:id="rId10"/>
    <p:sldId id="355" r:id="rId11"/>
    <p:sldId id="351" r:id="rId12"/>
    <p:sldId id="354" r:id="rId13"/>
    <p:sldId id="356" r:id="rId14"/>
    <p:sldId id="361" r:id="rId15"/>
    <p:sldId id="359" r:id="rId16"/>
    <p:sldId id="35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66E"/>
    <a:srgbClr val="0033CC"/>
    <a:srgbClr val="0000CC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11F21-6329-446E-9C35-B8916A9F9E43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536B9-C8E9-48A5-B0B5-F4E03215D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112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C2DD-F6C6-4395-B859-8C037CED93C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28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6825E-7A84-42D8-9A8F-06ABB232BE37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334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0F87-9DED-4405-B78E-EA76B667BDA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0B9F-7814-449B-B924-49B23EAC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0F87-9DED-4405-B78E-EA76B667BDA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0B9F-7814-449B-B924-49B23EAC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7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0F87-9DED-4405-B78E-EA76B667BDA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0B9F-7814-449B-B924-49B23EAC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05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0F87-9DED-4405-B78E-EA76B667BDA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0B9F-7814-449B-B924-49B23EAC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9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0F87-9DED-4405-B78E-EA76B667BDA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0B9F-7814-449B-B924-49B23EAC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5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0F87-9DED-4405-B78E-EA76B667BDA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0B9F-7814-449B-B924-49B23EAC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25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0F87-9DED-4405-B78E-EA76B667BDA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0B9F-7814-449B-B924-49B23EAC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0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0F87-9DED-4405-B78E-EA76B667BDA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0B9F-7814-449B-B924-49B23EAC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13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0F87-9DED-4405-B78E-EA76B667BDA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0B9F-7814-449B-B924-49B23EAC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3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0F87-9DED-4405-B78E-EA76B667BDA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0B9F-7814-449B-B924-49B23EAC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71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10F87-9DED-4405-B78E-EA76B667BDA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F0B9F-7814-449B-B924-49B23EAC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5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10F87-9DED-4405-B78E-EA76B667BDA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0B9F-7814-449B-B924-49B23EAC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02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tms.engin.umich.edu/CTMS/?example=Suspension&amp;section=Contro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0" y="878209"/>
            <a:ext cx="9144000" cy="112042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b="1" dirty="0"/>
              <a:t> Automotive Suspension System 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00B0F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157192"/>
            <a:ext cx="35679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Submitted by</a:t>
            </a:r>
            <a:endParaRPr lang="en-US" b="1" dirty="0"/>
          </a:p>
          <a:p>
            <a:pPr algn="ctr"/>
            <a:r>
              <a:rPr lang="en-US" sz="1800" b="1" dirty="0" err="1"/>
              <a:t>Insha</a:t>
            </a:r>
            <a:r>
              <a:rPr lang="en-US" sz="1800" b="1" dirty="0"/>
              <a:t> Rahman (241040612)</a:t>
            </a:r>
          </a:p>
          <a:p>
            <a:pPr algn="ctr"/>
            <a:r>
              <a:rPr lang="en-US" sz="1800" b="1" dirty="0"/>
              <a:t>Arvind Trivedi (241040603)</a:t>
            </a:r>
          </a:p>
          <a:p>
            <a:pPr algn="ctr"/>
            <a:r>
              <a:rPr lang="en-US" sz="1800" b="1" dirty="0"/>
              <a:t>Prakhar Bajpai (241040621)</a:t>
            </a:r>
          </a:p>
          <a:p>
            <a:pPr algn="ctr"/>
            <a:r>
              <a:rPr lang="en-US" sz="1800" b="1" dirty="0"/>
              <a:t>G Karthik (           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479DA-4D28-4E12-C605-F813F47A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076595"/>
            <a:ext cx="1833736" cy="15859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AD09FE-AF70-8CBE-40C5-06978445B955}"/>
              </a:ext>
            </a:extLst>
          </p:cNvPr>
          <p:cNvSpPr txBox="1"/>
          <p:nvPr/>
        </p:nvSpPr>
        <p:spPr>
          <a:xfrm>
            <a:off x="3567942" y="-21985"/>
            <a:ext cx="1321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Project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68527-8776-0D02-346C-167F2077D6A9}"/>
              </a:ext>
            </a:extLst>
          </p:cNvPr>
          <p:cNvSpPr txBox="1"/>
          <p:nvPr/>
        </p:nvSpPr>
        <p:spPr>
          <a:xfrm>
            <a:off x="4932040" y="5085184"/>
            <a:ext cx="4324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Submitted To,</a:t>
            </a:r>
            <a:endParaRPr lang="en-US" b="1" dirty="0"/>
          </a:p>
          <a:p>
            <a:pPr algn="ctr"/>
            <a:r>
              <a:rPr lang="en-US" sz="1800" b="1" dirty="0"/>
              <a:t>Dr. Twinkle Tripathy</a:t>
            </a:r>
          </a:p>
          <a:p>
            <a:pPr algn="ctr"/>
            <a:r>
              <a:rPr lang="en-US" sz="1800" b="1" dirty="0"/>
              <a:t>Assistant Professor</a:t>
            </a:r>
            <a:endParaRPr lang="en-US" b="1" dirty="0"/>
          </a:p>
          <a:p>
            <a:pPr algn="ctr"/>
            <a:r>
              <a:rPr lang="en-US" b="1" dirty="0"/>
              <a:t>Department of Electrical Engineering</a:t>
            </a:r>
          </a:p>
          <a:p>
            <a:pPr algn="ctr"/>
            <a:r>
              <a:rPr lang="en-US" b="1" dirty="0"/>
              <a:t>IIT Kanpur, India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7316B-82FC-7C57-EDB5-CD879C7740C1}"/>
              </a:ext>
            </a:extLst>
          </p:cNvPr>
          <p:cNvSpPr txBox="1"/>
          <p:nvPr/>
        </p:nvSpPr>
        <p:spPr>
          <a:xfrm>
            <a:off x="2195736" y="2210924"/>
            <a:ext cx="432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Course code: EE650A</a:t>
            </a:r>
          </a:p>
          <a:p>
            <a:pPr algn="ctr"/>
            <a:r>
              <a:rPr lang="en-US" sz="1800" b="1" dirty="0"/>
              <a:t>Basics of Modern Control Systems</a:t>
            </a:r>
          </a:p>
        </p:txBody>
      </p:sp>
    </p:spTree>
    <p:extLst>
      <p:ext uri="{BB962C8B-B14F-4D97-AF65-F5344CB8AC3E}">
        <p14:creationId xmlns:p14="http://schemas.microsoft.com/office/powerpoint/2010/main" val="93056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5F033-0150-5E9A-A32D-6159B7D7D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B6F9B5-30B1-E319-B91D-F950C91E89E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86" tIns="45693" rIns="91386" bIns="45693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2813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C00000"/>
                </a:solidFill>
              </a:rPr>
              <a:t>State Feedback Controller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0D735-D777-85BE-1087-C57A491F034F}"/>
              </a:ext>
            </a:extLst>
          </p:cNvPr>
          <p:cNvSpPr txBox="1"/>
          <p:nvPr/>
        </p:nvSpPr>
        <p:spPr>
          <a:xfrm>
            <a:off x="-897542" y="2444358"/>
            <a:ext cx="28803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AAF4BE0A-3BE1-7235-AAD6-03E814FAF72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2671" y="694881"/>
                <a:ext cx="8155731" cy="57059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Design a feedback controller so that the output, Y= (X1-X2) has following requirements: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Overshoot (OS)&lt;10%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 Settling time &lt;10 Sec.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The desired characteristic equation: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+49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+1922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3429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+45342=0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Pole placement:</a:t>
                </a:r>
              </a:p>
              <a:p>
                <a:r>
                  <a:rPr lang="en-US" sz="2000" dirty="0"/>
                  <a:t>S1, S2= -24.05± 35.50 j</a:t>
                </a:r>
              </a:p>
              <a:p>
                <a:r>
                  <a:rPr lang="en-US" sz="2000" dirty="0"/>
                  <a:t>S3, S4= -0.61± 4.92 j</a:t>
                </a:r>
              </a:p>
              <a:p>
                <a:r>
                  <a:rPr lang="en-US" sz="2000" dirty="0"/>
                  <a:t>The K matrix obtained using Ackerman Formula (Pole Placement Method)</a:t>
                </a:r>
                <a:r>
                  <a:rPr lang="en-US" dirty="0"/>
                  <a:t>: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2" name="Text Placeholder 2">
                <a:extLst>
                  <a:ext uri="{FF2B5EF4-FFF2-40B4-BE49-F238E27FC236}">
                    <a16:creationId xmlns:a16="http://schemas.microsoft.com/office/drawing/2014/main" id="{AAF4BE0A-3BE1-7235-AAD6-03E814FAF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2671" y="694881"/>
                <a:ext cx="8155731" cy="5705919"/>
              </a:xfrm>
              <a:blipFill>
                <a:blip r:embed="rId2"/>
                <a:stretch>
                  <a:fillRect l="-747" t="-11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001323D-EFA4-F02D-507E-A70664962454}"/>
              </a:ext>
            </a:extLst>
          </p:cNvPr>
          <p:cNvSpPr txBox="1"/>
          <p:nvPr/>
        </p:nvSpPr>
        <p:spPr>
          <a:xfrm>
            <a:off x="585598" y="2150210"/>
            <a:ext cx="4173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state space representation of system:   </a:t>
            </a:r>
          </a:p>
          <a:p>
            <a:r>
              <a:rPr lang="en-IN" dirty="0"/>
              <a:t>                             x=</a:t>
            </a:r>
            <a:r>
              <a:rPr lang="en-IN" dirty="0" err="1"/>
              <a:t>Ax+Bu</a:t>
            </a:r>
            <a:r>
              <a:rPr lang="en-IN" dirty="0"/>
              <a:t> , U=-Kx</a:t>
            </a:r>
          </a:p>
          <a:p>
            <a:r>
              <a:rPr lang="en-IN" dirty="0"/>
              <a:t>                             x=(A-Bk)x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75370-6DF5-0F88-958E-C152BAE53C4F}"/>
              </a:ext>
            </a:extLst>
          </p:cNvPr>
          <p:cNvSpPr txBox="1"/>
          <p:nvPr/>
        </p:nvSpPr>
        <p:spPr>
          <a:xfrm>
            <a:off x="-897542" y="3429000"/>
            <a:ext cx="28803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E5B3FB-51E2-686B-D36E-6D281C61682A}"/>
                  </a:ext>
                </a:extLst>
              </p:cNvPr>
              <p:cNvSpPr txBox="1"/>
              <p:nvPr/>
            </p:nvSpPr>
            <p:spPr>
              <a:xfrm>
                <a:off x="5357781" y="2435035"/>
                <a:ext cx="1656184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1         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−36.3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272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76.5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−1823.6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1.7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12.4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47.7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E5B3FB-51E2-686B-D36E-6D281C616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81" y="2435035"/>
                <a:ext cx="1656184" cy="1112805"/>
              </a:xfrm>
              <a:prstGeom prst="rect">
                <a:avLst/>
              </a:prstGeom>
              <a:blipFill>
                <a:blip r:embed="rId3"/>
                <a:stretch>
                  <a:fillRect r="-1330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9155E09-9B2A-884D-444E-ACC417908106}"/>
              </a:ext>
            </a:extLst>
          </p:cNvPr>
          <p:cNvSpPr txBox="1"/>
          <p:nvPr/>
        </p:nvSpPr>
        <p:spPr>
          <a:xfrm>
            <a:off x="3911601" y="2818413"/>
            <a:ext cx="15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[A-BK]=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A1672C-8D1A-4C67-8B84-9718C3DFCA1D}"/>
                  </a:ext>
                </a:extLst>
              </p:cNvPr>
              <p:cNvSpPr txBox="1"/>
              <p:nvPr/>
            </p:nvSpPr>
            <p:spPr>
              <a:xfrm>
                <a:off x="1926134" y="5887349"/>
                <a:ext cx="4363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K=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28820 −14950  4610   −3700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A1672C-8D1A-4C67-8B84-9718C3DFC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134" y="5887349"/>
                <a:ext cx="4363759" cy="369332"/>
              </a:xfrm>
              <a:prstGeom prst="rect">
                <a:avLst/>
              </a:prstGeom>
              <a:blipFill>
                <a:blip r:embed="rId4"/>
                <a:stretch>
                  <a:fillRect l="-1257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33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A8EEFFE-C426-3CD8-7736-934A490158AF}"/>
              </a:ext>
            </a:extLst>
          </p:cNvPr>
          <p:cNvSpPr txBox="1">
            <a:spLocks/>
          </p:cNvSpPr>
          <p:nvPr/>
        </p:nvSpPr>
        <p:spPr bwMode="auto">
          <a:xfrm>
            <a:off x="0" y="-32117"/>
            <a:ext cx="9144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86" tIns="45693" rIns="91386" bIns="45693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2813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C00000"/>
                </a:solidFill>
              </a:rPr>
              <a:t>MATLAB Simulink Model of Plant</a:t>
            </a:r>
            <a:endParaRPr lang="en-IN" sz="3200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A27AF-284C-22E2-5C01-37E8857F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4" y="1015150"/>
            <a:ext cx="7608815" cy="3703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D1402-DF7E-ACE8-3C99-8CFD2E2D32B1}"/>
              </a:ext>
            </a:extLst>
          </p:cNvPr>
          <p:cNvSpPr txBox="1"/>
          <p:nvPr/>
        </p:nvSpPr>
        <p:spPr>
          <a:xfrm>
            <a:off x="2936147" y="5150840"/>
            <a:ext cx="3811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Suspension system model of Plant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9424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B1E2FC-DEAC-A059-92C2-BC42ABD50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4" y="982768"/>
            <a:ext cx="8086987" cy="48924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FC2986-E3E6-3299-C2EA-6850B91CF669}"/>
              </a:ext>
            </a:extLst>
          </p:cNvPr>
          <p:cNvSpPr txBox="1">
            <a:spLocks/>
          </p:cNvSpPr>
          <p:nvPr/>
        </p:nvSpPr>
        <p:spPr bwMode="auto">
          <a:xfrm>
            <a:off x="0" y="-32117"/>
            <a:ext cx="9144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86" tIns="45693" rIns="91386" bIns="45693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2813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C00000"/>
                </a:solidFill>
              </a:rPr>
              <a:t>MATLAB Simulink Model of Closed Loop System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52247-B081-4FF2-D21D-751817BA3A2A}"/>
              </a:ext>
            </a:extLst>
          </p:cNvPr>
          <p:cNvSpPr txBox="1"/>
          <p:nvPr/>
        </p:nvSpPr>
        <p:spPr>
          <a:xfrm>
            <a:off x="7298423" y="435388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 Y=X1-X2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AB2BF-D1EE-D1C2-5791-511170DAD053}"/>
              </a:ext>
            </a:extLst>
          </p:cNvPr>
          <p:cNvSpPr txBox="1"/>
          <p:nvPr/>
        </p:nvSpPr>
        <p:spPr>
          <a:xfrm>
            <a:off x="2996270" y="5690566"/>
            <a:ext cx="26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 Feedback Controller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40C0A-BB16-A057-89F9-4F22862DA306}"/>
              </a:ext>
            </a:extLst>
          </p:cNvPr>
          <p:cNvSpPr txBox="1"/>
          <p:nvPr/>
        </p:nvSpPr>
        <p:spPr>
          <a:xfrm>
            <a:off x="2174148" y="3808493"/>
            <a:ext cx="926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Pothole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D1394-DB0E-B150-0C94-A14E048B76E1}"/>
              </a:ext>
            </a:extLst>
          </p:cNvPr>
          <p:cNvSpPr txBox="1"/>
          <p:nvPr/>
        </p:nvSpPr>
        <p:spPr>
          <a:xfrm>
            <a:off x="100668" y="2680622"/>
            <a:ext cx="169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 input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833FF-3EC5-4CA4-0EB5-7F9736F0612E}"/>
              </a:ext>
            </a:extLst>
          </p:cNvPr>
          <p:cNvSpPr txBox="1"/>
          <p:nvPr/>
        </p:nvSpPr>
        <p:spPr>
          <a:xfrm>
            <a:off x="2637320" y="2003364"/>
            <a:ext cx="1346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U: Control </a:t>
            </a:r>
          </a:p>
          <a:p>
            <a:pPr algn="ctr"/>
            <a:r>
              <a:rPr lang="en-US" sz="1600" b="1" dirty="0"/>
              <a:t>Force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16581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CD876-1DEC-50BE-F92B-B5C52BF8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558" y="1059481"/>
            <a:ext cx="4387442" cy="33150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E9CA4E0-FEE8-A32B-6ACA-7FBDEE98D6E4}"/>
              </a:ext>
            </a:extLst>
          </p:cNvPr>
          <p:cNvSpPr txBox="1">
            <a:spLocks/>
          </p:cNvSpPr>
          <p:nvPr/>
        </p:nvSpPr>
        <p:spPr bwMode="auto">
          <a:xfrm>
            <a:off x="0" y="-32117"/>
            <a:ext cx="9144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86" tIns="45693" rIns="91386" bIns="45693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2813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C00000"/>
                </a:solidFill>
              </a:rPr>
              <a:t>Simulation Results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C42D4-4B18-A1D4-B02B-8BC97E71159A}"/>
              </a:ext>
            </a:extLst>
          </p:cNvPr>
          <p:cNvSpPr txBox="1"/>
          <p:nvPr/>
        </p:nvSpPr>
        <p:spPr>
          <a:xfrm>
            <a:off x="5642400" y="4919440"/>
            <a:ext cx="3501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With State Feedback Controller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97123-E3F7-4D8C-EC14-B2232806D2B6}"/>
              </a:ext>
            </a:extLst>
          </p:cNvPr>
          <p:cNvSpPr txBox="1"/>
          <p:nvPr/>
        </p:nvSpPr>
        <p:spPr>
          <a:xfrm>
            <a:off x="528131" y="4932728"/>
            <a:ext cx="386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Without State Feedback Controller</a:t>
            </a:r>
            <a:endParaRPr lang="en-IN" sz="20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78FF13-DFF8-BB71-843B-C3E7616F9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15" y="1059480"/>
            <a:ext cx="4228051" cy="33150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51D5D6-6989-4688-FEB3-E3B861DAC246}"/>
              </a:ext>
            </a:extLst>
          </p:cNvPr>
          <p:cNvSpPr txBox="1"/>
          <p:nvPr/>
        </p:nvSpPr>
        <p:spPr>
          <a:xfrm>
            <a:off x="7055141" y="4468962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Time(Sec)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55DEF-FE4D-9F8A-3F21-FE7F40169A18}"/>
              </a:ext>
            </a:extLst>
          </p:cNvPr>
          <p:cNvSpPr txBox="1"/>
          <p:nvPr/>
        </p:nvSpPr>
        <p:spPr>
          <a:xfrm>
            <a:off x="1718616" y="4374529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Time(Sec)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1F94B5-B382-EBC2-476D-23BFEFE66818}"/>
              </a:ext>
            </a:extLst>
          </p:cNvPr>
          <p:cNvSpPr txBox="1"/>
          <p:nvPr/>
        </p:nvSpPr>
        <p:spPr>
          <a:xfrm rot="16200000">
            <a:off x="3498048" y="2297611"/>
            <a:ext cx="220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Displacement (meter)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E69F3B-50B7-041C-6E6E-24A98969393D}"/>
              </a:ext>
            </a:extLst>
          </p:cNvPr>
          <p:cNvSpPr txBox="1"/>
          <p:nvPr/>
        </p:nvSpPr>
        <p:spPr>
          <a:xfrm rot="16200000">
            <a:off x="-1021343" y="2297610"/>
            <a:ext cx="2227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Displacement (meter)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960EF5-51EA-9D8B-0653-15FEBD9E9409}"/>
              </a:ext>
            </a:extLst>
          </p:cNvPr>
          <p:cNvSpPr txBox="1"/>
          <p:nvPr/>
        </p:nvSpPr>
        <p:spPr>
          <a:xfrm>
            <a:off x="2332140" y="5706371"/>
            <a:ext cx="453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Assuming deep pothole, W=10 cm</a:t>
            </a:r>
            <a:endParaRPr lang="en-I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21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48E2A-B718-A578-BFA6-444DD188D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6CAF72-47E0-4A62-7D55-BBEF27990398}"/>
              </a:ext>
            </a:extLst>
          </p:cNvPr>
          <p:cNvSpPr txBox="1">
            <a:spLocks/>
          </p:cNvSpPr>
          <p:nvPr/>
        </p:nvSpPr>
        <p:spPr bwMode="auto">
          <a:xfrm>
            <a:off x="0" y="-32117"/>
            <a:ext cx="9144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86" tIns="45693" rIns="91386" bIns="45693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2813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C00000"/>
                </a:solidFill>
              </a:rPr>
              <a:t>Conclusions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34086-3FAA-4157-C3B0-4900F275F8B2}"/>
              </a:ext>
            </a:extLst>
          </p:cNvPr>
          <p:cNvSpPr txBox="1"/>
          <p:nvPr/>
        </p:nvSpPr>
        <p:spPr>
          <a:xfrm>
            <a:off x="252717" y="718278"/>
            <a:ext cx="87654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Design of Automotive suspension system carried out in MATLAB Simulink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State feedback controller is used to get desired response within specifications.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Design of  state feedback controller, so that when the road disturbance (W) is simulated by a unit step input, the output Y=(X1-X2) has a settling time less than 10 seconds and an overshoot less than 10%.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When the bus runs onto a 10 cm high step, the bus body will oscillate within a range of +/- 5 mm and will stop oscillating within 10 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states are found to be controllable &amp; observable. 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1B765-0F5D-F993-8DEC-0BF83719CCD5}"/>
              </a:ext>
            </a:extLst>
          </p:cNvPr>
          <p:cNvSpPr txBox="1"/>
          <p:nvPr/>
        </p:nvSpPr>
        <p:spPr>
          <a:xfrm>
            <a:off x="189799" y="5824945"/>
            <a:ext cx="88912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Linear System Theory and Design by Chi-</a:t>
            </a:r>
            <a:r>
              <a:rPr lang="en-IN" dirty="0" err="1"/>
              <a:t>Tsong</a:t>
            </a:r>
            <a:r>
              <a:rPr lang="en-IN" dirty="0"/>
              <a:t> Chen.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https://ctms.engin.umich.edu/CTMS/?example=Suspension&amp;section=Control</a:t>
            </a:r>
            <a:r>
              <a:rPr lang="en-IN" dirty="0"/>
              <a:t> State Space.</a:t>
            </a:r>
          </a:p>
        </p:txBody>
      </p:sp>
    </p:spTree>
    <p:extLst>
      <p:ext uri="{BB962C8B-B14F-4D97-AF65-F5344CB8AC3E}">
        <p14:creationId xmlns:p14="http://schemas.microsoft.com/office/powerpoint/2010/main" val="404647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D06C7-E217-1BAE-D6F0-A9526E1E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472" y="2766218"/>
            <a:ext cx="2643056" cy="132556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Thank you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0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8C211-1637-5CD3-7602-3220440E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80" y="864066"/>
            <a:ext cx="5546442" cy="3380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DA08A8-6B2D-E147-070A-F19D7DC125F7}"/>
              </a:ext>
            </a:extLst>
          </p:cNvPr>
          <p:cNvSpPr txBox="1"/>
          <p:nvPr/>
        </p:nvSpPr>
        <p:spPr>
          <a:xfrm>
            <a:off x="662730" y="151002"/>
            <a:ext cx="8273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State Space Model of Automotive Suspension System  </a:t>
            </a:r>
            <a:endParaRPr lang="en-IN" sz="28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24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712968" cy="59567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Introduction </a:t>
            </a:r>
          </a:p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Schematic diagram &amp; Mathematical Model of Suspension System</a:t>
            </a:r>
          </a:p>
          <a:p>
            <a:r>
              <a:rPr lang="en-US" sz="2400" dirty="0">
                <a:solidFill>
                  <a:schemeClr val="tx2"/>
                </a:solidFill>
              </a:rPr>
              <a:t>State Space Representation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MATLAB Simulink model</a:t>
            </a:r>
          </a:p>
          <a:p>
            <a:r>
              <a:rPr lang="en-US" sz="2400" dirty="0">
                <a:solidFill>
                  <a:schemeClr val="tx2"/>
                </a:solidFill>
              </a:rPr>
              <a:t>Objective of Controller</a:t>
            </a:r>
          </a:p>
          <a:p>
            <a:r>
              <a:rPr lang="en-US" sz="2400" dirty="0">
                <a:solidFill>
                  <a:schemeClr val="tx2"/>
                </a:solidFill>
              </a:rPr>
              <a:t>Designing of State Feedback Controller</a:t>
            </a:r>
          </a:p>
          <a:p>
            <a:r>
              <a:rPr lang="en-US" sz="2400" dirty="0">
                <a:solidFill>
                  <a:schemeClr val="tx2"/>
                </a:solidFill>
              </a:rPr>
              <a:t>Justification for Performances of Controller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       - Stability of closed loop system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        - Controllability</a:t>
            </a:r>
          </a:p>
          <a:p>
            <a:r>
              <a:rPr lang="en-US" sz="2400" dirty="0">
                <a:solidFill>
                  <a:schemeClr val="tx2"/>
                </a:solidFill>
              </a:rPr>
              <a:t>Justification for Performances of Observer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Conclusion</a:t>
            </a:r>
          </a:p>
          <a:p>
            <a:r>
              <a:rPr lang="en-US" sz="2400" dirty="0">
                <a:solidFill>
                  <a:schemeClr val="tx2"/>
                </a:solidFill>
              </a:rPr>
              <a:t> References 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86" tIns="45693" rIns="91386" bIns="45693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2813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57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Contents: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29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0" y="0"/>
            <a:ext cx="9144000" cy="4004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86" tIns="45693" rIns="91386" bIns="45693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2813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857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DEE2A-3831-50B3-F711-6C189291D76C}"/>
              </a:ext>
            </a:extLst>
          </p:cNvPr>
          <p:cNvSpPr txBox="1"/>
          <p:nvPr/>
        </p:nvSpPr>
        <p:spPr>
          <a:xfrm>
            <a:off x="75501" y="275337"/>
            <a:ext cx="8590326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just">
              <a:lnSpc>
                <a:spcPct val="150000"/>
              </a:lnSpc>
              <a:buClr>
                <a:schemeClr val="tx2"/>
              </a:buClr>
            </a:pPr>
            <a:endParaRPr lang="en-US" dirty="0">
              <a:solidFill>
                <a:schemeClr val="tx2"/>
              </a:solidFill>
            </a:endParaRPr>
          </a:p>
          <a:p>
            <a:pPr marL="571500" indent="-28575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66E"/>
                </a:solidFill>
              </a:rPr>
              <a:t>An Automotive Suspension system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1C166E"/>
                </a:solidFill>
              </a:rPr>
              <a:t>Allows the vehicle to absorb shocks and maintain contact with the road, even on rough surfaces.</a:t>
            </a:r>
          </a:p>
          <a:p>
            <a:pPr marL="285750" algn="just">
              <a:lnSpc>
                <a:spcPct val="150000"/>
              </a:lnSpc>
              <a:buClr>
                <a:schemeClr val="tx2"/>
              </a:buClr>
            </a:pPr>
            <a:endParaRPr lang="en-US" dirty="0"/>
          </a:p>
          <a:p>
            <a:pPr marL="571500" indent="-28575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66E"/>
                </a:solidFill>
              </a:rPr>
              <a:t>Consist of springs, shock absorbers, and various linkages that help to manage the movement of the wheels relative to the body of the vehicle.</a:t>
            </a:r>
          </a:p>
          <a:p>
            <a:pPr marL="571500" indent="-28575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1C166E"/>
              </a:solidFill>
            </a:endParaRPr>
          </a:p>
          <a:p>
            <a:pPr marL="571500" indent="-28575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66E"/>
                </a:solidFill>
              </a:rPr>
              <a:t> Springs absorb vertical energy from the wheels, when a vehicle goes over bumps, helping maintain a smooth ride.</a:t>
            </a:r>
          </a:p>
          <a:p>
            <a:pPr marL="571500" indent="-28575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1C166E"/>
              </a:solidFill>
            </a:endParaRPr>
          </a:p>
          <a:p>
            <a:pPr marL="571500" indent="-28575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C166E"/>
                </a:solidFill>
              </a:rPr>
              <a:t> Shock Absorbers (Dampers) control the motion of the springs, preventing excessive bounce and keeping the vehicle stable.</a:t>
            </a:r>
          </a:p>
          <a:p>
            <a:pPr marL="571500" indent="-285750" algn="just">
              <a:lnSpc>
                <a:spcPct val="150000"/>
              </a:lnSpc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lvl="3"/>
            <a:r>
              <a:rPr lang="en-US" b="1" dirty="0"/>
              <a:t>                     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308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19A42A-D773-B029-C81A-F46B47BB5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3"/>
          <a:stretch/>
        </p:blipFill>
        <p:spPr bwMode="auto">
          <a:xfrm>
            <a:off x="1106057" y="3168159"/>
            <a:ext cx="3064670" cy="250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F49E8-753D-6D66-96A6-DE5EFE4E1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01" y="582313"/>
            <a:ext cx="5385731" cy="1585366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9B85C5B8-471E-4294-5091-8FFC03142945}"/>
              </a:ext>
            </a:extLst>
          </p:cNvPr>
          <p:cNvSpPr/>
          <p:nvPr/>
        </p:nvSpPr>
        <p:spPr>
          <a:xfrm>
            <a:off x="2476850" y="2248709"/>
            <a:ext cx="796954" cy="862875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5FC9B-1078-5AD0-7484-8C9E1E36C263}"/>
              </a:ext>
            </a:extLst>
          </p:cNvPr>
          <p:cNvSpPr txBox="1"/>
          <p:nvPr/>
        </p:nvSpPr>
        <p:spPr>
          <a:xfrm>
            <a:off x="1106057" y="6098503"/>
            <a:ext cx="571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accent5">
                    <a:lumMod val="50000"/>
                  </a:schemeClr>
                </a:solidFill>
              </a:rPr>
              <a:t>Schematic diagram of an automotive suspension system</a:t>
            </a:r>
            <a:endParaRPr lang="en-IN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4A795D-E433-CD5E-31F6-3E2F84680C71}"/>
              </a:ext>
            </a:extLst>
          </p:cNvPr>
          <p:cNvSpPr txBox="1">
            <a:spLocks/>
          </p:cNvSpPr>
          <p:nvPr/>
        </p:nvSpPr>
        <p:spPr bwMode="auto">
          <a:xfrm>
            <a:off x="0" y="-32117"/>
            <a:ext cx="9144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86" tIns="45693" rIns="91386" bIns="45693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2813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C00000"/>
                </a:solidFill>
              </a:rPr>
              <a:t>Automotive Suspension System </a:t>
            </a:r>
            <a:endParaRPr lang="en-IN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39F762-E493-5256-AE0A-9261EB4681F0}"/>
                  </a:ext>
                </a:extLst>
              </p:cNvPr>
              <p:cNvSpPr txBox="1"/>
              <p:nvPr/>
            </p:nvSpPr>
            <p:spPr>
              <a:xfrm>
                <a:off x="3765527" y="3429000"/>
                <a:ext cx="352337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= -b1(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dirty="0"/>
                  <a:t>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dirty="0"/>
                  <a:t>)-k1(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)+U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39F762-E493-5256-AE0A-9261EB468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27" y="3429000"/>
                <a:ext cx="3523376" cy="491288"/>
              </a:xfrm>
              <a:prstGeom prst="rect">
                <a:avLst/>
              </a:prstGeom>
              <a:blipFill>
                <a:blip r:embed="rId4"/>
                <a:stretch>
                  <a:fillRect r="-1384" b="-7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ABB01-1164-46DA-2505-965B279D5E99}"/>
                  </a:ext>
                </a:extLst>
              </p:cNvPr>
              <p:cNvSpPr txBox="1"/>
              <p:nvPr/>
            </p:nvSpPr>
            <p:spPr>
              <a:xfrm>
                <a:off x="3500307" y="4526138"/>
                <a:ext cx="5771625" cy="510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= b1(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dirty="0"/>
                  <a:t>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dirty="0"/>
                  <a:t>)+k1(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)+b2(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dirty="0"/>
                  <a:t>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IN" dirty="0"/>
                  <a:t>)+k2(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)-U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ABB01-1164-46DA-2505-965B279D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307" y="4526138"/>
                <a:ext cx="5771625" cy="510011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61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C8FFA7-84E1-F471-4B41-645CFC27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65" y="219433"/>
            <a:ext cx="3665538" cy="548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B79FB6-DC6B-6B73-47A9-8F9BA735C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36" y="1209528"/>
            <a:ext cx="3071126" cy="434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9D9F3-C2EB-B8D2-5B0E-9F52972BDE75}"/>
              </a:ext>
            </a:extLst>
          </p:cNvPr>
          <p:cNvSpPr txBox="1"/>
          <p:nvPr/>
        </p:nvSpPr>
        <p:spPr>
          <a:xfrm>
            <a:off x="5578679" y="234892"/>
            <a:ext cx="177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W= 0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CCC1B-DFDB-1965-4D2E-915DCEC10C17}"/>
              </a:ext>
            </a:extLst>
          </p:cNvPr>
          <p:cNvSpPr txBox="1"/>
          <p:nvPr/>
        </p:nvSpPr>
        <p:spPr>
          <a:xfrm>
            <a:off x="5637402" y="1040235"/>
            <a:ext cx="132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U= 0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90052B-D539-2C9F-82C1-D42CE3508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020" y="3810282"/>
            <a:ext cx="2558642" cy="14322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D2A60B2-86B6-C084-5E70-F0BAC4FAD7A0}"/>
                  </a:ext>
                </a:extLst>
              </p:cNvPr>
              <p:cNvSpPr/>
              <p:nvPr/>
            </p:nvSpPr>
            <p:spPr>
              <a:xfrm>
                <a:off x="6274965" y="4189252"/>
                <a:ext cx="687897" cy="3942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(S)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D2A60B2-86B6-C084-5E70-F0BAC4FAD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965" y="4189252"/>
                <a:ext cx="687897" cy="394283"/>
              </a:xfrm>
              <a:prstGeom prst="rect">
                <a:avLst/>
              </a:prstGeom>
              <a:blipFill>
                <a:blip r:embed="rId5"/>
                <a:stretch>
                  <a:fillRect t="-2985" r="-5217" b="-194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85B720-B79C-9691-1559-8ACAD9621E98}"/>
                  </a:ext>
                </a:extLst>
              </p:cNvPr>
              <p:cNvSpPr/>
              <p:nvPr/>
            </p:nvSpPr>
            <p:spPr>
              <a:xfrm>
                <a:off x="7451517" y="3574759"/>
                <a:ext cx="687897" cy="3747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(S)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85B720-B79C-9691-1559-8ACAD9621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517" y="3574759"/>
                <a:ext cx="687897" cy="374707"/>
              </a:xfrm>
              <a:prstGeom prst="rect">
                <a:avLst/>
              </a:prstGeom>
              <a:blipFill>
                <a:blip r:embed="rId6"/>
                <a:stretch>
                  <a:fillRect t="-4688" r="-6087"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C2649A5-FD83-11E6-99E4-F75F2CE7306A}"/>
              </a:ext>
            </a:extLst>
          </p:cNvPr>
          <p:cNvSpPr/>
          <p:nvPr/>
        </p:nvSpPr>
        <p:spPr>
          <a:xfrm>
            <a:off x="7013195" y="5301842"/>
            <a:ext cx="687897" cy="3942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B81A530-E042-C6D2-420B-2D8339C45BF5}"/>
              </a:ext>
            </a:extLst>
          </p:cNvPr>
          <p:cNvSpPr/>
          <p:nvPr/>
        </p:nvSpPr>
        <p:spPr>
          <a:xfrm>
            <a:off x="7621396" y="4256364"/>
            <a:ext cx="348141" cy="321928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08E35562-1D7C-638F-A1F8-36B1A0AC7327}"/>
              </a:ext>
            </a:extLst>
          </p:cNvPr>
          <p:cNvSpPr/>
          <p:nvPr/>
        </p:nvSpPr>
        <p:spPr>
          <a:xfrm>
            <a:off x="5373147" y="4204457"/>
            <a:ext cx="348141" cy="321928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A37CD8-C517-ACF0-8D38-D1F1CD93E7CE}"/>
              </a:ext>
            </a:extLst>
          </p:cNvPr>
          <p:cNvCxnSpPr>
            <a:cxnSpLocks/>
          </p:cNvCxnSpPr>
          <p:nvPr/>
        </p:nvCxnSpPr>
        <p:spPr>
          <a:xfrm>
            <a:off x="6937693" y="4386393"/>
            <a:ext cx="662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E0D2D6-FE27-E751-3840-20E658A8E1F0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721288" y="4365421"/>
            <a:ext cx="553677" cy="13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97C96A-ECB8-6950-0B04-C49DDDBE43EB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5528349" y="4526385"/>
            <a:ext cx="18869" cy="972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6184B9-4AFA-6233-E5DE-874BF26D1CE1}"/>
              </a:ext>
            </a:extLst>
          </p:cNvPr>
          <p:cNvCxnSpPr>
            <a:endCxn id="17" idx="1"/>
          </p:cNvCxnSpPr>
          <p:nvPr/>
        </p:nvCxnSpPr>
        <p:spPr>
          <a:xfrm>
            <a:off x="5547217" y="5498983"/>
            <a:ext cx="14659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21A245-A2BD-60FF-B04C-25DEC2C177B5}"/>
              </a:ext>
            </a:extLst>
          </p:cNvPr>
          <p:cNvCxnSpPr>
            <a:cxnSpLocks/>
          </p:cNvCxnSpPr>
          <p:nvPr/>
        </p:nvCxnSpPr>
        <p:spPr>
          <a:xfrm>
            <a:off x="7701092" y="5493739"/>
            <a:ext cx="6543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9F561C-A551-A9FE-5546-372EF0F249E8}"/>
              </a:ext>
            </a:extLst>
          </p:cNvPr>
          <p:cNvCxnSpPr>
            <a:cxnSpLocks/>
          </p:cNvCxnSpPr>
          <p:nvPr/>
        </p:nvCxnSpPr>
        <p:spPr>
          <a:xfrm>
            <a:off x="7969537" y="4409288"/>
            <a:ext cx="662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806A92-29D7-8A0F-E231-2A1E8DDB2F7E}"/>
              </a:ext>
            </a:extLst>
          </p:cNvPr>
          <p:cNvCxnSpPr>
            <a:cxnSpLocks/>
          </p:cNvCxnSpPr>
          <p:nvPr/>
        </p:nvCxnSpPr>
        <p:spPr>
          <a:xfrm flipV="1">
            <a:off x="8356830" y="4417328"/>
            <a:ext cx="0" cy="108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E8800A-D456-9400-EF5C-61556431AB2E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7795466" y="3949466"/>
            <a:ext cx="1" cy="306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F3862A9-B394-8B6B-C76C-84733C3EF627}"/>
              </a:ext>
            </a:extLst>
          </p:cNvPr>
          <p:cNvCxnSpPr>
            <a:cxnSpLocks/>
          </p:cNvCxnSpPr>
          <p:nvPr/>
        </p:nvCxnSpPr>
        <p:spPr>
          <a:xfrm>
            <a:off x="4775421" y="4341895"/>
            <a:ext cx="553677" cy="13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EC67AF-6B2C-7DB8-722A-21C44F1660B5}"/>
              </a:ext>
            </a:extLst>
          </p:cNvPr>
          <p:cNvCxnSpPr>
            <a:cxnSpLocks/>
          </p:cNvCxnSpPr>
          <p:nvPr/>
        </p:nvCxnSpPr>
        <p:spPr>
          <a:xfrm flipH="1" flipV="1">
            <a:off x="7795465" y="3181526"/>
            <a:ext cx="1" cy="38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013C09-947B-B0EC-6163-2607A0556949}"/>
              </a:ext>
            </a:extLst>
          </p:cNvPr>
          <p:cNvSpPr txBox="1"/>
          <p:nvPr/>
        </p:nvSpPr>
        <p:spPr>
          <a:xfrm>
            <a:off x="7795465" y="29641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928B7E-AAF4-F0DD-F093-991FF751E242}"/>
              </a:ext>
            </a:extLst>
          </p:cNvPr>
          <p:cNvSpPr txBox="1"/>
          <p:nvPr/>
        </p:nvSpPr>
        <p:spPr>
          <a:xfrm>
            <a:off x="4808138" y="397256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r=0</a:t>
            </a:r>
            <a:endParaRPr lang="en-IN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02B5B5F-3B73-53A8-5896-DFD49F9AF6C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121"/>
          <a:stretch/>
        </p:blipFill>
        <p:spPr>
          <a:xfrm>
            <a:off x="816730" y="2011530"/>
            <a:ext cx="3071123" cy="192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2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07D1-2EEB-3CF7-697A-947F5D243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AD27E6-01A8-108D-C51A-3CBEF659D99C}"/>
              </a:ext>
            </a:extLst>
          </p:cNvPr>
          <p:cNvSpPr txBox="1">
            <a:spLocks/>
          </p:cNvSpPr>
          <p:nvPr/>
        </p:nvSpPr>
        <p:spPr bwMode="auto">
          <a:xfrm>
            <a:off x="0" y="-32117"/>
            <a:ext cx="9144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86" tIns="45693" rIns="91386" bIns="45693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2813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C00000"/>
                </a:solidFill>
              </a:rPr>
              <a:t>State Space Model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4178B-2277-2E8C-298B-7A7A851BD5DE}"/>
              </a:ext>
            </a:extLst>
          </p:cNvPr>
          <p:cNvSpPr txBox="1"/>
          <p:nvPr/>
        </p:nvSpPr>
        <p:spPr>
          <a:xfrm>
            <a:off x="411139" y="730195"/>
            <a:ext cx="78771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state space representation of system:   </a:t>
            </a:r>
          </a:p>
          <a:p>
            <a:r>
              <a:rPr lang="en-IN" dirty="0"/>
              <a:t>                             X=AX+BU </a:t>
            </a:r>
          </a:p>
          <a:p>
            <a:r>
              <a:rPr lang="en-IN" dirty="0"/>
              <a:t>                             Y=CX+DU</a:t>
            </a:r>
          </a:p>
          <a:p>
            <a:endParaRPr lang="en-IN" dirty="0"/>
          </a:p>
          <a:p>
            <a:r>
              <a:rPr lang="en-IN" dirty="0"/>
              <a:t>        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28DE0-811D-EA32-6996-B4EABF1ED101}"/>
              </a:ext>
            </a:extLst>
          </p:cNvPr>
          <p:cNvSpPr txBox="1"/>
          <p:nvPr/>
        </p:nvSpPr>
        <p:spPr>
          <a:xfrm>
            <a:off x="1988101" y="747677"/>
            <a:ext cx="28803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D3C9E5-0CDB-FA00-5626-70C7B1284AED}"/>
                  </a:ext>
                </a:extLst>
              </p:cNvPr>
              <p:cNvSpPr txBox="1"/>
              <p:nvPr/>
            </p:nvSpPr>
            <p:spPr>
              <a:xfrm>
                <a:off x="1546701" y="2807250"/>
                <a:ext cx="1656184" cy="1125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1         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2)/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1            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     −(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2)/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D3C9E5-0CDB-FA00-5626-70C7B1284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01" y="2807250"/>
                <a:ext cx="1656184" cy="1125052"/>
              </a:xfrm>
              <a:prstGeom prst="rect">
                <a:avLst/>
              </a:prstGeom>
              <a:blipFill>
                <a:blip r:embed="rId2"/>
                <a:stretch>
                  <a:fillRect r="-2771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C2EA70-6A20-8D99-CBB4-9E89EC7C7453}"/>
                  </a:ext>
                </a:extLst>
              </p:cNvPr>
              <p:cNvSpPr txBox="1"/>
              <p:nvPr/>
            </p:nvSpPr>
            <p:spPr>
              <a:xfrm>
                <a:off x="1160367" y="4235669"/>
                <a:ext cx="1656184" cy="1154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DC2EA70-6A20-8D99-CBB4-9E89EC7C7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67" y="4235669"/>
                <a:ext cx="1656184" cy="1154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D28B6-D83F-305B-AC75-6B0713760303}"/>
                  </a:ext>
                </a:extLst>
              </p:cNvPr>
              <p:cNvSpPr txBox="1"/>
              <p:nvPr/>
            </p:nvSpPr>
            <p:spPr>
              <a:xfrm>
                <a:off x="1304025" y="5430197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1 −1  0   0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D28B6-D83F-305B-AC75-6B071376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25" y="5430197"/>
                <a:ext cx="1656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05E19D2-0379-6647-8675-49E31EB62491}"/>
              </a:ext>
            </a:extLst>
          </p:cNvPr>
          <p:cNvSpPr txBox="1"/>
          <p:nvPr/>
        </p:nvSpPr>
        <p:spPr>
          <a:xfrm>
            <a:off x="881860" y="493679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[B]=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099C43-3F1E-8AAF-474D-CD3A1F623398}"/>
              </a:ext>
            </a:extLst>
          </p:cNvPr>
          <p:cNvSpPr txBox="1"/>
          <p:nvPr/>
        </p:nvSpPr>
        <p:spPr>
          <a:xfrm>
            <a:off x="881860" y="4842404"/>
            <a:ext cx="811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       [C]=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C7574E-B054-6B1E-A0F7-E5BDF6848757}"/>
              </a:ext>
            </a:extLst>
          </p:cNvPr>
          <p:cNvSpPr txBox="1"/>
          <p:nvPr/>
        </p:nvSpPr>
        <p:spPr>
          <a:xfrm>
            <a:off x="486795" y="590747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[D]=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9755DF-65BB-CA71-2603-0A72A92902EB}"/>
                  </a:ext>
                </a:extLst>
              </p:cNvPr>
              <p:cNvSpPr txBox="1"/>
              <p:nvPr/>
            </p:nvSpPr>
            <p:spPr>
              <a:xfrm>
                <a:off x="968094" y="5941265"/>
                <a:ext cx="1656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0  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9755DF-65BB-CA71-2603-0A72A9290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94" y="5941265"/>
                <a:ext cx="16561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849D0-67AA-F570-9A42-2A8D56D085EA}"/>
                  </a:ext>
                </a:extLst>
              </p:cNvPr>
              <p:cNvSpPr txBox="1"/>
              <p:nvPr/>
            </p:nvSpPr>
            <p:spPr>
              <a:xfrm>
                <a:off x="969541" y="1644626"/>
                <a:ext cx="1656184" cy="11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8849D0-67AA-F570-9A42-2A8D56D08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41" y="1644626"/>
                <a:ext cx="1656184" cy="11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0231A8B-BF53-BB8B-59D3-61FCDD78E6B6}"/>
              </a:ext>
            </a:extLst>
          </p:cNvPr>
          <p:cNvSpPr txBox="1"/>
          <p:nvPr/>
        </p:nvSpPr>
        <p:spPr>
          <a:xfrm>
            <a:off x="1256484" y="3227195"/>
            <a:ext cx="29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19B45-C46C-C0E2-6B2C-0FA766FD8075}"/>
              </a:ext>
            </a:extLst>
          </p:cNvPr>
          <p:cNvSpPr txBox="1"/>
          <p:nvPr/>
        </p:nvSpPr>
        <p:spPr>
          <a:xfrm>
            <a:off x="933874" y="3310448"/>
            <a:ext cx="49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89C5A1-4126-CD62-4819-592137C1ECF3}"/>
              </a:ext>
            </a:extLst>
          </p:cNvPr>
          <p:cNvSpPr txBox="1"/>
          <p:nvPr/>
        </p:nvSpPr>
        <p:spPr>
          <a:xfrm>
            <a:off x="1191144" y="2039755"/>
            <a:ext cx="29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40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6D4FE-DBB6-72C9-51F0-3F1BC8D8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86F374-2E8E-2F41-31DB-F282856DBDFB}"/>
              </a:ext>
            </a:extLst>
          </p:cNvPr>
          <p:cNvSpPr txBox="1">
            <a:spLocks/>
          </p:cNvSpPr>
          <p:nvPr/>
        </p:nvSpPr>
        <p:spPr bwMode="auto">
          <a:xfrm>
            <a:off x="0" y="-32117"/>
            <a:ext cx="9144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86" tIns="45693" rIns="91386" bIns="45693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2813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C00000"/>
                </a:solidFill>
              </a:rPr>
              <a:t>State Space Model</a:t>
            </a:r>
            <a:endParaRPr lang="en-IN" sz="32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FE83-5B19-CC43-4010-CE76A1ED2271}"/>
              </a:ext>
            </a:extLst>
          </p:cNvPr>
          <p:cNvSpPr txBox="1"/>
          <p:nvPr/>
        </p:nvSpPr>
        <p:spPr>
          <a:xfrm>
            <a:off x="453084" y="659702"/>
            <a:ext cx="8064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state space representation of system:   </a:t>
            </a:r>
          </a:p>
          <a:p>
            <a:r>
              <a:rPr lang="en-IN" dirty="0"/>
              <a:t>                             X=AX+BU </a:t>
            </a:r>
          </a:p>
          <a:p>
            <a:r>
              <a:rPr lang="en-IN" dirty="0"/>
              <a:t>                             Y=CX+DU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E674B-B506-B498-06A1-69FD4BD6A978}"/>
              </a:ext>
            </a:extLst>
          </p:cNvPr>
          <p:cNvSpPr txBox="1"/>
          <p:nvPr/>
        </p:nvSpPr>
        <p:spPr>
          <a:xfrm>
            <a:off x="1988101" y="805910"/>
            <a:ext cx="28803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80EDAE-A5A9-B546-D452-4DCADF940C1A}"/>
                  </a:ext>
                </a:extLst>
              </p:cNvPr>
              <p:cNvSpPr txBox="1"/>
              <p:nvPr/>
            </p:nvSpPr>
            <p:spPr>
              <a:xfrm>
                <a:off x="1448041" y="1729240"/>
                <a:ext cx="1656184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1         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−26.7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26.7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−1450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.9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38.4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80EDAE-A5A9-B546-D452-4DCADF940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41" y="1729240"/>
                <a:ext cx="1656184" cy="1112805"/>
              </a:xfrm>
              <a:prstGeom prst="rect">
                <a:avLst/>
              </a:prstGeom>
              <a:blipFill>
                <a:blip r:embed="rId2"/>
                <a:stretch>
                  <a:fillRect r="-1154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9FFD64A-8FE1-E399-7925-1F756C332BA0}"/>
              </a:ext>
            </a:extLst>
          </p:cNvPr>
          <p:cNvSpPr txBox="1"/>
          <p:nvPr/>
        </p:nvSpPr>
        <p:spPr>
          <a:xfrm>
            <a:off x="303981" y="2100976"/>
            <a:ext cx="124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[A]=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275B4-DA4D-DF6C-E682-A6AE12AD8F26}"/>
              </a:ext>
            </a:extLst>
          </p:cNvPr>
          <p:cNvSpPr txBox="1"/>
          <p:nvPr/>
        </p:nvSpPr>
        <p:spPr>
          <a:xfrm>
            <a:off x="5561900" y="852077"/>
            <a:ext cx="38505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Vehicle ¼ mass: </a:t>
            </a:r>
            <a:r>
              <a:rPr lang="pl-PL" sz="1800" b="0" i="0" dirty="0">
                <a:effectLst/>
                <a:latin typeface="Menlo"/>
              </a:rPr>
              <a:t>M1 = 3000</a:t>
            </a:r>
            <a:r>
              <a:rPr lang="en-US" sz="1800" b="0" i="0" dirty="0">
                <a:effectLst/>
                <a:latin typeface="Menlo"/>
              </a:rPr>
              <a:t> Kg</a:t>
            </a:r>
            <a:r>
              <a:rPr lang="pl-PL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Suspension mass: </a:t>
            </a:r>
            <a:r>
              <a:rPr lang="pl-PL" sz="1800" b="0" i="0" dirty="0">
                <a:effectLst/>
                <a:latin typeface="Menlo"/>
              </a:rPr>
              <a:t>M2 = 400</a:t>
            </a:r>
            <a:r>
              <a:rPr lang="en-US" sz="1800" b="0" i="0" dirty="0">
                <a:effectLst/>
                <a:latin typeface="Menlo"/>
              </a:rPr>
              <a:t> Kg</a:t>
            </a:r>
            <a:r>
              <a:rPr lang="pl-PL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Spring constant: </a:t>
            </a:r>
            <a:r>
              <a:rPr lang="pl-PL" sz="1800" b="0" i="0" dirty="0">
                <a:effectLst/>
                <a:latin typeface="Menlo"/>
              </a:rPr>
              <a:t>K1 = 80000</a:t>
            </a:r>
            <a:r>
              <a:rPr lang="en-US" sz="1800" b="0" i="0" dirty="0">
                <a:effectLst/>
                <a:latin typeface="Menlo"/>
              </a:rPr>
              <a:t> N/m</a:t>
            </a:r>
            <a:r>
              <a:rPr lang="pl-PL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Spring constant: </a:t>
            </a:r>
            <a:r>
              <a:rPr lang="pl-PL" sz="1800" b="0" i="0" dirty="0">
                <a:effectLst/>
                <a:latin typeface="Menlo"/>
              </a:rPr>
              <a:t>K2 = 500000</a:t>
            </a:r>
            <a:r>
              <a:rPr lang="en-US" sz="1800" b="0" i="0" dirty="0">
                <a:effectLst/>
                <a:latin typeface="Menlo"/>
              </a:rPr>
              <a:t> N/m</a:t>
            </a:r>
            <a:r>
              <a:rPr lang="pl-PL" sz="1800" b="0" i="0" dirty="0">
                <a:effectLst/>
                <a:latin typeface="Menlo"/>
              </a:rPr>
              <a:t>;</a:t>
            </a:r>
          </a:p>
          <a:p>
            <a:r>
              <a:rPr lang="en-US" dirty="0">
                <a:latin typeface="Menlo"/>
              </a:rPr>
              <a:t>Damper constant: b</a:t>
            </a:r>
            <a:r>
              <a:rPr lang="pl-PL" sz="1800" b="0" i="0" dirty="0">
                <a:effectLst/>
                <a:latin typeface="Menlo"/>
              </a:rPr>
              <a:t>1 = 350</a:t>
            </a:r>
            <a:r>
              <a:rPr lang="en-US" sz="1800" b="0" i="0" dirty="0">
                <a:effectLst/>
                <a:latin typeface="Menlo"/>
              </a:rPr>
              <a:t> N-S/m</a:t>
            </a:r>
            <a:r>
              <a:rPr lang="pl-PL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Damper constant </a:t>
            </a:r>
            <a:r>
              <a:rPr lang="pl-PL" sz="1800" b="0" i="0" dirty="0">
                <a:effectLst/>
                <a:latin typeface="Menlo"/>
              </a:rPr>
              <a:t>b2 = 15020</a:t>
            </a:r>
            <a:r>
              <a:rPr lang="en-US" sz="1800" b="0" i="0" dirty="0">
                <a:effectLst/>
                <a:latin typeface="Menlo"/>
              </a:rPr>
              <a:t> N-S/m</a:t>
            </a:r>
            <a:r>
              <a:rPr lang="pl-PL" sz="1800" b="0" i="0" dirty="0">
                <a:effectLst/>
                <a:latin typeface="Menlo"/>
              </a:rPr>
              <a:t>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387685-DBCF-4239-7CC8-2E4236D43845}"/>
                  </a:ext>
                </a:extLst>
              </p:cNvPr>
              <p:cNvSpPr txBox="1"/>
              <p:nvPr/>
            </p:nvSpPr>
            <p:spPr>
              <a:xfrm>
                <a:off x="1304025" y="3195123"/>
                <a:ext cx="1656184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0.0003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−0.0025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387685-DBCF-4239-7CC8-2E4236D43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25" y="3195123"/>
                <a:ext cx="1656184" cy="1112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CC0BF9-818A-9C6D-1BF7-5D5980743607}"/>
                  </a:ext>
                </a:extLst>
              </p:cNvPr>
              <p:cNvSpPr txBox="1"/>
              <p:nvPr/>
            </p:nvSpPr>
            <p:spPr>
              <a:xfrm>
                <a:off x="1304025" y="4622363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1 −1  0   0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CC0BF9-818A-9C6D-1BF7-5D5980743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25" y="4622363"/>
                <a:ext cx="1656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3B7F202-1BA2-6DA8-0ED4-47BFE5150714}"/>
              </a:ext>
            </a:extLst>
          </p:cNvPr>
          <p:cNvSpPr txBox="1"/>
          <p:nvPr/>
        </p:nvSpPr>
        <p:spPr>
          <a:xfrm>
            <a:off x="303980" y="3554461"/>
            <a:ext cx="123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[B]=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89283A-0E85-AB0E-BC3B-767DB920714F}"/>
              </a:ext>
            </a:extLst>
          </p:cNvPr>
          <p:cNvSpPr txBox="1"/>
          <p:nvPr/>
        </p:nvSpPr>
        <p:spPr>
          <a:xfrm>
            <a:off x="313599" y="4607560"/>
            <a:ext cx="123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[C]=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22E41-0FEE-6D32-F9C7-0847F7CCAEC2}"/>
              </a:ext>
            </a:extLst>
          </p:cNvPr>
          <p:cNvSpPr txBox="1"/>
          <p:nvPr/>
        </p:nvSpPr>
        <p:spPr>
          <a:xfrm>
            <a:off x="531948" y="5121464"/>
            <a:ext cx="1251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[D]=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8A25D5-A6B2-2D46-98DA-EB13C6964E3E}"/>
                  </a:ext>
                </a:extLst>
              </p:cNvPr>
              <p:cNvSpPr txBox="1"/>
              <p:nvPr/>
            </p:nvSpPr>
            <p:spPr>
              <a:xfrm>
                <a:off x="1160008" y="5121464"/>
                <a:ext cx="16561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0  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8A25D5-A6B2-2D46-98DA-EB13C696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08" y="5121464"/>
                <a:ext cx="16561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4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716130-AE1D-A44A-4EDB-C3164111F1AE}"/>
              </a:ext>
            </a:extLst>
          </p:cNvPr>
          <p:cNvSpPr txBox="1">
            <a:spLocks/>
          </p:cNvSpPr>
          <p:nvPr/>
        </p:nvSpPr>
        <p:spPr bwMode="auto">
          <a:xfrm>
            <a:off x="0" y="-32117"/>
            <a:ext cx="91440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  <a:effectLst>
            <a:glow rad="101600">
              <a:schemeClr val="accent5">
                <a:satMod val="175000"/>
                <a:alpha val="4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386" tIns="45693" rIns="91386" bIns="45693" numCol="1" rtlCol="0" anchor="ctr" anchorCtr="0" compatLnSpc="1">
            <a:prstTxWarp prst="textNoShape">
              <a:avLst/>
            </a:prstTxWarp>
            <a:noAutofit/>
          </a:bodyPr>
          <a:lstStyle>
            <a:lvl1pPr algn="ctr" defTabSz="912813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defTabSz="912813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C00000"/>
                </a:solidFill>
              </a:rPr>
              <a:t>Controllability &amp; Observability Tests</a:t>
            </a:r>
            <a:endParaRPr lang="en-IN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E92215-9361-E32C-1FB7-213ACDBC4085}"/>
                  </a:ext>
                </a:extLst>
              </p:cNvPr>
              <p:cNvSpPr txBox="1"/>
              <p:nvPr/>
            </p:nvSpPr>
            <p:spPr>
              <a:xfrm>
                <a:off x="528507" y="718278"/>
                <a:ext cx="762559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Controllability Matrix, </a:t>
                </a:r>
              </a:p>
              <a:p>
                <a:r>
                  <a:rPr lang="en-US" dirty="0"/>
                  <a:t>C=[B : AB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B :………..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…….: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B]</a:t>
                </a:r>
              </a:p>
              <a:p>
                <a:r>
                  <a:rPr lang="en-US" dirty="0"/>
                  <a:t>Here, Rank of system matrix A=4</a:t>
                </a:r>
              </a:p>
              <a:p>
                <a:r>
                  <a:rPr lang="en-US" dirty="0"/>
                  <a:t>C=[B : AB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B :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B]</a:t>
                </a:r>
              </a:p>
              <a:p>
                <a:r>
                  <a:rPr lang="en-US" dirty="0"/>
                  <a:t>[C] is a 4x4 matrix</a:t>
                </a:r>
              </a:p>
              <a:p>
                <a:r>
                  <a:rPr lang="en-US" dirty="0"/>
                  <a:t>Rank of [C]=4</a:t>
                </a:r>
              </a:p>
              <a:p>
                <a:r>
                  <a:rPr lang="en-US" dirty="0"/>
                  <a:t>Hence , All states (X1, X2, X1, X2) are controllable.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Observability  Matrix</a:t>
                </a:r>
              </a:p>
              <a:p>
                <a:r>
                  <a:rPr lang="en-US" dirty="0"/>
                  <a:t>O=[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^2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:………………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^n-1)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For our system</a:t>
                </a:r>
              </a:p>
              <a:p>
                <a:r>
                  <a:rPr lang="en-US" dirty="0"/>
                  <a:t>O=[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^2)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^3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[O] is a 4x4 matrix</a:t>
                </a:r>
              </a:p>
              <a:p>
                <a:r>
                  <a:rPr lang="en-US" dirty="0"/>
                  <a:t>Rank of [O]= =4ss</a:t>
                </a:r>
              </a:p>
              <a:p>
                <a:r>
                  <a:rPr lang="en-US" dirty="0"/>
                  <a:t>Hence , All states (X1, X2, X1, X2) are observable.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E92215-9361-E32C-1FB7-213ACDBC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7" y="718278"/>
                <a:ext cx="7625592" cy="4801314"/>
              </a:xfrm>
              <a:prstGeom prst="rect">
                <a:avLst/>
              </a:prstGeom>
              <a:blipFill>
                <a:blip r:embed="rId2"/>
                <a:stretch>
                  <a:fillRect l="-719" t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25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8013716-C3C3-5968-4EB9-9A927C4F3EA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21730" y="964911"/>
                <a:ext cx="5175205" cy="1500187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1           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0              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−36.3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272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76.5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−1823.6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−1.7           1.3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12.4       −47.7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8013716-C3C3-5968-4EB9-9A927C4F3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21730" y="964911"/>
                <a:ext cx="5175205" cy="1500187"/>
              </a:xfrm>
              <a:blipFill>
                <a:blip r:embed="rId2"/>
                <a:stretch>
                  <a:fillRect t="-1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5F696CE-A4A9-CA75-913C-3E1D5F06B656}"/>
              </a:ext>
            </a:extLst>
          </p:cNvPr>
          <p:cNvSpPr txBox="1"/>
          <p:nvPr/>
        </p:nvSpPr>
        <p:spPr>
          <a:xfrm>
            <a:off x="1576252" y="1530339"/>
            <a:ext cx="48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A’=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5C0167-F333-A12A-91FE-FE12AB9C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21"/>
          <a:stretch/>
        </p:blipFill>
        <p:spPr>
          <a:xfrm>
            <a:off x="3782140" y="2753744"/>
            <a:ext cx="5016022" cy="313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7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1700</TotalTime>
  <Words>903</Words>
  <Application>Microsoft Office PowerPoint</Application>
  <PresentationFormat>On-screen Show (4:3)</PresentationFormat>
  <Paragraphs>164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TRIVEDI</dc:creator>
  <cp:lastModifiedBy>ARVIND TRIVEDI</cp:lastModifiedBy>
  <cp:revision>58</cp:revision>
  <dcterms:created xsi:type="dcterms:W3CDTF">2024-11-07T16:04:55Z</dcterms:created>
  <dcterms:modified xsi:type="dcterms:W3CDTF">2024-11-09T15:07:46Z</dcterms:modified>
</cp:coreProperties>
</file>