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Nunito"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4"/>
  </p:normalViewPr>
  <p:slideViewPr>
    <p:cSldViewPr snapToGrid="0">
      <p:cViewPr varScale="1">
        <p:scale>
          <a:sx n="165" d="100"/>
          <a:sy n="165" d="100"/>
        </p:scale>
        <p:origin x="36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4a613aa88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4a613aa88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4a613aa88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4a613aa88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4a613aa88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4a613aa88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4a613aa88_6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4a613aa8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b4ee919f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1b4ee919f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b4ee919f8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b4ee919f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4a613aa8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4a613aa8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875654" y="1717604"/>
            <a:ext cx="7369444" cy="14982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latin typeface="American Typewriter Condensed" panose="02090606020004020304" pitchFamily="18" charset="77"/>
              </a:rPr>
              <a:t>Dynamic Traffic Management System using Artificial Intelligence</a:t>
            </a:r>
            <a:endParaRPr sz="4000" b="1" dirty="0">
              <a:latin typeface="American Typewriter Condensed" panose="02090606020004020304" pitchFamily="18"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800" dirty="0">
                <a:latin typeface="American Typewriter Condensed" panose="02090606020004020304" pitchFamily="18" charset="77"/>
              </a:rPr>
              <a:t>Inspiration</a:t>
            </a:r>
            <a:endParaRPr sz="2800" dirty="0">
              <a:latin typeface="American Typewriter Condensed" panose="02090606020004020304" pitchFamily="18" charset="77"/>
            </a:endParaRPr>
          </a:p>
        </p:txBody>
      </p:sp>
      <p:sp>
        <p:nvSpPr>
          <p:cNvPr id="136" name="Google Shape;136;p14"/>
          <p:cNvSpPr txBox="1">
            <a:spLocks noGrp="1"/>
          </p:cNvSpPr>
          <p:nvPr>
            <p:ph type="body" idx="1"/>
          </p:nvPr>
        </p:nvSpPr>
        <p:spPr>
          <a:xfrm>
            <a:off x="819150" y="1577086"/>
            <a:ext cx="7505700" cy="2506500"/>
          </a:xfrm>
          <a:prstGeom prst="rect">
            <a:avLst/>
          </a:prstGeom>
        </p:spPr>
        <p:txBody>
          <a:bodyPr spcFirstLastPara="1" wrap="square" lIns="91425" tIns="91425" rIns="91425" bIns="91425" anchor="t" anchorCtr="0">
            <a:normAutofit/>
          </a:bodyPr>
          <a:lstStyle/>
          <a:p>
            <a:pPr marL="914400" lvl="0" indent="-323850" algn="just" rtl="0">
              <a:spcBef>
                <a:spcPts val="0"/>
              </a:spcBef>
              <a:spcAft>
                <a:spcPts val="0"/>
              </a:spcAft>
              <a:buSzPts val="1500"/>
              <a:buChar char="●"/>
            </a:pPr>
            <a:r>
              <a:rPr lang="en" sz="1400" dirty="0">
                <a:solidFill>
                  <a:srgbClr val="24292F"/>
                </a:solidFill>
                <a:highlight>
                  <a:srgbClr val="FFFFFF"/>
                </a:highlight>
                <a:latin typeface="Al Nile" pitchFamily="2" charset="-78"/>
                <a:cs typeface="Al Nile" pitchFamily="2" charset="-78"/>
              </a:rPr>
              <a:t>Traffic congestion is becoming a serious problem with a large number of vehicles on the roads.</a:t>
            </a:r>
            <a:endParaRPr sz="1400" dirty="0">
              <a:solidFill>
                <a:srgbClr val="24292F"/>
              </a:solidFill>
              <a:highlight>
                <a:srgbClr val="FFFFFF"/>
              </a:highlight>
              <a:latin typeface="Al Nile" pitchFamily="2" charset="-78"/>
              <a:cs typeface="Al Nile" pitchFamily="2" charset="-78"/>
            </a:endParaRPr>
          </a:p>
          <a:p>
            <a:pPr marL="914400" lvl="0" indent="-317500" algn="just" rtl="0">
              <a:spcBef>
                <a:spcPts val="0"/>
              </a:spcBef>
              <a:spcAft>
                <a:spcPts val="0"/>
              </a:spcAft>
              <a:buClr>
                <a:srgbClr val="24292F"/>
              </a:buClr>
              <a:buSzPts val="1400"/>
              <a:buChar char="●"/>
            </a:pPr>
            <a:r>
              <a:rPr lang="en" sz="1400" dirty="0">
                <a:solidFill>
                  <a:srgbClr val="24292F"/>
                </a:solidFill>
                <a:highlight>
                  <a:srgbClr val="FFFFFF"/>
                </a:highlight>
                <a:latin typeface="Al Nile" pitchFamily="2" charset="-78"/>
                <a:cs typeface="Al Nile" pitchFamily="2" charset="-78"/>
              </a:rPr>
              <a:t>Traffic congestion not only add time and stress to drivers' lives, but they also increase fuel consumption and pollution.</a:t>
            </a:r>
            <a:endParaRPr sz="1400" dirty="0">
              <a:solidFill>
                <a:srgbClr val="24292F"/>
              </a:solidFill>
              <a:highlight>
                <a:srgbClr val="FFFFFF"/>
              </a:highlight>
              <a:latin typeface="Al Nile" pitchFamily="2" charset="-78"/>
              <a:cs typeface="Al Nile" pitchFamily="2" charset="-78"/>
            </a:endParaRPr>
          </a:p>
          <a:p>
            <a:pPr marL="914400" lvl="0" indent="-317500" algn="just" rtl="0">
              <a:spcBef>
                <a:spcPts val="0"/>
              </a:spcBef>
              <a:spcAft>
                <a:spcPts val="0"/>
              </a:spcAft>
              <a:buClr>
                <a:srgbClr val="24292F"/>
              </a:buClr>
              <a:buSzPts val="1400"/>
              <a:buChar char="●"/>
            </a:pPr>
            <a:r>
              <a:rPr lang="en" sz="1400" dirty="0">
                <a:solidFill>
                  <a:srgbClr val="24292F"/>
                </a:solidFill>
                <a:highlight>
                  <a:srgbClr val="FFFFFF"/>
                </a:highlight>
                <a:latin typeface="Al Nile" pitchFamily="2" charset="-78"/>
                <a:cs typeface="Al Nile" pitchFamily="2" charset="-78"/>
              </a:rPr>
              <a:t>Congestion in traffic can be caused by a variety of factors such as a lack of capacity, unregulated demand, long red light delays, and so on.</a:t>
            </a:r>
            <a:endParaRPr sz="1400" dirty="0">
              <a:solidFill>
                <a:srgbClr val="24292F"/>
              </a:solidFill>
              <a:highlight>
                <a:srgbClr val="FFFFFF"/>
              </a:highlight>
              <a:latin typeface="Al Nile" pitchFamily="2" charset="-78"/>
              <a:cs typeface="Al Nile" pitchFamily="2" charset="-78"/>
            </a:endParaRPr>
          </a:p>
          <a:p>
            <a:pPr marL="914400" lvl="0" indent="-317500" algn="just" rtl="0">
              <a:spcBef>
                <a:spcPts val="0"/>
              </a:spcBef>
              <a:spcAft>
                <a:spcPts val="0"/>
              </a:spcAft>
              <a:buClr>
                <a:srgbClr val="24292F"/>
              </a:buClr>
              <a:buSzPts val="1400"/>
              <a:buChar char="●"/>
            </a:pPr>
            <a:r>
              <a:rPr lang="en" sz="1400" dirty="0">
                <a:solidFill>
                  <a:srgbClr val="24292F"/>
                </a:solidFill>
                <a:highlight>
                  <a:srgbClr val="FFFFFF"/>
                </a:highlight>
                <a:latin typeface="Al Nile" pitchFamily="2" charset="-78"/>
                <a:cs typeface="Al Nile" pitchFamily="2" charset="-78"/>
              </a:rPr>
              <a:t>Traffic lights being one of the critical factors affecting traffic flow.</a:t>
            </a:r>
            <a:endParaRPr sz="1400" dirty="0">
              <a:solidFill>
                <a:srgbClr val="24292F"/>
              </a:solidFill>
              <a:highlight>
                <a:srgbClr val="FFFFFF"/>
              </a:highlight>
              <a:latin typeface="Al Nile" pitchFamily="2" charset="-78"/>
              <a:cs typeface="Al Nile" pitchFamily="2" charset="-78"/>
            </a:endParaRPr>
          </a:p>
          <a:p>
            <a:pPr marL="914400" lvl="0" indent="0" algn="just" rtl="0">
              <a:spcBef>
                <a:spcPts val="1200"/>
              </a:spcBef>
              <a:spcAft>
                <a:spcPts val="0"/>
              </a:spcAft>
              <a:buNone/>
            </a:pPr>
            <a:endParaRPr sz="1200" dirty="0">
              <a:solidFill>
                <a:srgbClr val="24292F"/>
              </a:solidFill>
              <a:highlight>
                <a:srgbClr val="FFFFFF"/>
              </a:highlight>
              <a:latin typeface="Al Nile" pitchFamily="2" charset="-78"/>
              <a:ea typeface="Arial"/>
              <a:cs typeface="Al Nile" pitchFamily="2" charset="-78"/>
              <a:sym typeface="Arial"/>
            </a:endParaRPr>
          </a:p>
          <a:p>
            <a:pPr marL="457200" lvl="0" indent="0" algn="just" rtl="0">
              <a:spcBef>
                <a:spcPts val="1200"/>
              </a:spcBef>
              <a:spcAft>
                <a:spcPts val="1200"/>
              </a:spcAft>
              <a:buNone/>
            </a:pPr>
            <a:endParaRPr dirty="0">
              <a:latin typeface="Al Nile" pitchFamily="2" charset="-78"/>
              <a:cs typeface="Al Nile" pitchFamily="2"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544804" y="664948"/>
            <a:ext cx="7545311" cy="59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00" dirty="0">
                <a:latin typeface="American Typewriter" panose="02090604020004020304" pitchFamily="18" charset="77"/>
                <a:cs typeface="Al Nile" pitchFamily="2" charset="-78"/>
              </a:rPr>
              <a:t>Conventional</a:t>
            </a:r>
            <a:r>
              <a:rPr lang="en" sz="2500" dirty="0">
                <a:latin typeface="American Typewriter" panose="02090604020004020304" pitchFamily="18" charset="77"/>
                <a:cs typeface="Al Nile" pitchFamily="2" charset="-78"/>
              </a:rPr>
              <a:t> Systems</a:t>
            </a:r>
            <a:endParaRPr sz="2500" dirty="0">
              <a:latin typeface="American Typewriter" panose="02090604020004020304" pitchFamily="18" charset="77"/>
              <a:cs typeface="Al Nile" pitchFamily="2" charset="-78"/>
            </a:endParaRPr>
          </a:p>
        </p:txBody>
      </p:sp>
      <p:sp>
        <p:nvSpPr>
          <p:cNvPr id="142" name="Google Shape;142;p15"/>
          <p:cNvSpPr txBox="1"/>
          <p:nvPr/>
        </p:nvSpPr>
        <p:spPr>
          <a:xfrm>
            <a:off x="624455" y="1526669"/>
            <a:ext cx="7648800" cy="2555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solidFill>
                  <a:schemeClr val="lt1"/>
                </a:solidFill>
                <a:latin typeface="Al Nile" pitchFamily="2" charset="-78"/>
                <a:ea typeface="Calibri"/>
                <a:cs typeface="Al Nile" pitchFamily="2" charset="-78"/>
                <a:sym typeface="Calibri"/>
              </a:rPr>
              <a:t>Manual Controlling</a:t>
            </a:r>
            <a:r>
              <a:rPr lang="en" dirty="0">
                <a:latin typeface="Al Nile" pitchFamily="2" charset="-78"/>
                <a:ea typeface="Calibri"/>
                <a:cs typeface="Al Nile" pitchFamily="2" charset="-78"/>
                <a:sym typeface="Calibri"/>
              </a:rPr>
              <a:t> : As the name suggests ,we require manpower to manage traffic. The</a:t>
            </a:r>
            <a:r>
              <a:rPr lang="en" dirty="0">
                <a:solidFill>
                  <a:srgbClr val="24292F"/>
                </a:solidFill>
                <a:highlight>
                  <a:srgbClr val="FFFFFF"/>
                </a:highlight>
                <a:latin typeface="Al Nile" pitchFamily="2" charset="-78"/>
                <a:ea typeface="Calibri"/>
                <a:cs typeface="Al Nile" pitchFamily="2" charset="-78"/>
                <a:sym typeface="Calibri"/>
              </a:rPr>
              <a:t> traffic police sees road status and decides the allowed duration of each direction. </a:t>
            </a:r>
            <a:r>
              <a:rPr lang="en" dirty="0">
                <a:latin typeface="Al Nile" pitchFamily="2" charset="-78"/>
                <a:ea typeface="Calibri"/>
                <a:cs typeface="Al Nile" pitchFamily="2" charset="-78"/>
                <a:sym typeface="Calibri"/>
              </a:rPr>
              <a:t> </a:t>
            </a:r>
            <a:endParaRPr dirty="0">
              <a:latin typeface="Al Nile" pitchFamily="2" charset="-78"/>
              <a:ea typeface="Calibri"/>
              <a:cs typeface="Al Nile" pitchFamily="2" charset="-78"/>
              <a:sym typeface="Calibri"/>
            </a:endParaRPr>
          </a:p>
          <a:p>
            <a:pPr marL="0" lvl="0" indent="0" algn="just" rtl="0">
              <a:spcBef>
                <a:spcPts val="0"/>
              </a:spcBef>
              <a:spcAft>
                <a:spcPts val="0"/>
              </a:spcAft>
              <a:buNone/>
            </a:pPr>
            <a:endParaRPr dirty="0">
              <a:latin typeface="Al Nile" pitchFamily="2" charset="-78"/>
              <a:ea typeface="Calibri"/>
              <a:cs typeface="Al Nile" pitchFamily="2" charset="-78"/>
              <a:sym typeface="Calibri"/>
            </a:endParaRPr>
          </a:p>
          <a:p>
            <a:pPr marL="0" lvl="0" indent="0" algn="just" rtl="0">
              <a:spcBef>
                <a:spcPts val="0"/>
              </a:spcBef>
              <a:spcAft>
                <a:spcPts val="0"/>
              </a:spcAft>
              <a:buNone/>
            </a:pPr>
            <a:r>
              <a:rPr lang="en" dirty="0">
                <a:solidFill>
                  <a:schemeClr val="lt1"/>
                </a:solidFill>
                <a:latin typeface="Al Nile" pitchFamily="2" charset="-78"/>
                <a:ea typeface="Calibri"/>
                <a:cs typeface="Al Nile" pitchFamily="2" charset="-78"/>
                <a:sym typeface="Calibri"/>
              </a:rPr>
              <a:t>Automatic Controlling </a:t>
            </a:r>
            <a:r>
              <a:rPr lang="en" dirty="0">
                <a:solidFill>
                  <a:srgbClr val="24292F"/>
                </a:solidFill>
                <a:latin typeface="Al Nile" pitchFamily="2" charset="-78"/>
                <a:ea typeface="Calibri"/>
                <a:cs typeface="Al Nile" pitchFamily="2" charset="-78"/>
                <a:sym typeface="Calibri"/>
              </a:rPr>
              <a:t>:Timers and electrical sensors operate the automatic traffic light. In the case of a traffic signal, the timer is set to a constant numerical number. Based on the timer value, the lights automatically turn on and off.</a:t>
            </a:r>
            <a:endParaRPr dirty="0">
              <a:solidFill>
                <a:srgbClr val="24292F"/>
              </a:solidFill>
              <a:latin typeface="Al Nile" pitchFamily="2" charset="-78"/>
              <a:ea typeface="Calibri"/>
              <a:cs typeface="Al Nile" pitchFamily="2" charset="-78"/>
              <a:sym typeface="Calibri"/>
            </a:endParaRPr>
          </a:p>
          <a:p>
            <a:pPr marL="0" lvl="0" indent="0" algn="just" rtl="0">
              <a:spcBef>
                <a:spcPts val="0"/>
              </a:spcBef>
              <a:spcAft>
                <a:spcPts val="0"/>
              </a:spcAft>
              <a:buNone/>
            </a:pPr>
            <a:endParaRPr dirty="0">
              <a:solidFill>
                <a:srgbClr val="24292F"/>
              </a:solidFill>
              <a:latin typeface="Al Nile" pitchFamily="2" charset="-78"/>
              <a:ea typeface="Calibri"/>
              <a:cs typeface="Al Nile" pitchFamily="2" charset="-78"/>
              <a:sym typeface="Calibri"/>
            </a:endParaRPr>
          </a:p>
          <a:p>
            <a:pPr marL="0" lvl="0" indent="0" algn="just" rtl="0">
              <a:spcBef>
                <a:spcPts val="0"/>
              </a:spcBef>
              <a:spcAft>
                <a:spcPts val="0"/>
              </a:spcAft>
              <a:buNone/>
            </a:pPr>
            <a:r>
              <a:rPr lang="en" dirty="0">
                <a:solidFill>
                  <a:schemeClr val="lt1"/>
                </a:solidFill>
                <a:latin typeface="Al Nile" pitchFamily="2" charset="-78"/>
                <a:ea typeface="Calibri"/>
                <a:cs typeface="Al Nile" pitchFamily="2" charset="-78"/>
                <a:sym typeface="Calibri"/>
              </a:rPr>
              <a:t>Electronic Sensors</a:t>
            </a:r>
            <a:r>
              <a:rPr lang="en" dirty="0">
                <a:solidFill>
                  <a:srgbClr val="24292F"/>
                </a:solidFill>
                <a:latin typeface="Al Nile" pitchFamily="2" charset="-78"/>
                <a:ea typeface="Calibri"/>
                <a:cs typeface="Al Nile" pitchFamily="2" charset="-78"/>
                <a:sym typeface="Calibri"/>
              </a:rPr>
              <a:t> : Placing loop detectors or proximity sensors on the road is another advanced option. This sensor provides information about road traffic. Traffic signals are controlled based on this information.</a:t>
            </a:r>
            <a:endParaRPr dirty="0">
              <a:latin typeface="Al Nile" pitchFamily="2" charset="-78"/>
              <a:ea typeface="Calibri"/>
              <a:cs typeface="Al Nile" pitchFamily="2" charset="-78"/>
              <a:sym typeface="Calibri"/>
            </a:endParaRPr>
          </a:p>
          <a:p>
            <a:pPr marL="0" lvl="0" indent="0" algn="just" rtl="0">
              <a:spcBef>
                <a:spcPts val="0"/>
              </a:spcBef>
              <a:spcAft>
                <a:spcPts val="0"/>
              </a:spcAft>
              <a:buNone/>
            </a:pPr>
            <a:r>
              <a:rPr lang="en" dirty="0">
                <a:latin typeface="Al Nile" pitchFamily="2" charset="-78"/>
                <a:ea typeface="Calibri"/>
                <a:cs typeface="Al Nile" pitchFamily="2" charset="-78"/>
                <a:sym typeface="Calibri"/>
              </a:rPr>
              <a:t>             </a:t>
            </a:r>
            <a:endParaRPr dirty="0">
              <a:latin typeface="Al Nile" pitchFamily="2" charset="-78"/>
              <a:ea typeface="Calibri"/>
              <a:cs typeface="Al Nile" pitchFamily="2" charset="-78"/>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718900" y="645075"/>
            <a:ext cx="7731050" cy="708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700" dirty="0">
                <a:latin typeface="American Typewriter" panose="02090604020004020304" pitchFamily="18" charset="77"/>
                <a:cs typeface="Al Nile" pitchFamily="2" charset="-78"/>
              </a:rPr>
              <a:t>Problem Statement</a:t>
            </a:r>
            <a:endParaRPr sz="2700" dirty="0">
              <a:latin typeface="American Typewriter" panose="02090604020004020304" pitchFamily="18" charset="77"/>
              <a:cs typeface="Al Nile" pitchFamily="2" charset="-78"/>
            </a:endParaRPr>
          </a:p>
        </p:txBody>
      </p:sp>
      <p:sp>
        <p:nvSpPr>
          <p:cNvPr id="148" name="Google Shape;148;p16"/>
          <p:cNvSpPr txBox="1"/>
          <p:nvPr/>
        </p:nvSpPr>
        <p:spPr>
          <a:xfrm>
            <a:off x="3328800" y="4369950"/>
            <a:ext cx="2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l Nile" pitchFamily="2" charset="-78"/>
              <a:ea typeface="Calibri"/>
              <a:cs typeface="Al Nile" pitchFamily="2" charset="-78"/>
              <a:sym typeface="Calibri"/>
            </a:endParaRPr>
          </a:p>
        </p:txBody>
      </p:sp>
      <p:sp>
        <p:nvSpPr>
          <p:cNvPr id="149" name="Google Shape;149;p16"/>
          <p:cNvSpPr txBox="1"/>
          <p:nvPr/>
        </p:nvSpPr>
        <p:spPr>
          <a:xfrm>
            <a:off x="875250" y="1372325"/>
            <a:ext cx="7574700" cy="2554515"/>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Calibri"/>
              <a:buChar char="●"/>
            </a:pPr>
            <a:r>
              <a:rPr lang="en" dirty="0">
                <a:latin typeface="Al Nile" pitchFamily="2" charset="-78"/>
                <a:ea typeface="Calibri"/>
                <a:cs typeface="Al Nile" pitchFamily="2" charset="-78"/>
                <a:sym typeface="Calibri"/>
              </a:rPr>
              <a:t>To develop a self-adaptive traffic light control system based on yolo. Due to disproportionate and diverse traffic in various lanes, inefficient usage of the same time slot for each of them results in slower speeds, longer trip durations, and more vehicle waiting.</a:t>
            </a:r>
            <a:endParaRPr dirty="0">
              <a:latin typeface="Al Nile" pitchFamily="2" charset="-78"/>
              <a:ea typeface="Calibri"/>
              <a:cs typeface="Al Nile" pitchFamily="2" charset="-78"/>
              <a:sym typeface="Calibri"/>
            </a:endParaRPr>
          </a:p>
          <a:p>
            <a:pPr marL="0" lvl="0" indent="0" algn="just" rtl="0">
              <a:spcBef>
                <a:spcPts val="0"/>
              </a:spcBef>
              <a:spcAft>
                <a:spcPts val="0"/>
              </a:spcAft>
              <a:buNone/>
            </a:pPr>
            <a:endParaRPr dirty="0">
              <a:latin typeface="Al Nile" pitchFamily="2" charset="-78"/>
              <a:ea typeface="Calibri"/>
              <a:cs typeface="Al Nile" pitchFamily="2" charset="-78"/>
              <a:sym typeface="Calibri"/>
            </a:endParaRPr>
          </a:p>
          <a:p>
            <a:pPr marL="457200" lvl="0" indent="-317500" algn="just" rtl="0">
              <a:spcBef>
                <a:spcPts val="0"/>
              </a:spcBef>
              <a:spcAft>
                <a:spcPts val="0"/>
              </a:spcAft>
              <a:buSzPts val="1400"/>
              <a:buFont typeface="Calibri"/>
              <a:buChar char="●"/>
            </a:pPr>
            <a:r>
              <a:rPr lang="en" dirty="0">
                <a:latin typeface="Al Nile" pitchFamily="2" charset="-78"/>
                <a:ea typeface="Calibri"/>
                <a:cs typeface="Al Nile" pitchFamily="2" charset="-78"/>
                <a:sym typeface="Calibri"/>
              </a:rPr>
              <a:t> Design a system that allows the traffic management system to make time allocation decisions for a given lane based on the traffic density on other lanes using cameras and image processing modules.</a:t>
            </a:r>
            <a:endParaRPr dirty="0">
              <a:latin typeface="Al Nile" pitchFamily="2" charset="-78"/>
              <a:ea typeface="Calibri"/>
              <a:cs typeface="Al Nile" pitchFamily="2" charset="-78"/>
              <a:sym typeface="Calibri"/>
            </a:endParaRPr>
          </a:p>
          <a:p>
            <a:pPr marL="0" lvl="0" indent="0" algn="just" rtl="0">
              <a:spcBef>
                <a:spcPts val="0"/>
              </a:spcBef>
              <a:spcAft>
                <a:spcPts val="0"/>
              </a:spcAft>
              <a:buNone/>
            </a:pPr>
            <a:endParaRPr dirty="0">
              <a:latin typeface="Al Nile" pitchFamily="2" charset="-78"/>
              <a:ea typeface="Calibri"/>
              <a:cs typeface="Al Nile" pitchFamily="2" charset="-78"/>
              <a:sym typeface="Calibri"/>
            </a:endParaRPr>
          </a:p>
          <a:p>
            <a:pPr marL="457200" lvl="0" indent="-317500" algn="just" rtl="0">
              <a:spcBef>
                <a:spcPts val="0"/>
              </a:spcBef>
              <a:spcAft>
                <a:spcPts val="0"/>
              </a:spcAft>
              <a:buSzPts val="1400"/>
              <a:buFont typeface="Calibri"/>
              <a:buChar char="●"/>
            </a:pPr>
            <a:r>
              <a:rPr lang="en" dirty="0">
                <a:latin typeface="Al Nile" pitchFamily="2" charset="-78"/>
                <a:ea typeface="Calibri"/>
                <a:cs typeface="Al Nile" pitchFamily="2" charset="-78"/>
                <a:sym typeface="Calibri"/>
              </a:rPr>
              <a:t>This method can override the earlier system of hardcoded lights, which causes unnecessary delays, lowering traffic and waiting time, reducing the frequency of accidents and fuel usage, and so helping to control air pollution.</a:t>
            </a:r>
            <a:endParaRPr dirty="0">
              <a:latin typeface="Al Nile" pitchFamily="2" charset="-78"/>
              <a:ea typeface="Calibri"/>
              <a:cs typeface="Al Nile" pitchFamily="2" charset="-78"/>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800" dirty="0">
                <a:latin typeface="American Typewriter" panose="02090604020004020304" pitchFamily="18" charset="77"/>
              </a:rPr>
              <a:t>Technology Used:-</a:t>
            </a:r>
            <a:endParaRPr sz="2800" dirty="0">
              <a:latin typeface="American Typewriter" panose="02090604020004020304" pitchFamily="18" charset="77"/>
            </a:endParaRPr>
          </a:p>
          <a:p>
            <a:pPr marL="0" lvl="0" indent="0" algn="l" rtl="0">
              <a:spcBef>
                <a:spcPts val="0"/>
              </a:spcBef>
              <a:spcAft>
                <a:spcPts val="0"/>
              </a:spcAft>
              <a:buNone/>
            </a:pPr>
            <a:endParaRPr dirty="0"/>
          </a:p>
        </p:txBody>
      </p:sp>
      <p:sp>
        <p:nvSpPr>
          <p:cNvPr id="155" name="Google Shape;155;p17"/>
          <p:cNvSpPr txBox="1"/>
          <p:nvPr/>
        </p:nvSpPr>
        <p:spPr>
          <a:xfrm>
            <a:off x="1374750" y="4267950"/>
            <a:ext cx="18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56" name="Google Shape;156;p17"/>
          <p:cNvSpPr txBox="1"/>
          <p:nvPr/>
        </p:nvSpPr>
        <p:spPr>
          <a:xfrm>
            <a:off x="1004850" y="1447925"/>
            <a:ext cx="7320000" cy="307773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b="1" dirty="0">
                <a:solidFill>
                  <a:srgbClr val="24292F"/>
                </a:solidFill>
                <a:highlight>
                  <a:schemeClr val="dk1"/>
                </a:highlight>
                <a:latin typeface="Al Nile" pitchFamily="2" charset="-78"/>
                <a:ea typeface="Calibri"/>
                <a:cs typeface="Al Nile" pitchFamily="2" charset="-78"/>
                <a:sym typeface="Calibri"/>
              </a:rPr>
              <a:t>         YOLO</a:t>
            </a:r>
            <a:endParaRPr sz="1800" b="1" dirty="0">
              <a:solidFill>
                <a:srgbClr val="24292F"/>
              </a:solidFill>
              <a:highlight>
                <a:schemeClr val="dk1"/>
              </a:highlight>
              <a:latin typeface="Al Nile" pitchFamily="2" charset="-78"/>
              <a:ea typeface="Calibri"/>
              <a:cs typeface="Al Nile" pitchFamily="2" charset="-78"/>
              <a:sym typeface="Calibri"/>
            </a:endParaRPr>
          </a:p>
          <a:p>
            <a:pPr marL="457200" lvl="0" indent="-317500" algn="just" rtl="0">
              <a:spcBef>
                <a:spcPts val="0"/>
              </a:spcBef>
              <a:spcAft>
                <a:spcPts val="0"/>
              </a:spcAft>
              <a:buClr>
                <a:srgbClr val="24292F"/>
              </a:buClr>
              <a:buSzPts val="1400"/>
              <a:buFont typeface="Calibri"/>
              <a:buChar char="●"/>
            </a:pPr>
            <a:r>
              <a:rPr lang="en" dirty="0">
                <a:solidFill>
                  <a:srgbClr val="24292F"/>
                </a:solidFill>
                <a:highlight>
                  <a:schemeClr val="dk1"/>
                </a:highlight>
                <a:latin typeface="Al Nile" pitchFamily="2" charset="-78"/>
                <a:ea typeface="Calibri"/>
                <a:cs typeface="Al Nile" pitchFamily="2" charset="-78"/>
                <a:sym typeface="Calibri"/>
              </a:rPr>
              <a:t>You only look once (YOLO) is a state-of-the-art, real-time object detection system YOLO, a new approach to object detection. Prior work on object detection repurposes classifiers to perform detection.</a:t>
            </a:r>
            <a:endParaRPr dirty="0">
              <a:solidFill>
                <a:srgbClr val="24292F"/>
              </a:solidFill>
              <a:highlight>
                <a:schemeClr val="dk1"/>
              </a:highlight>
              <a:latin typeface="Al Nile" pitchFamily="2" charset="-78"/>
              <a:ea typeface="Calibri"/>
              <a:cs typeface="Al Nile" pitchFamily="2" charset="-78"/>
              <a:sym typeface="Calibri"/>
            </a:endParaRPr>
          </a:p>
          <a:p>
            <a:pPr marL="0" lvl="0" indent="0" algn="just" rtl="0">
              <a:spcBef>
                <a:spcPts val="0"/>
              </a:spcBef>
              <a:spcAft>
                <a:spcPts val="0"/>
              </a:spcAft>
              <a:buNone/>
            </a:pPr>
            <a:endParaRPr dirty="0">
              <a:solidFill>
                <a:srgbClr val="24292F"/>
              </a:solidFill>
              <a:highlight>
                <a:schemeClr val="dk1"/>
              </a:highlight>
              <a:latin typeface="Al Nile" pitchFamily="2" charset="-78"/>
              <a:ea typeface="Calibri"/>
              <a:cs typeface="Al Nile" pitchFamily="2" charset="-78"/>
              <a:sym typeface="Calibri"/>
            </a:endParaRPr>
          </a:p>
          <a:p>
            <a:pPr marL="457200" lvl="0" indent="-317500" algn="just" rtl="0">
              <a:spcBef>
                <a:spcPts val="0"/>
              </a:spcBef>
              <a:spcAft>
                <a:spcPts val="0"/>
              </a:spcAft>
              <a:buClr>
                <a:srgbClr val="24292F"/>
              </a:buClr>
              <a:buSzPts val="1400"/>
              <a:buFont typeface="Calibri"/>
              <a:buChar char="●"/>
            </a:pPr>
            <a:r>
              <a:rPr lang="en" dirty="0">
                <a:solidFill>
                  <a:srgbClr val="24292F"/>
                </a:solidFill>
                <a:highlight>
                  <a:schemeClr val="dk1"/>
                </a:highlight>
                <a:latin typeface="Al Nile" pitchFamily="2" charset="-78"/>
                <a:ea typeface="Calibri"/>
                <a:cs typeface="Al Nile" pitchFamily="2" charset="-78"/>
                <a:sym typeface="Calibri"/>
              </a:rPr>
              <a:t> Instead, we frame object detection as a regression problem to spatially separated bounding boxes and associated class probabilities. </a:t>
            </a:r>
            <a:endParaRPr dirty="0">
              <a:solidFill>
                <a:srgbClr val="24292F"/>
              </a:solidFill>
              <a:highlight>
                <a:schemeClr val="dk1"/>
              </a:highlight>
              <a:latin typeface="Al Nile" pitchFamily="2" charset="-78"/>
              <a:ea typeface="Calibri"/>
              <a:cs typeface="Al Nile" pitchFamily="2" charset="-78"/>
              <a:sym typeface="Calibri"/>
            </a:endParaRPr>
          </a:p>
          <a:p>
            <a:pPr marL="0" lvl="0" indent="0" algn="just" rtl="0">
              <a:spcBef>
                <a:spcPts val="0"/>
              </a:spcBef>
              <a:spcAft>
                <a:spcPts val="0"/>
              </a:spcAft>
              <a:buNone/>
            </a:pPr>
            <a:endParaRPr dirty="0">
              <a:solidFill>
                <a:srgbClr val="24292F"/>
              </a:solidFill>
              <a:highlight>
                <a:schemeClr val="dk1"/>
              </a:highlight>
              <a:latin typeface="Al Nile" pitchFamily="2" charset="-78"/>
              <a:ea typeface="Calibri"/>
              <a:cs typeface="Al Nile" pitchFamily="2" charset="-78"/>
              <a:sym typeface="Calibri"/>
            </a:endParaRPr>
          </a:p>
          <a:p>
            <a:pPr marL="457200" lvl="0" indent="-317500" algn="just" rtl="0">
              <a:spcBef>
                <a:spcPts val="0"/>
              </a:spcBef>
              <a:spcAft>
                <a:spcPts val="0"/>
              </a:spcAft>
              <a:buClr>
                <a:srgbClr val="24292F"/>
              </a:buClr>
              <a:buSzPts val="1400"/>
              <a:buFont typeface="Calibri"/>
              <a:buChar char="●"/>
            </a:pPr>
            <a:r>
              <a:rPr lang="en" dirty="0">
                <a:solidFill>
                  <a:srgbClr val="24292F"/>
                </a:solidFill>
                <a:highlight>
                  <a:schemeClr val="dk1"/>
                </a:highlight>
                <a:latin typeface="Al Nile" pitchFamily="2" charset="-78"/>
                <a:ea typeface="Calibri"/>
                <a:cs typeface="Al Nile" pitchFamily="2" charset="-78"/>
                <a:sym typeface="Calibri"/>
              </a:rPr>
              <a:t>A single neural network predicts bounding boxes and class probabilities directly from full images in one evaluation. Since the whole detection pipeline is a single network, it can be optimized end-to-end directly on detection performance.</a:t>
            </a:r>
            <a:endParaRPr dirty="0">
              <a:solidFill>
                <a:srgbClr val="24292F"/>
              </a:solidFill>
              <a:highlight>
                <a:schemeClr val="dk1"/>
              </a:highlight>
              <a:latin typeface="Al Nile" pitchFamily="2" charset="-78"/>
              <a:ea typeface="Calibri"/>
              <a:cs typeface="Al Nile" pitchFamily="2" charset="-78"/>
              <a:sym typeface="Calibri"/>
            </a:endParaRPr>
          </a:p>
          <a:p>
            <a:pPr marL="0" lvl="0" indent="0" algn="just" rtl="0">
              <a:spcBef>
                <a:spcPts val="0"/>
              </a:spcBef>
              <a:spcAft>
                <a:spcPts val="0"/>
              </a:spcAft>
              <a:buNone/>
            </a:pPr>
            <a:endParaRPr dirty="0">
              <a:solidFill>
                <a:srgbClr val="24292F"/>
              </a:solidFill>
              <a:highlight>
                <a:schemeClr val="dk1"/>
              </a:highlight>
              <a:latin typeface="Al Nile" pitchFamily="2" charset="-78"/>
              <a:ea typeface="Calibri"/>
              <a:cs typeface="Al Nile" pitchFamily="2" charset="-78"/>
              <a:sym typeface="Calibri"/>
            </a:endParaRPr>
          </a:p>
          <a:p>
            <a:pPr marL="0" lvl="0" indent="0" algn="just" rtl="0">
              <a:spcBef>
                <a:spcPts val="0"/>
              </a:spcBef>
              <a:spcAft>
                <a:spcPts val="0"/>
              </a:spcAft>
              <a:buNone/>
            </a:pPr>
            <a:endParaRPr sz="1600" dirty="0">
              <a:solidFill>
                <a:srgbClr val="24292F"/>
              </a:solidFill>
              <a:highlight>
                <a:schemeClr val="dk1"/>
              </a:highlight>
              <a:latin typeface="Al Nile" pitchFamily="2" charset="-78"/>
              <a:ea typeface="Calibri"/>
              <a:cs typeface="Al Nile" pitchFamily="2" charset="-78"/>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body" idx="1"/>
          </p:nvPr>
        </p:nvSpPr>
        <p:spPr>
          <a:xfrm>
            <a:off x="819150" y="724075"/>
            <a:ext cx="7570200" cy="3714600"/>
          </a:xfrm>
          <a:prstGeom prst="rect">
            <a:avLst/>
          </a:prstGeom>
        </p:spPr>
        <p:txBody>
          <a:bodyPr spcFirstLastPara="1" wrap="square" lIns="91425" tIns="91425" rIns="91425" bIns="91425" anchor="t" anchorCtr="0">
            <a:normAutofit/>
          </a:bodyPr>
          <a:lstStyle/>
          <a:p>
            <a:pPr marL="457200" lvl="0" indent="-317500" algn="just" rtl="0">
              <a:lnSpc>
                <a:spcPct val="100000"/>
              </a:lnSpc>
              <a:spcBef>
                <a:spcPts val="0"/>
              </a:spcBef>
              <a:spcAft>
                <a:spcPts val="0"/>
              </a:spcAft>
              <a:buClr>
                <a:srgbClr val="24292F"/>
              </a:buClr>
              <a:buSzPts val="1400"/>
              <a:buChar char="●"/>
            </a:pPr>
            <a:r>
              <a:rPr lang="en" sz="1400" dirty="0">
                <a:solidFill>
                  <a:srgbClr val="24292F"/>
                </a:solidFill>
                <a:highlight>
                  <a:schemeClr val="dk1"/>
                </a:highlight>
                <a:latin typeface="Al Nile" pitchFamily="2" charset="-78"/>
                <a:cs typeface="Al Nile" pitchFamily="2" charset="-78"/>
              </a:rPr>
              <a:t>The object detection task consists in determining the location on the image where certain objects are present, as well as classifying those objects. </a:t>
            </a:r>
            <a:endParaRPr sz="1400" dirty="0">
              <a:solidFill>
                <a:srgbClr val="24292F"/>
              </a:solidFill>
              <a:highlight>
                <a:schemeClr val="dk1"/>
              </a:highlight>
              <a:latin typeface="Al Nile" pitchFamily="2" charset="-78"/>
              <a:cs typeface="Al Nile" pitchFamily="2" charset="-78"/>
            </a:endParaRPr>
          </a:p>
          <a:p>
            <a:pPr marL="0" lvl="0" indent="0" algn="just" rtl="0">
              <a:lnSpc>
                <a:spcPct val="100000"/>
              </a:lnSpc>
              <a:spcBef>
                <a:spcPts val="0"/>
              </a:spcBef>
              <a:spcAft>
                <a:spcPts val="0"/>
              </a:spcAft>
              <a:buNone/>
            </a:pPr>
            <a:endParaRPr sz="1400" dirty="0">
              <a:solidFill>
                <a:srgbClr val="24292F"/>
              </a:solidFill>
              <a:highlight>
                <a:schemeClr val="dk1"/>
              </a:highlight>
              <a:latin typeface="Al Nile" pitchFamily="2" charset="-78"/>
              <a:cs typeface="Al Nile" pitchFamily="2" charset="-78"/>
            </a:endParaRPr>
          </a:p>
          <a:p>
            <a:pPr marL="457200" lvl="0" indent="-317500" algn="just" rtl="0">
              <a:lnSpc>
                <a:spcPct val="100000"/>
              </a:lnSpc>
              <a:spcBef>
                <a:spcPts val="0"/>
              </a:spcBef>
              <a:spcAft>
                <a:spcPts val="0"/>
              </a:spcAft>
              <a:buClr>
                <a:srgbClr val="24292F"/>
              </a:buClr>
              <a:buSzPts val="1400"/>
              <a:buChar char="●"/>
            </a:pPr>
            <a:r>
              <a:rPr lang="en" sz="1400" dirty="0">
                <a:solidFill>
                  <a:srgbClr val="24292F"/>
                </a:solidFill>
                <a:highlight>
                  <a:schemeClr val="dk1"/>
                </a:highlight>
                <a:latin typeface="Al Nile" pitchFamily="2" charset="-78"/>
                <a:cs typeface="Al Nile" pitchFamily="2" charset="-78"/>
              </a:rPr>
              <a:t>Previous methods for this, like R-CNN and its variations, used a pipeline to perform this task in multiple steps. This can be slow to run and also hard to optimize, because each individual component must be trained separately. YOLO, does it all with a single neural network</a:t>
            </a:r>
            <a:endParaRPr sz="1400" dirty="0">
              <a:solidFill>
                <a:srgbClr val="24292F"/>
              </a:solidFill>
              <a:highlight>
                <a:schemeClr val="dk1"/>
              </a:highlight>
              <a:latin typeface="Al Nile" pitchFamily="2" charset="-78"/>
              <a:cs typeface="Al Nile" pitchFamily="2" charset="-78"/>
            </a:endParaRPr>
          </a:p>
          <a:p>
            <a:pPr marL="0" lvl="0" indent="0" algn="just" rtl="0">
              <a:lnSpc>
                <a:spcPct val="100000"/>
              </a:lnSpc>
              <a:spcBef>
                <a:spcPts val="0"/>
              </a:spcBef>
              <a:spcAft>
                <a:spcPts val="0"/>
              </a:spcAft>
              <a:buNone/>
            </a:pPr>
            <a:endParaRPr sz="1400" dirty="0">
              <a:solidFill>
                <a:srgbClr val="24292F"/>
              </a:solidFill>
              <a:highlight>
                <a:schemeClr val="dk1"/>
              </a:highlight>
              <a:latin typeface="Al Nile" pitchFamily="2" charset="-78"/>
              <a:cs typeface="Al Nile" pitchFamily="2" charset="-78"/>
            </a:endParaRPr>
          </a:p>
          <a:p>
            <a:pPr marL="0" lvl="0" indent="0" algn="just" rtl="0">
              <a:lnSpc>
                <a:spcPct val="100000"/>
              </a:lnSpc>
              <a:spcBef>
                <a:spcPts val="0"/>
              </a:spcBef>
              <a:spcAft>
                <a:spcPts val="0"/>
              </a:spcAft>
              <a:buNone/>
            </a:pPr>
            <a:endParaRPr sz="1400" dirty="0">
              <a:solidFill>
                <a:srgbClr val="24292F"/>
              </a:solidFill>
              <a:highlight>
                <a:schemeClr val="dk1"/>
              </a:highlight>
              <a:latin typeface="Al Nile" pitchFamily="2" charset="-78"/>
              <a:cs typeface="Al Nile" pitchFamily="2" charset="-78"/>
            </a:endParaRPr>
          </a:p>
        </p:txBody>
      </p:sp>
      <p:pic>
        <p:nvPicPr>
          <p:cNvPr id="162" name="Google Shape;162;p18"/>
          <p:cNvPicPr preferRelativeResize="0"/>
          <p:nvPr/>
        </p:nvPicPr>
        <p:blipFill>
          <a:blip r:embed="rId3">
            <a:alphaModFix/>
          </a:blip>
          <a:stretch>
            <a:fillRect/>
          </a:stretch>
        </p:blipFill>
        <p:spPr>
          <a:xfrm>
            <a:off x="2671363" y="2148600"/>
            <a:ext cx="3801276" cy="237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800" dirty="0">
                <a:latin typeface="American Typewriter" panose="02090604020004020304" pitchFamily="18" charset="77"/>
              </a:rPr>
              <a:t>YoloV4 Car Counter</a:t>
            </a:r>
            <a:endParaRPr sz="2800" dirty="0">
              <a:latin typeface="American Typewriter" panose="02090604020004020304" pitchFamily="18" charset="77"/>
            </a:endParaRPr>
          </a:p>
        </p:txBody>
      </p:sp>
      <p:sp>
        <p:nvSpPr>
          <p:cNvPr id="168" name="Google Shape;168;p19"/>
          <p:cNvSpPr txBox="1">
            <a:spLocks noGrp="1"/>
          </p:cNvSpPr>
          <p:nvPr>
            <p:ph type="body" idx="1"/>
          </p:nvPr>
        </p:nvSpPr>
        <p:spPr>
          <a:xfrm>
            <a:off x="819150" y="1498100"/>
            <a:ext cx="7395600" cy="29406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24292F"/>
              </a:buClr>
              <a:buSzPts val="1400"/>
              <a:buFont typeface="Arial"/>
              <a:buChar char="●"/>
            </a:pPr>
            <a:r>
              <a:rPr lang="en" sz="1400" dirty="0">
                <a:solidFill>
                  <a:srgbClr val="24292F"/>
                </a:solidFill>
                <a:highlight>
                  <a:schemeClr val="dk1"/>
                </a:highlight>
                <a:latin typeface="Al Nile" pitchFamily="2" charset="-78"/>
                <a:ea typeface="Arial"/>
                <a:cs typeface="Al Nile" pitchFamily="2" charset="-78"/>
                <a:sym typeface="Arial"/>
              </a:rPr>
              <a:t>This is a project that counts automobiles in a video using the YoloV4 neural network. The detection happens every  x frames, where x is a variable. The </a:t>
            </a:r>
            <a:r>
              <a:rPr lang="en" sz="1400" dirty="0" err="1">
                <a:solidFill>
                  <a:srgbClr val="24292F"/>
                </a:solidFill>
                <a:highlight>
                  <a:schemeClr val="dk1"/>
                </a:highlight>
                <a:latin typeface="Al Nile" pitchFamily="2" charset="-78"/>
                <a:ea typeface="Arial"/>
                <a:cs typeface="Al Nile" pitchFamily="2" charset="-78"/>
                <a:sym typeface="Arial"/>
              </a:rPr>
              <a:t>dlib</a:t>
            </a:r>
            <a:r>
              <a:rPr lang="en" sz="1400" dirty="0">
                <a:solidFill>
                  <a:srgbClr val="24292F"/>
                </a:solidFill>
                <a:highlight>
                  <a:schemeClr val="dk1"/>
                </a:highlight>
                <a:latin typeface="Al Nile" pitchFamily="2" charset="-78"/>
                <a:ea typeface="Arial"/>
                <a:cs typeface="Al Nile" pitchFamily="2" charset="-78"/>
                <a:sym typeface="Arial"/>
              </a:rPr>
              <a:t> library is also sometimes used to track previously recognized cars.</a:t>
            </a:r>
            <a:endParaRPr sz="1400" dirty="0">
              <a:solidFill>
                <a:srgbClr val="24292F"/>
              </a:solidFill>
              <a:highlight>
                <a:schemeClr val="dk1"/>
              </a:highlight>
              <a:latin typeface="Al Nile" pitchFamily="2" charset="-78"/>
              <a:ea typeface="Arial"/>
              <a:cs typeface="Al Nile" pitchFamily="2" charset="-78"/>
              <a:sym typeface="Arial"/>
            </a:endParaRPr>
          </a:p>
          <a:p>
            <a:pPr marL="457200" lvl="0" indent="0" algn="just" rtl="0">
              <a:spcBef>
                <a:spcPts val="1200"/>
              </a:spcBef>
              <a:spcAft>
                <a:spcPts val="0"/>
              </a:spcAft>
              <a:buNone/>
            </a:pPr>
            <a:endParaRPr sz="1400" dirty="0">
              <a:solidFill>
                <a:srgbClr val="24292F"/>
              </a:solidFill>
              <a:highlight>
                <a:schemeClr val="dk1"/>
              </a:highlight>
              <a:latin typeface="Al Nile" pitchFamily="2" charset="-78"/>
              <a:ea typeface="Arial"/>
              <a:cs typeface="Al Nile" pitchFamily="2" charset="-78"/>
              <a:sym typeface="Arial"/>
            </a:endParaRPr>
          </a:p>
          <a:p>
            <a:pPr marL="457200" lvl="0" indent="-317500" algn="just" rtl="0">
              <a:spcBef>
                <a:spcPts val="1200"/>
              </a:spcBef>
              <a:spcAft>
                <a:spcPts val="0"/>
              </a:spcAft>
              <a:buClr>
                <a:srgbClr val="24292F"/>
              </a:buClr>
              <a:buSzPts val="1400"/>
              <a:buFont typeface="Arial"/>
              <a:buChar char="●"/>
            </a:pPr>
            <a:r>
              <a:rPr lang="en" sz="1400" dirty="0">
                <a:solidFill>
                  <a:srgbClr val="24292F"/>
                </a:solidFill>
                <a:highlight>
                  <a:schemeClr val="dk1"/>
                </a:highlight>
                <a:latin typeface="Al Nile" pitchFamily="2" charset="-78"/>
                <a:ea typeface="Arial"/>
                <a:cs typeface="Al Nile" pitchFamily="2" charset="-78"/>
                <a:sym typeface="Arial"/>
              </a:rPr>
              <a:t>Furthermore, you can edit confidence detection level, number of frames to count vehicle as detected before removing it from trackable list and the maximum distance from centroid (see Centroid Tracker class), number of frames to skip detection (and only use tracking) and the whether to use the original video size as annotations output or the YoloV4 256x256 size.</a:t>
            </a:r>
            <a:endParaRPr sz="1500" dirty="0">
              <a:solidFill>
                <a:srgbClr val="24292F"/>
              </a:solidFill>
              <a:highlight>
                <a:schemeClr val="dk1"/>
              </a:highlight>
              <a:latin typeface="Al Nile" pitchFamily="2" charset="-78"/>
              <a:cs typeface="Al Nile"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439441" y="775858"/>
            <a:ext cx="4664925" cy="718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800" dirty="0">
                <a:latin typeface="American Typewriter" panose="02090604020004020304" pitchFamily="18" charset="77"/>
              </a:rPr>
              <a:t>Flow Chart</a:t>
            </a:r>
            <a:endParaRPr sz="2800" dirty="0">
              <a:latin typeface="American Typewriter" panose="02090604020004020304" pitchFamily="18" charset="77"/>
            </a:endParaRPr>
          </a:p>
        </p:txBody>
      </p:sp>
      <p:pic>
        <p:nvPicPr>
          <p:cNvPr id="174" name="Google Shape;174;p20"/>
          <p:cNvPicPr preferRelativeResize="0"/>
          <p:nvPr/>
        </p:nvPicPr>
        <p:blipFill rotWithShape="1">
          <a:blip r:embed="rId3">
            <a:alphaModFix/>
          </a:blip>
          <a:srcRect r="2940" b="2381"/>
          <a:stretch/>
        </p:blipFill>
        <p:spPr>
          <a:xfrm>
            <a:off x="5484075" y="456213"/>
            <a:ext cx="2469426" cy="4231075"/>
          </a:xfrm>
          <a:prstGeom prst="rect">
            <a:avLst/>
          </a:prstGeom>
          <a:noFill/>
          <a:ln>
            <a:noFill/>
          </a:ln>
        </p:spPr>
      </p:pic>
      <p:sp>
        <p:nvSpPr>
          <p:cNvPr id="175" name="Google Shape;175;p20"/>
          <p:cNvSpPr txBox="1"/>
          <p:nvPr/>
        </p:nvSpPr>
        <p:spPr>
          <a:xfrm>
            <a:off x="1031650" y="1827500"/>
            <a:ext cx="21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6" name="Google Shape;176;p20"/>
          <p:cNvSpPr txBox="1"/>
          <p:nvPr/>
        </p:nvSpPr>
        <p:spPr>
          <a:xfrm>
            <a:off x="651941" y="1494358"/>
            <a:ext cx="4832134" cy="2006673"/>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dirty="0">
                <a:solidFill>
                  <a:srgbClr val="24292F"/>
                </a:solidFill>
                <a:highlight>
                  <a:schemeClr val="dk1"/>
                </a:highlight>
                <a:latin typeface="Al Nile" pitchFamily="2" charset="-78"/>
                <a:ea typeface="Calibri"/>
                <a:cs typeface="Al Nile" pitchFamily="2" charset="-78"/>
                <a:sym typeface="Calibri"/>
              </a:rPr>
              <a:t>1.Get a real time image from the traffic catching camera</a:t>
            </a:r>
            <a:endParaRPr dirty="0">
              <a:solidFill>
                <a:srgbClr val="24292F"/>
              </a:solidFill>
              <a:highlight>
                <a:schemeClr val="dk1"/>
              </a:highlight>
              <a:latin typeface="Al Nile" pitchFamily="2" charset="-78"/>
              <a:ea typeface="Calibri"/>
              <a:cs typeface="Al Nile" pitchFamily="2" charset="-78"/>
              <a:sym typeface="Calibri"/>
            </a:endParaRPr>
          </a:p>
          <a:p>
            <a:pPr marL="0" lvl="0" indent="0" algn="just" rtl="0">
              <a:lnSpc>
                <a:spcPct val="115000"/>
              </a:lnSpc>
              <a:spcBef>
                <a:spcPts val="1200"/>
              </a:spcBef>
              <a:spcAft>
                <a:spcPts val="0"/>
              </a:spcAft>
              <a:buNone/>
            </a:pPr>
            <a:r>
              <a:rPr lang="en" dirty="0">
                <a:solidFill>
                  <a:srgbClr val="24292F"/>
                </a:solidFill>
                <a:highlight>
                  <a:schemeClr val="dk1"/>
                </a:highlight>
                <a:latin typeface="Al Nile" pitchFamily="2" charset="-78"/>
                <a:ea typeface="Calibri"/>
                <a:cs typeface="Al Nile" pitchFamily="2" charset="-78"/>
                <a:sym typeface="Calibri"/>
              </a:rPr>
              <a:t>2.Scan and determine the traffic density</a:t>
            </a:r>
            <a:endParaRPr dirty="0">
              <a:solidFill>
                <a:srgbClr val="24292F"/>
              </a:solidFill>
              <a:highlight>
                <a:schemeClr val="dk1"/>
              </a:highlight>
              <a:latin typeface="Al Nile" pitchFamily="2" charset="-78"/>
              <a:ea typeface="Calibri"/>
              <a:cs typeface="Al Nile" pitchFamily="2" charset="-78"/>
              <a:sym typeface="Calibri"/>
            </a:endParaRPr>
          </a:p>
          <a:p>
            <a:pPr marL="0" lvl="0" indent="0" algn="just" rtl="0">
              <a:lnSpc>
                <a:spcPct val="115000"/>
              </a:lnSpc>
              <a:spcBef>
                <a:spcPts val="1200"/>
              </a:spcBef>
              <a:spcAft>
                <a:spcPts val="0"/>
              </a:spcAft>
              <a:buNone/>
            </a:pPr>
            <a:r>
              <a:rPr lang="en" dirty="0">
                <a:solidFill>
                  <a:srgbClr val="24292F"/>
                </a:solidFill>
                <a:highlight>
                  <a:schemeClr val="dk1"/>
                </a:highlight>
                <a:latin typeface="Al Nile" pitchFamily="2" charset="-78"/>
                <a:ea typeface="Calibri"/>
                <a:cs typeface="Al Nile" pitchFamily="2" charset="-78"/>
                <a:sym typeface="Calibri"/>
              </a:rPr>
              <a:t>3.Input this data to the Time Allocation module</a:t>
            </a:r>
            <a:endParaRPr dirty="0">
              <a:solidFill>
                <a:srgbClr val="24292F"/>
              </a:solidFill>
              <a:highlight>
                <a:schemeClr val="dk1"/>
              </a:highlight>
              <a:latin typeface="Al Nile" pitchFamily="2" charset="-78"/>
              <a:ea typeface="Calibri"/>
              <a:cs typeface="Al Nile" pitchFamily="2" charset="-78"/>
              <a:sym typeface="Calibri"/>
            </a:endParaRPr>
          </a:p>
          <a:p>
            <a:pPr marL="0" lvl="0" indent="0" algn="just" rtl="0">
              <a:lnSpc>
                <a:spcPct val="115000"/>
              </a:lnSpc>
              <a:spcBef>
                <a:spcPts val="1200"/>
              </a:spcBef>
              <a:spcAft>
                <a:spcPts val="0"/>
              </a:spcAft>
              <a:buNone/>
            </a:pPr>
            <a:r>
              <a:rPr lang="en" dirty="0">
                <a:solidFill>
                  <a:srgbClr val="24292F"/>
                </a:solidFill>
                <a:highlight>
                  <a:schemeClr val="dk1"/>
                </a:highlight>
                <a:latin typeface="Al Nile" pitchFamily="2" charset="-78"/>
                <a:ea typeface="Calibri"/>
                <a:cs typeface="Al Nile" pitchFamily="2" charset="-78"/>
                <a:sym typeface="Calibri"/>
              </a:rPr>
              <a:t>4.The output will be the time slots for each lane accordingly.</a:t>
            </a:r>
            <a:endParaRPr dirty="0">
              <a:solidFill>
                <a:srgbClr val="24292F"/>
              </a:solidFill>
              <a:highlight>
                <a:schemeClr val="dk1"/>
              </a:highlight>
              <a:latin typeface="Al Nile" pitchFamily="2" charset="-78"/>
              <a:ea typeface="Calibri"/>
              <a:cs typeface="Al Nile" pitchFamily="2" charset="-78"/>
              <a:sym typeface="Calibri"/>
            </a:endParaRPr>
          </a:p>
          <a:p>
            <a:pPr marL="0" lvl="0" indent="0" algn="just" rtl="0">
              <a:spcBef>
                <a:spcPts val="1200"/>
              </a:spcBef>
              <a:spcAft>
                <a:spcPts val="0"/>
              </a:spcAft>
              <a:buNone/>
            </a:pPr>
            <a:endParaRPr dirty="0">
              <a:latin typeface="Al Nile" pitchFamily="2" charset="-78"/>
              <a:ea typeface="Calibri"/>
              <a:cs typeface="Al Nile" pitchFamily="2" charset="-78"/>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656</Words>
  <Application>Microsoft Macintosh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American Typewriter</vt:lpstr>
      <vt:lpstr>Nunito</vt:lpstr>
      <vt:lpstr>AMERICAN TYPEWRITER CONDENSED</vt:lpstr>
      <vt:lpstr>Al Nile</vt:lpstr>
      <vt:lpstr>Arial</vt:lpstr>
      <vt:lpstr>Shift</vt:lpstr>
      <vt:lpstr>Dynamic Traffic Management System using Artificial Intelligence</vt:lpstr>
      <vt:lpstr>Inspiration</vt:lpstr>
      <vt:lpstr>Conventional Systems</vt:lpstr>
      <vt:lpstr>Problem Statement</vt:lpstr>
      <vt:lpstr>Technology Used:- </vt:lpstr>
      <vt:lpstr>PowerPoint Presentation</vt:lpstr>
      <vt:lpstr>YoloV4 Car Counter</vt:lpstr>
      <vt:lpstr>Flow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Traffic Management System using Artificial Intelligence</dc:title>
  <cp:lastModifiedBy>Gagan A</cp:lastModifiedBy>
  <cp:revision>1</cp:revision>
  <dcterms:modified xsi:type="dcterms:W3CDTF">2023-06-16T17:03:28Z</dcterms:modified>
</cp:coreProperties>
</file>