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1"/>
          <p:cNvSpPr txBox="1"/>
          <p:nvPr/>
        </p:nvSpPr>
        <p:spPr>
          <a:xfrm>
            <a:off x="6369844" y="588275"/>
            <a:ext cx="7377113" cy="297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600"/>
              </a:lnSpc>
              <a:defRPr b="1" spc="-122" sz="61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Introduction to String Transformation</a:t>
            </a:r>
          </a:p>
        </p:txBody>
      </p:sp>
      <p:sp>
        <p:nvSpPr>
          <p:cNvPr id="24" name="Text 2"/>
          <p:cNvSpPr txBox="1"/>
          <p:nvPr/>
        </p:nvSpPr>
        <p:spPr>
          <a:xfrm>
            <a:off x="6369844" y="4155757"/>
            <a:ext cx="7377113" cy="1591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 This presentation will explore the fascinating concept of string transformation, where we can manipulate a string by removing a suffix and appending it to the beginning. We'll dive into the problem statement, the approach, and various techniques to handle complex scenarios.</a:t>
            </a:r>
          </a:p>
        </p:txBody>
      </p:sp>
      <p:sp>
        <p:nvSpPr>
          <p:cNvPr id="25" name="Shape 3"/>
          <p:cNvSpPr/>
          <p:nvPr/>
        </p:nvSpPr>
        <p:spPr>
          <a:xfrm>
            <a:off x="6324124" y="5974912"/>
            <a:ext cx="382906" cy="382906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17434" y="6342886"/>
            <a:ext cx="390526" cy="39052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4"/>
          <p:cNvSpPr txBox="1"/>
          <p:nvPr/>
        </p:nvSpPr>
        <p:spPr>
          <a:xfrm>
            <a:off x="11031582" y="6342886"/>
            <a:ext cx="3489247" cy="170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200"/>
              </a:lnSpc>
              <a:defRPr b="1" spc="-38" sz="23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BY </a:t>
            </a:r>
          </a:p>
          <a:p>
            <a:pPr>
              <a:lnSpc>
                <a:spcPts val="3200"/>
              </a:lnSpc>
              <a:defRPr b="1" spc="-38" sz="23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Mano Karthik Reddy .V</a:t>
            </a:r>
          </a:p>
          <a:p>
            <a:pPr>
              <a:lnSpc>
                <a:spcPts val="3200"/>
              </a:lnSpc>
              <a:defRPr b="1" spc="-38" sz="23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192225077</a:t>
            </a:r>
          </a:p>
          <a:p>
            <a:pPr>
              <a:lnSpc>
                <a:spcPts val="3200"/>
              </a:lnSpc>
              <a:defRPr b="1" spc="-38" sz="23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AI&amp;ML</a:t>
            </a:r>
          </a:p>
        </p:txBody>
      </p:sp>
      <p:pic>
        <p:nvPicPr>
          <p:cNvPr id="28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028" y="444355"/>
            <a:ext cx="5272344" cy="7107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" grpId="2"/>
      <p:bldP build="whole" bldLvl="1" animBg="1" rev="0" advAuto="0" spid="26" grpId="4"/>
      <p:bldP build="whole" bldLvl="1" animBg="1" rev="0" advAuto="0" spid="27" grpId="3"/>
      <p:bldP build="whole" bldLvl="1" animBg="1" rev="0" advAuto="0" spid="2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 1"/>
          <p:cNvSpPr txBox="1"/>
          <p:nvPr/>
        </p:nvSpPr>
        <p:spPr>
          <a:xfrm>
            <a:off x="882728" y="657581"/>
            <a:ext cx="7378543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pc="-89" sz="44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Conclusion and Key Takeaways</a:t>
            </a:r>
          </a:p>
        </p:txBody>
      </p:sp>
      <p:sp>
        <p:nvSpPr>
          <p:cNvPr id="162" name="Shape 2"/>
          <p:cNvSpPr/>
          <p:nvPr/>
        </p:nvSpPr>
        <p:spPr>
          <a:xfrm>
            <a:off x="837008" y="2691883"/>
            <a:ext cx="538044" cy="538044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ext 3"/>
          <p:cNvSpPr txBox="1"/>
          <p:nvPr/>
        </p:nvSpPr>
        <p:spPr>
          <a:xfrm>
            <a:off x="965446" y="2792016"/>
            <a:ext cx="281051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Text 4"/>
          <p:cNvSpPr txBox="1"/>
          <p:nvPr/>
        </p:nvSpPr>
        <p:spPr>
          <a:xfrm>
            <a:off x="1659849" y="2691883"/>
            <a:ext cx="2844766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Systematic Approach</a:t>
            </a:r>
          </a:p>
        </p:txBody>
      </p:sp>
      <p:sp>
        <p:nvSpPr>
          <p:cNvPr id="165" name="Text 5"/>
          <p:cNvSpPr txBox="1"/>
          <p:nvPr/>
        </p:nvSpPr>
        <p:spPr>
          <a:xfrm>
            <a:off x="1659849" y="3186945"/>
            <a:ext cx="2746892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Develop a structured approach to generate and track string transformations.</a:t>
            </a:r>
          </a:p>
        </p:txBody>
      </p:sp>
      <p:sp>
        <p:nvSpPr>
          <p:cNvPr id="166" name="Shape 6"/>
          <p:cNvSpPr/>
          <p:nvPr/>
        </p:nvSpPr>
        <p:spPr>
          <a:xfrm>
            <a:off x="4691538" y="2691883"/>
            <a:ext cx="538044" cy="538044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Text 7"/>
          <p:cNvSpPr txBox="1"/>
          <p:nvPr/>
        </p:nvSpPr>
        <p:spPr>
          <a:xfrm>
            <a:off x="4819976" y="2792016"/>
            <a:ext cx="281051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" name="Text 8"/>
          <p:cNvSpPr txBox="1"/>
          <p:nvPr/>
        </p:nvSpPr>
        <p:spPr>
          <a:xfrm>
            <a:off x="5514379" y="2691883"/>
            <a:ext cx="2746893" cy="772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Optimization Techniques</a:t>
            </a:r>
          </a:p>
        </p:txBody>
      </p:sp>
      <p:sp>
        <p:nvSpPr>
          <p:cNvPr id="169" name="Text 9"/>
          <p:cNvSpPr txBox="1"/>
          <p:nvPr/>
        </p:nvSpPr>
        <p:spPr>
          <a:xfrm>
            <a:off x="5514379" y="3538537"/>
            <a:ext cx="2746893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Leverage memoization, pruning, and parallel processing to improve efficiency.</a:t>
            </a:r>
          </a:p>
        </p:txBody>
      </p:sp>
      <p:sp>
        <p:nvSpPr>
          <p:cNvPr id="170" name="Shape 10"/>
          <p:cNvSpPr/>
          <p:nvPr/>
        </p:nvSpPr>
        <p:spPr>
          <a:xfrm>
            <a:off x="837008" y="5577244"/>
            <a:ext cx="538044" cy="538044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ext 11"/>
          <p:cNvSpPr txBox="1"/>
          <p:nvPr/>
        </p:nvSpPr>
        <p:spPr>
          <a:xfrm>
            <a:off x="965446" y="5677375"/>
            <a:ext cx="281051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2" name="Text 12"/>
          <p:cNvSpPr txBox="1"/>
          <p:nvPr/>
        </p:nvSpPr>
        <p:spPr>
          <a:xfrm>
            <a:off x="1659849" y="5577244"/>
            <a:ext cx="2704924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Edge Case Handling</a:t>
            </a:r>
          </a:p>
        </p:txBody>
      </p:sp>
      <p:sp>
        <p:nvSpPr>
          <p:cNvPr id="173" name="Text 13"/>
          <p:cNvSpPr txBox="1"/>
          <p:nvPr/>
        </p:nvSpPr>
        <p:spPr>
          <a:xfrm>
            <a:off x="1659849" y="6072306"/>
            <a:ext cx="2746892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Carefully consider and address edge cases to ensure robust and reliable solutions.</a:t>
            </a:r>
          </a:p>
        </p:txBody>
      </p:sp>
      <p:sp>
        <p:nvSpPr>
          <p:cNvPr id="174" name="Shape 14"/>
          <p:cNvSpPr/>
          <p:nvPr/>
        </p:nvSpPr>
        <p:spPr>
          <a:xfrm>
            <a:off x="4691538" y="5577244"/>
            <a:ext cx="538044" cy="538044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Text 15"/>
          <p:cNvSpPr txBox="1"/>
          <p:nvPr/>
        </p:nvSpPr>
        <p:spPr>
          <a:xfrm>
            <a:off x="4819976" y="5677375"/>
            <a:ext cx="281051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6" name="Text 16"/>
          <p:cNvSpPr txBox="1"/>
          <p:nvPr/>
        </p:nvSpPr>
        <p:spPr>
          <a:xfrm>
            <a:off x="5514379" y="5577244"/>
            <a:ext cx="2746893" cy="772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Continuous Improvement</a:t>
            </a:r>
          </a:p>
        </p:txBody>
      </p:sp>
      <p:sp>
        <p:nvSpPr>
          <p:cNvPr id="177" name="Text 17"/>
          <p:cNvSpPr txBox="1"/>
          <p:nvPr/>
        </p:nvSpPr>
        <p:spPr>
          <a:xfrm>
            <a:off x="5514379" y="6423897"/>
            <a:ext cx="2746893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Analyze and refine the algorithms to achieve better time and space complexity.</a:t>
            </a:r>
          </a:p>
        </p:txBody>
      </p:sp>
      <p:pic>
        <p:nvPicPr>
          <p:cNvPr id="17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1639" y="1910005"/>
            <a:ext cx="5291122" cy="3915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250">
        <p14:prism dir="l" isContent="0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9382" y="-1"/>
            <a:ext cx="5486401" cy="822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9382" y="2309426"/>
            <a:ext cx="5395813" cy="361074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ext 1"/>
          <p:cNvSpPr txBox="1"/>
          <p:nvPr/>
        </p:nvSpPr>
        <p:spPr>
          <a:xfrm>
            <a:off x="883444" y="1756885"/>
            <a:ext cx="5004491" cy="77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b="1" spc="-89" sz="44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35" name="Shape 2"/>
          <p:cNvSpPr/>
          <p:nvPr/>
        </p:nvSpPr>
        <p:spPr>
          <a:xfrm>
            <a:off x="837723" y="3089076"/>
            <a:ext cx="538521" cy="538521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 3"/>
          <p:cNvSpPr txBox="1"/>
          <p:nvPr/>
        </p:nvSpPr>
        <p:spPr>
          <a:xfrm>
            <a:off x="966458" y="3189327"/>
            <a:ext cx="281052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" name="Text 4"/>
          <p:cNvSpPr txBox="1"/>
          <p:nvPr/>
        </p:nvSpPr>
        <p:spPr>
          <a:xfrm>
            <a:off x="1661279" y="3089076"/>
            <a:ext cx="1848006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Given Strings</a:t>
            </a:r>
          </a:p>
        </p:txBody>
      </p:sp>
      <p:sp>
        <p:nvSpPr>
          <p:cNvPr id="38" name="Text 5"/>
          <p:cNvSpPr txBox="1"/>
          <p:nvPr/>
        </p:nvSpPr>
        <p:spPr>
          <a:xfrm>
            <a:off x="1661279" y="3584614"/>
            <a:ext cx="2745344" cy="82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Two strings, s and t, of equal length n.</a:t>
            </a:r>
          </a:p>
        </p:txBody>
      </p:sp>
      <p:sp>
        <p:nvSpPr>
          <p:cNvPr id="39" name="Shape 6"/>
          <p:cNvSpPr/>
          <p:nvPr/>
        </p:nvSpPr>
        <p:spPr>
          <a:xfrm>
            <a:off x="4691657" y="3089076"/>
            <a:ext cx="538521" cy="538521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ext 7"/>
          <p:cNvSpPr txBox="1"/>
          <p:nvPr/>
        </p:nvSpPr>
        <p:spPr>
          <a:xfrm>
            <a:off x="4820392" y="3189327"/>
            <a:ext cx="281052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" name="Text 8"/>
          <p:cNvSpPr txBox="1"/>
          <p:nvPr/>
        </p:nvSpPr>
        <p:spPr>
          <a:xfrm>
            <a:off x="5515212" y="3089076"/>
            <a:ext cx="2745344" cy="772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Transformation Operation</a:t>
            </a:r>
          </a:p>
        </p:txBody>
      </p:sp>
      <p:sp>
        <p:nvSpPr>
          <p:cNvPr id="42" name="Text 9"/>
          <p:cNvSpPr txBox="1"/>
          <p:nvPr/>
        </p:nvSpPr>
        <p:spPr>
          <a:xfrm>
            <a:off x="5515212" y="3936562"/>
            <a:ext cx="2745344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Remove a suffix of s with length l, where 0 &lt; l &lt; n, and append it to the start of s.</a:t>
            </a:r>
          </a:p>
        </p:txBody>
      </p:sp>
      <p:sp>
        <p:nvSpPr>
          <p:cNvPr id="43" name="Shape 10"/>
          <p:cNvSpPr/>
          <p:nvPr/>
        </p:nvSpPr>
        <p:spPr>
          <a:xfrm>
            <a:off x="837723" y="5594151"/>
            <a:ext cx="538521" cy="538521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 11"/>
          <p:cNvSpPr txBox="1"/>
          <p:nvPr/>
        </p:nvSpPr>
        <p:spPr>
          <a:xfrm>
            <a:off x="966458" y="5694402"/>
            <a:ext cx="281052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" name="Text 12"/>
          <p:cNvSpPr txBox="1"/>
          <p:nvPr/>
        </p:nvSpPr>
        <p:spPr>
          <a:xfrm>
            <a:off x="1661279" y="5594151"/>
            <a:ext cx="702799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46" name="Text 13"/>
          <p:cNvSpPr txBox="1"/>
          <p:nvPr/>
        </p:nvSpPr>
        <p:spPr>
          <a:xfrm>
            <a:off x="1661278" y="6089689"/>
            <a:ext cx="6678234" cy="44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Find the number of ways to transform s into t in exactly k operations.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Text 1"/>
          <p:cNvSpPr txBox="1"/>
          <p:nvPr/>
        </p:nvSpPr>
        <p:spPr>
          <a:xfrm>
            <a:off x="883444" y="2485787"/>
            <a:ext cx="5160289" cy="778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b="1" spc="-89" sz="44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Approach Overview</a:t>
            </a:r>
          </a:p>
        </p:txBody>
      </p:sp>
      <p:sp>
        <p:nvSpPr>
          <p:cNvPr id="51" name="Text 2"/>
          <p:cNvSpPr txBox="1"/>
          <p:nvPr/>
        </p:nvSpPr>
        <p:spPr>
          <a:xfrm>
            <a:off x="883443" y="3788092"/>
            <a:ext cx="3700603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Generating Transformations</a:t>
            </a:r>
          </a:p>
        </p:txBody>
      </p:sp>
      <p:sp>
        <p:nvSpPr>
          <p:cNvPr id="52" name="Text 3"/>
          <p:cNvSpPr txBox="1"/>
          <p:nvPr/>
        </p:nvSpPr>
        <p:spPr>
          <a:xfrm>
            <a:off x="883443" y="4379357"/>
            <a:ext cx="3837148" cy="1210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Systematically generate all possible transformations by removing and appending suffixes.</a:t>
            </a:r>
          </a:p>
        </p:txBody>
      </p:sp>
      <p:sp>
        <p:nvSpPr>
          <p:cNvPr id="53" name="Text 4"/>
          <p:cNvSpPr txBox="1"/>
          <p:nvPr/>
        </p:nvSpPr>
        <p:spPr>
          <a:xfrm>
            <a:off x="5403532" y="3788092"/>
            <a:ext cx="2013633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Tracking Steps</a:t>
            </a:r>
          </a:p>
        </p:txBody>
      </p:sp>
      <p:sp>
        <p:nvSpPr>
          <p:cNvPr id="54" name="Text 5"/>
          <p:cNvSpPr txBox="1"/>
          <p:nvPr/>
        </p:nvSpPr>
        <p:spPr>
          <a:xfrm>
            <a:off x="5403532" y="4379357"/>
            <a:ext cx="3837147" cy="1210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Keep track of the number of operations required to transform s into t.</a:t>
            </a:r>
          </a:p>
        </p:txBody>
      </p:sp>
      <p:sp>
        <p:nvSpPr>
          <p:cNvPr id="55" name="Text 6"/>
          <p:cNvSpPr txBox="1"/>
          <p:nvPr/>
        </p:nvSpPr>
        <p:spPr>
          <a:xfrm>
            <a:off x="9923621" y="3788092"/>
            <a:ext cx="3013808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Optimizing Complexity</a:t>
            </a:r>
          </a:p>
        </p:txBody>
      </p:sp>
      <p:sp>
        <p:nvSpPr>
          <p:cNvPr id="56" name="Text 7"/>
          <p:cNvSpPr txBox="1"/>
          <p:nvPr/>
        </p:nvSpPr>
        <p:spPr>
          <a:xfrm>
            <a:off x="9923620" y="4379357"/>
            <a:ext cx="3837148" cy="1210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Implement efficient techniques to handle large inputs and optimize time complexity.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-1"/>
            <a:ext cx="14630400" cy="823174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0" y="0"/>
            <a:ext cx="5486400" cy="8231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6579" y="2883511"/>
            <a:ext cx="5401242" cy="248458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ext 1"/>
          <p:cNvSpPr txBox="1"/>
          <p:nvPr/>
        </p:nvSpPr>
        <p:spPr>
          <a:xfrm>
            <a:off x="866774" y="645081"/>
            <a:ext cx="7410452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pc="-87" sz="43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Generating Possible Transformations</a:t>
            </a:r>
          </a:p>
        </p:txBody>
      </p:sp>
      <p:sp>
        <p:nvSpPr>
          <p:cNvPr id="63" name="Shape 2"/>
          <p:cNvSpPr/>
          <p:nvPr/>
        </p:nvSpPr>
        <p:spPr>
          <a:xfrm>
            <a:off x="908982" y="2640687"/>
            <a:ext cx="527806" cy="527805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Text 3"/>
          <p:cNvSpPr txBox="1"/>
          <p:nvPr/>
        </p:nvSpPr>
        <p:spPr>
          <a:xfrm>
            <a:off x="1032296" y="2738914"/>
            <a:ext cx="281178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" name="Text 4"/>
          <p:cNvSpPr txBox="1"/>
          <p:nvPr/>
        </p:nvSpPr>
        <p:spPr>
          <a:xfrm>
            <a:off x="2508884" y="2611397"/>
            <a:ext cx="207119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3" sz="21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Identify Suffixes</a:t>
            </a:r>
          </a:p>
        </p:txBody>
      </p:sp>
      <p:sp>
        <p:nvSpPr>
          <p:cNvPr id="66" name="Text 5"/>
          <p:cNvSpPr txBox="1"/>
          <p:nvPr/>
        </p:nvSpPr>
        <p:spPr>
          <a:xfrm>
            <a:off x="2508884" y="3097053"/>
            <a:ext cx="5768341" cy="80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900"/>
              </a:lnSpc>
              <a:defRPr spc="-37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Iterate through all possible suffix lengths (1 to n-1) and remove each suffix.</a:t>
            </a:r>
          </a:p>
        </p:txBody>
      </p:sp>
      <p:sp>
        <p:nvSpPr>
          <p:cNvPr id="67" name="Shape 6"/>
          <p:cNvSpPr/>
          <p:nvPr/>
        </p:nvSpPr>
        <p:spPr>
          <a:xfrm>
            <a:off x="908982" y="4580573"/>
            <a:ext cx="527806" cy="527805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Text 7"/>
          <p:cNvSpPr txBox="1"/>
          <p:nvPr/>
        </p:nvSpPr>
        <p:spPr>
          <a:xfrm>
            <a:off x="1032296" y="4678798"/>
            <a:ext cx="281178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" name="Text 8"/>
          <p:cNvSpPr txBox="1"/>
          <p:nvPr/>
        </p:nvSpPr>
        <p:spPr>
          <a:xfrm>
            <a:off x="2508884" y="4551283"/>
            <a:ext cx="269655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3" sz="21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Append to Beginning</a:t>
            </a:r>
          </a:p>
        </p:txBody>
      </p:sp>
      <p:sp>
        <p:nvSpPr>
          <p:cNvPr id="70" name="Text 9"/>
          <p:cNvSpPr txBox="1"/>
          <p:nvPr/>
        </p:nvSpPr>
        <p:spPr>
          <a:xfrm>
            <a:off x="2508884" y="5036939"/>
            <a:ext cx="5035541" cy="43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900"/>
              </a:lnSpc>
              <a:defRPr spc="-37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Append the removed suffix to the start of the string.</a:t>
            </a:r>
          </a:p>
        </p:txBody>
      </p:sp>
      <p:sp>
        <p:nvSpPr>
          <p:cNvPr id="71" name="Shape 10"/>
          <p:cNvSpPr/>
          <p:nvPr/>
        </p:nvSpPr>
        <p:spPr>
          <a:xfrm>
            <a:off x="908982" y="6145172"/>
            <a:ext cx="527806" cy="527805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Text 11"/>
          <p:cNvSpPr txBox="1"/>
          <p:nvPr/>
        </p:nvSpPr>
        <p:spPr>
          <a:xfrm>
            <a:off x="1032296" y="6243399"/>
            <a:ext cx="281178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pc="-52" sz="2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3" name="Text 12"/>
          <p:cNvSpPr txBox="1"/>
          <p:nvPr/>
        </p:nvSpPr>
        <p:spPr>
          <a:xfrm>
            <a:off x="2508884" y="6115882"/>
            <a:ext cx="2707500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3" sz="21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Track Transformation</a:t>
            </a:r>
          </a:p>
        </p:txBody>
      </p:sp>
      <p:sp>
        <p:nvSpPr>
          <p:cNvPr id="74" name="Text 13"/>
          <p:cNvSpPr txBox="1"/>
          <p:nvPr/>
        </p:nvSpPr>
        <p:spPr>
          <a:xfrm>
            <a:off x="2508884" y="6601538"/>
            <a:ext cx="5768341" cy="80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900"/>
              </a:lnSpc>
              <a:defRPr spc="-37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Record each transformation and the number of operations required.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030" y="2567849"/>
            <a:ext cx="5214341" cy="309390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ext 1"/>
          <p:cNvSpPr txBox="1"/>
          <p:nvPr/>
        </p:nvSpPr>
        <p:spPr>
          <a:xfrm>
            <a:off x="6369844" y="781644"/>
            <a:ext cx="7377113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pc="-89" sz="44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Tracking Transformation Steps</a:t>
            </a:r>
          </a:p>
        </p:txBody>
      </p:sp>
      <p:sp>
        <p:nvSpPr>
          <p:cNvPr id="81" name="Shape 2"/>
          <p:cNvSpPr/>
          <p:nvPr/>
        </p:nvSpPr>
        <p:spPr>
          <a:xfrm>
            <a:off x="6324124" y="2548651"/>
            <a:ext cx="3614619" cy="2521507"/>
          </a:xfrm>
          <a:prstGeom prst="roundRect">
            <a:avLst>
              <a:gd name="adj" fmla="val 3987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Text 3"/>
          <p:cNvSpPr txBox="1"/>
          <p:nvPr/>
        </p:nvSpPr>
        <p:spPr>
          <a:xfrm>
            <a:off x="6616779" y="2795588"/>
            <a:ext cx="1734625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Memoization</a:t>
            </a:r>
          </a:p>
        </p:txBody>
      </p:sp>
      <p:sp>
        <p:nvSpPr>
          <p:cNvPr id="83" name="Text 4"/>
          <p:cNvSpPr txBox="1"/>
          <p:nvPr/>
        </p:nvSpPr>
        <p:spPr>
          <a:xfrm>
            <a:off x="6616779" y="3291125"/>
            <a:ext cx="3029308" cy="19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Use a hash table or a dynamic programming approach to store and reuse previously computed transformations.</a:t>
            </a:r>
          </a:p>
        </p:txBody>
      </p:sp>
      <p:sp>
        <p:nvSpPr>
          <p:cNvPr id="84" name="Shape 5"/>
          <p:cNvSpPr/>
          <p:nvPr/>
        </p:nvSpPr>
        <p:spPr>
          <a:xfrm>
            <a:off x="10178057" y="2548651"/>
            <a:ext cx="3614619" cy="2521507"/>
          </a:xfrm>
          <a:prstGeom prst="roundRect">
            <a:avLst>
              <a:gd name="adj" fmla="val 3987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ext 6"/>
          <p:cNvSpPr txBox="1"/>
          <p:nvPr/>
        </p:nvSpPr>
        <p:spPr>
          <a:xfrm>
            <a:off x="10470713" y="2795588"/>
            <a:ext cx="1791929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Backtracking</a:t>
            </a:r>
          </a:p>
        </p:txBody>
      </p:sp>
      <p:sp>
        <p:nvSpPr>
          <p:cNvPr id="86" name="Text 7"/>
          <p:cNvSpPr txBox="1"/>
          <p:nvPr/>
        </p:nvSpPr>
        <p:spPr>
          <a:xfrm>
            <a:off x="10470713" y="3291125"/>
            <a:ext cx="3029308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Explore all possible transformation paths and keep track of the number of operations performed.</a:t>
            </a:r>
          </a:p>
        </p:txBody>
      </p:sp>
      <p:sp>
        <p:nvSpPr>
          <p:cNvPr id="87" name="Shape 8"/>
          <p:cNvSpPr/>
          <p:nvPr/>
        </p:nvSpPr>
        <p:spPr>
          <a:xfrm>
            <a:off x="6324124" y="5309472"/>
            <a:ext cx="3614619" cy="2138483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Text 9"/>
          <p:cNvSpPr txBox="1"/>
          <p:nvPr/>
        </p:nvSpPr>
        <p:spPr>
          <a:xfrm>
            <a:off x="6616779" y="5556408"/>
            <a:ext cx="2446533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Iterative Approach</a:t>
            </a:r>
          </a:p>
        </p:txBody>
      </p:sp>
      <p:sp>
        <p:nvSpPr>
          <p:cNvPr id="89" name="Text 10"/>
          <p:cNvSpPr txBox="1"/>
          <p:nvPr/>
        </p:nvSpPr>
        <p:spPr>
          <a:xfrm>
            <a:off x="6616779" y="6051946"/>
            <a:ext cx="3029308" cy="1210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Implement an iterative solution to efficiently traverse the transformation space.</a:t>
            </a:r>
          </a:p>
        </p:txBody>
      </p:sp>
      <p:sp>
        <p:nvSpPr>
          <p:cNvPr id="90" name="Shape 11"/>
          <p:cNvSpPr/>
          <p:nvPr/>
        </p:nvSpPr>
        <p:spPr>
          <a:xfrm>
            <a:off x="10178057" y="5309472"/>
            <a:ext cx="3614619" cy="2138483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Text 12"/>
          <p:cNvSpPr txBox="1"/>
          <p:nvPr/>
        </p:nvSpPr>
        <p:spPr>
          <a:xfrm>
            <a:off x="10470713" y="5556408"/>
            <a:ext cx="1120414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Pruning</a:t>
            </a:r>
          </a:p>
        </p:txBody>
      </p:sp>
      <p:sp>
        <p:nvSpPr>
          <p:cNvPr id="92" name="Text 13"/>
          <p:cNvSpPr txBox="1"/>
          <p:nvPr/>
        </p:nvSpPr>
        <p:spPr>
          <a:xfrm>
            <a:off x="10470713" y="6051946"/>
            <a:ext cx="3029308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Identify and avoid redundant or unnecessary transformations to optimize the search process.</a:t>
            </a:r>
          </a:p>
        </p:txBody>
      </p:sp>
      <p:pic>
        <p:nvPicPr>
          <p:cNvPr id="93" name="Image 3" descr="Image 3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ext 1"/>
          <p:cNvSpPr txBox="1"/>
          <p:nvPr/>
        </p:nvSpPr>
        <p:spPr>
          <a:xfrm>
            <a:off x="883444" y="2294214"/>
            <a:ext cx="5765283" cy="77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b="1" spc="-89" sz="44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Handling Large Inputs</a:t>
            </a:r>
          </a:p>
        </p:txBody>
      </p:sp>
      <p:sp>
        <p:nvSpPr>
          <p:cNvPr id="98" name="Text 2"/>
          <p:cNvSpPr txBox="1"/>
          <p:nvPr/>
        </p:nvSpPr>
        <p:spPr>
          <a:xfrm>
            <a:off x="883443" y="3596521"/>
            <a:ext cx="2865901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Memory Management</a:t>
            </a:r>
          </a:p>
        </p:txBody>
      </p:sp>
      <p:sp>
        <p:nvSpPr>
          <p:cNvPr id="99" name="Text 3"/>
          <p:cNvSpPr txBox="1"/>
          <p:nvPr/>
        </p:nvSpPr>
        <p:spPr>
          <a:xfrm>
            <a:off x="883443" y="4187785"/>
            <a:ext cx="3837148" cy="1210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Implement techniques to efficiently store and access the transformation data, especially for large inputs.</a:t>
            </a:r>
          </a:p>
        </p:txBody>
      </p:sp>
      <p:sp>
        <p:nvSpPr>
          <p:cNvPr id="100" name="Text 4"/>
          <p:cNvSpPr txBox="1"/>
          <p:nvPr/>
        </p:nvSpPr>
        <p:spPr>
          <a:xfrm>
            <a:off x="5403532" y="3596521"/>
            <a:ext cx="1899177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Parallelization</a:t>
            </a:r>
          </a:p>
        </p:txBody>
      </p:sp>
      <p:sp>
        <p:nvSpPr>
          <p:cNvPr id="101" name="Text 5"/>
          <p:cNvSpPr txBox="1"/>
          <p:nvPr/>
        </p:nvSpPr>
        <p:spPr>
          <a:xfrm>
            <a:off x="5403532" y="4187785"/>
            <a:ext cx="3837147" cy="1591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Explore opportunities for parallel processing to speed up the transformation search on multi-core systems.</a:t>
            </a:r>
          </a:p>
        </p:txBody>
      </p:sp>
      <p:sp>
        <p:nvSpPr>
          <p:cNvPr id="102" name="Text 6"/>
          <p:cNvSpPr txBox="1"/>
          <p:nvPr/>
        </p:nvSpPr>
        <p:spPr>
          <a:xfrm>
            <a:off x="9923620" y="3596521"/>
            <a:ext cx="3483403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44" sz="22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Approximation Algorithms</a:t>
            </a:r>
          </a:p>
        </p:txBody>
      </p:sp>
      <p:sp>
        <p:nvSpPr>
          <p:cNvPr id="103" name="Text 7"/>
          <p:cNvSpPr txBox="1"/>
          <p:nvPr/>
        </p:nvSpPr>
        <p:spPr>
          <a:xfrm>
            <a:off x="9923620" y="4187785"/>
            <a:ext cx="3837148" cy="1591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Develop heuristic-based approaches to provide approximate solutions for large inputs when an exact solution is infeasible.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12" y="1524883"/>
            <a:ext cx="5338176" cy="5640694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 1"/>
          <p:cNvSpPr txBox="1"/>
          <p:nvPr/>
        </p:nvSpPr>
        <p:spPr>
          <a:xfrm>
            <a:off x="6312812" y="793193"/>
            <a:ext cx="6822151" cy="72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100"/>
              </a:lnSpc>
              <a:defRPr b="1" spc="-83" sz="41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Optimizing Time Complexity</a:t>
            </a:r>
          </a:p>
        </p:txBody>
      </p:sp>
      <p:pic>
        <p:nvPicPr>
          <p:cNvPr id="110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67093" y="1783794"/>
            <a:ext cx="557571" cy="55757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2"/>
          <p:cNvSpPr txBox="1"/>
          <p:nvPr/>
        </p:nvSpPr>
        <p:spPr>
          <a:xfrm>
            <a:off x="6312813" y="2564368"/>
            <a:ext cx="2480343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Complexity Analysis</a:t>
            </a:r>
          </a:p>
        </p:txBody>
      </p:sp>
      <p:sp>
        <p:nvSpPr>
          <p:cNvPr id="112" name="Text 3"/>
          <p:cNvSpPr txBox="1"/>
          <p:nvPr/>
        </p:nvSpPr>
        <p:spPr>
          <a:xfrm>
            <a:off x="6312812" y="3026211"/>
            <a:ext cx="3532586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Thoroughly analyze the time and space complexity of the proposed algorithms and identify areas for optimization.</a:t>
            </a:r>
          </a:p>
        </p:txBody>
      </p:sp>
      <p:pic>
        <p:nvPicPr>
          <p:cNvPr id="113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25682" y="1783794"/>
            <a:ext cx="557571" cy="55757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 4"/>
          <p:cNvSpPr txBox="1"/>
          <p:nvPr/>
        </p:nvSpPr>
        <p:spPr>
          <a:xfrm>
            <a:off x="10271402" y="2564368"/>
            <a:ext cx="2433089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Pruning Techniques</a:t>
            </a:r>
          </a:p>
        </p:txBody>
      </p:sp>
      <p:sp>
        <p:nvSpPr>
          <p:cNvPr id="115" name="Text 5"/>
          <p:cNvSpPr txBox="1"/>
          <p:nvPr/>
        </p:nvSpPr>
        <p:spPr>
          <a:xfrm>
            <a:off x="10271402" y="3026211"/>
            <a:ext cx="3532585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Develop efficient pruning strategies to eliminate unnecessary transformations and reduce the search space.</a:t>
            </a:r>
          </a:p>
        </p:txBody>
      </p:sp>
      <p:pic>
        <p:nvPicPr>
          <p:cNvPr id="116" name="Image 5" descr="Imag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67093" y="4766190"/>
            <a:ext cx="557571" cy="55757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 6"/>
          <p:cNvSpPr txBox="1"/>
          <p:nvPr/>
        </p:nvSpPr>
        <p:spPr>
          <a:xfrm>
            <a:off x="6312813" y="5546764"/>
            <a:ext cx="2785813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Dynamic Programming</a:t>
            </a:r>
          </a:p>
        </p:txBody>
      </p:sp>
      <p:sp>
        <p:nvSpPr>
          <p:cNvPr id="118" name="Text 7"/>
          <p:cNvSpPr txBox="1"/>
          <p:nvPr/>
        </p:nvSpPr>
        <p:spPr>
          <a:xfrm>
            <a:off x="6312812" y="6008608"/>
            <a:ext cx="3532586" cy="149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Leverage dynamic programming techniques to reuse previously computed results and avoid redundant work.</a:t>
            </a:r>
          </a:p>
        </p:txBody>
      </p:sp>
      <p:pic>
        <p:nvPicPr>
          <p:cNvPr id="119" name="Image 6" descr="Image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5682" y="4766190"/>
            <a:ext cx="557571" cy="55757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 8"/>
          <p:cNvSpPr txBox="1"/>
          <p:nvPr/>
        </p:nvSpPr>
        <p:spPr>
          <a:xfrm>
            <a:off x="10271402" y="5546764"/>
            <a:ext cx="2348879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Parallel Processing</a:t>
            </a:r>
          </a:p>
        </p:txBody>
      </p:sp>
      <p:sp>
        <p:nvSpPr>
          <p:cNvPr id="121" name="Text 9"/>
          <p:cNvSpPr txBox="1"/>
          <p:nvPr/>
        </p:nvSpPr>
        <p:spPr>
          <a:xfrm>
            <a:off x="10271402" y="6008608"/>
            <a:ext cx="3532585" cy="149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Explore opportunities for parallelization to distribute the transformation search across multiple processors or threads.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 1"/>
          <p:cNvSpPr txBox="1"/>
          <p:nvPr/>
        </p:nvSpPr>
        <p:spPr>
          <a:xfrm>
            <a:off x="687347" y="774143"/>
            <a:ext cx="6258274" cy="614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200"/>
              </a:lnSpc>
              <a:defRPr b="1" spc="-68" sz="33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Edge Cases and Considerations</a:t>
            </a:r>
          </a:p>
        </p:txBody>
      </p:sp>
      <p:pic>
        <p:nvPicPr>
          <p:cNvPr id="127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627" y="1588413"/>
            <a:ext cx="916663" cy="146673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 2"/>
          <p:cNvSpPr txBox="1"/>
          <p:nvPr/>
        </p:nvSpPr>
        <p:spPr>
          <a:xfrm>
            <a:off x="1878924" y="1771650"/>
            <a:ext cx="1425461" cy="35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pc="-34" sz="1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Empty Strings</a:t>
            </a:r>
          </a:p>
        </p:txBody>
      </p:sp>
      <p:sp>
        <p:nvSpPr>
          <p:cNvPr id="129" name="Text 3"/>
          <p:cNvSpPr txBox="1"/>
          <p:nvPr/>
        </p:nvSpPr>
        <p:spPr>
          <a:xfrm>
            <a:off x="1878924" y="2151221"/>
            <a:ext cx="3682688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spc="-29" sz="14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Handle the case where s or t is an empty string.</a:t>
            </a:r>
          </a:p>
        </p:txBody>
      </p:sp>
      <p:pic>
        <p:nvPicPr>
          <p:cNvPr id="130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1627" y="3055143"/>
            <a:ext cx="916663" cy="14667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 4"/>
          <p:cNvSpPr txBox="1"/>
          <p:nvPr/>
        </p:nvSpPr>
        <p:spPr>
          <a:xfrm>
            <a:off x="1878924" y="3238381"/>
            <a:ext cx="1611489" cy="35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pc="-34" sz="1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Identical Strings</a:t>
            </a:r>
          </a:p>
        </p:txBody>
      </p:sp>
      <p:sp>
        <p:nvSpPr>
          <p:cNvPr id="132" name="Text 5"/>
          <p:cNvSpPr txBox="1"/>
          <p:nvPr/>
        </p:nvSpPr>
        <p:spPr>
          <a:xfrm>
            <a:off x="1878924" y="3617952"/>
            <a:ext cx="4452693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spc="-29" sz="14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Consider the scenario where s and t are initially the same.</a:t>
            </a:r>
          </a:p>
        </p:txBody>
      </p:sp>
      <p:pic>
        <p:nvPicPr>
          <p:cNvPr id="133" name="Image 5" descr="Imag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627" y="4521875"/>
            <a:ext cx="916663" cy="146673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 6"/>
          <p:cNvSpPr txBox="1"/>
          <p:nvPr/>
        </p:nvSpPr>
        <p:spPr>
          <a:xfrm>
            <a:off x="1878924" y="4705112"/>
            <a:ext cx="1077458" cy="35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pc="-34" sz="1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Negative k</a:t>
            </a:r>
          </a:p>
        </p:txBody>
      </p:sp>
      <p:sp>
        <p:nvSpPr>
          <p:cNvPr id="135" name="Text 7"/>
          <p:cNvSpPr txBox="1"/>
          <p:nvPr/>
        </p:nvSpPr>
        <p:spPr>
          <a:xfrm>
            <a:off x="1878924" y="5084683"/>
            <a:ext cx="6577729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pc="-29" sz="14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Gracefully handle the case when k is negative or exceeds the maximum number of possible transformations.</a:t>
            </a:r>
          </a:p>
        </p:txBody>
      </p:sp>
      <p:pic>
        <p:nvPicPr>
          <p:cNvPr id="136" name="Image 6" descr="Image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1627" y="5988606"/>
            <a:ext cx="916663" cy="146673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 8"/>
          <p:cNvSpPr txBox="1"/>
          <p:nvPr/>
        </p:nvSpPr>
        <p:spPr>
          <a:xfrm>
            <a:off x="1878924" y="6171843"/>
            <a:ext cx="1866826" cy="35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pc="-34" sz="1600">
                <a:solidFill>
                  <a:srgbClr val="272525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Precision Handling</a:t>
            </a:r>
          </a:p>
        </p:txBody>
      </p:sp>
      <p:sp>
        <p:nvSpPr>
          <p:cNvPr id="138" name="Text 9"/>
          <p:cNvSpPr txBox="1"/>
          <p:nvPr/>
        </p:nvSpPr>
        <p:spPr>
          <a:xfrm>
            <a:off x="1878924" y="6551414"/>
            <a:ext cx="6612872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spc="-29" sz="14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Ensure accurate counting of the number of transformations, especially for large values.</a:t>
            </a:r>
          </a:p>
        </p:txBody>
      </p:sp>
      <p:pic>
        <p:nvPicPr>
          <p:cNvPr id="139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20200" y="1427797"/>
            <a:ext cx="5334001" cy="5374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switc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818" y="1070040"/>
            <a:ext cx="5844993" cy="5844994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 1"/>
          <p:cNvSpPr txBox="1"/>
          <p:nvPr/>
        </p:nvSpPr>
        <p:spPr>
          <a:xfrm>
            <a:off x="6294357" y="770214"/>
            <a:ext cx="6224996" cy="71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000"/>
              </a:lnSpc>
              <a:defRPr b="1" spc="-81" sz="4000">
                <a:solidFill>
                  <a:srgbClr val="D73AD7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/>
            <a:r>
              <a:t>Implementing the Solution</a:t>
            </a:r>
          </a:p>
        </p:txBody>
      </p:sp>
      <p:sp>
        <p:nvSpPr>
          <p:cNvPr id="146" name="Shape 2"/>
          <p:cNvSpPr/>
          <p:nvPr/>
        </p:nvSpPr>
        <p:spPr>
          <a:xfrm>
            <a:off x="6248637" y="1737360"/>
            <a:ext cx="7619526" cy="5721907"/>
          </a:xfrm>
          <a:prstGeom prst="roundRect">
            <a:avLst>
              <a:gd name="adj" fmla="val 1599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hape 3"/>
          <p:cNvSpPr/>
          <p:nvPr/>
        </p:nvSpPr>
        <p:spPr>
          <a:xfrm>
            <a:off x="6256258" y="1744979"/>
            <a:ext cx="7604284" cy="624841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 4"/>
          <p:cNvSpPr txBox="1"/>
          <p:nvPr/>
        </p:nvSpPr>
        <p:spPr>
          <a:xfrm>
            <a:off x="6519743" y="1883211"/>
            <a:ext cx="977161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149" name="Text 5"/>
          <p:cNvSpPr txBox="1"/>
          <p:nvPr/>
        </p:nvSpPr>
        <p:spPr>
          <a:xfrm>
            <a:off x="10325694" y="1883211"/>
            <a:ext cx="1261378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Pseudocode</a:t>
            </a:r>
          </a:p>
        </p:txBody>
      </p:sp>
      <p:sp>
        <p:nvSpPr>
          <p:cNvPr id="150" name="Shape 6"/>
          <p:cNvSpPr/>
          <p:nvPr/>
        </p:nvSpPr>
        <p:spPr>
          <a:xfrm>
            <a:off x="6256258" y="2369820"/>
            <a:ext cx="7604284" cy="236672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Text 7"/>
          <p:cNvSpPr txBox="1"/>
          <p:nvPr/>
        </p:nvSpPr>
        <p:spPr>
          <a:xfrm>
            <a:off x="6519743" y="2508051"/>
            <a:ext cx="2932148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Suffix Removal and Appending</a:t>
            </a:r>
          </a:p>
        </p:txBody>
      </p:sp>
      <p:sp>
        <p:nvSpPr>
          <p:cNvPr id="152" name="Text 8"/>
          <p:cNvSpPr txBox="1"/>
          <p:nvPr/>
        </p:nvSpPr>
        <p:spPr>
          <a:xfrm>
            <a:off x="10325694" y="2508051"/>
            <a:ext cx="3271362" cy="2129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1. Iterate through all possible suffix lengths (1 to n-1) 2. Remove the suffix from s 3. Append the removed suffix to the start of s 4. Record the transformation and the number of operations</a:t>
            </a:r>
          </a:p>
        </p:txBody>
      </p:sp>
      <p:sp>
        <p:nvSpPr>
          <p:cNvPr id="153" name="Shape 9"/>
          <p:cNvSpPr/>
          <p:nvPr/>
        </p:nvSpPr>
        <p:spPr>
          <a:xfrm>
            <a:off x="6256258" y="4736543"/>
            <a:ext cx="7604284" cy="2715102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 10"/>
          <p:cNvSpPr txBox="1"/>
          <p:nvPr/>
        </p:nvSpPr>
        <p:spPr>
          <a:xfrm>
            <a:off x="6519743" y="4874776"/>
            <a:ext cx="2923293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Memoization and Backtracking</a:t>
            </a:r>
          </a:p>
        </p:txBody>
      </p:sp>
      <p:sp>
        <p:nvSpPr>
          <p:cNvPr id="155" name="Text 11"/>
          <p:cNvSpPr txBox="1"/>
          <p:nvPr/>
        </p:nvSpPr>
        <p:spPr>
          <a:xfrm>
            <a:off x="10325694" y="4874776"/>
            <a:ext cx="3271362" cy="2815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1. Use a hash table to store previously computed transformations 2. Explore all possible transformation paths 3. Keep track of the number of operations performed 4. Prune unnecessary transformations to optimize the search</a:t>
            </a:r>
          </a:p>
        </p:txBody>
      </p:sp>
      <p:pic>
        <p:nvPicPr>
          <p:cNvPr id="156" name="Image 3" descr="Image 3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l" isContent="0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