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3" r:id="rId6"/>
    <p:sldId id="261" r:id="rId7"/>
    <p:sldId id="262" r:id="rId8"/>
    <p:sldId id="264" r:id="rId9"/>
    <p:sldId id="265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87FC7C-21E3-4028-B4C2-F047E3B3F8A9}" v="73" dt="2021-03-14T18:35:31.1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80AD-5100-48A2-983D-307CCA549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91E14-F33B-4FFB-A0A5-D59A885A2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1613E-B240-4371-998D-FEDC9B6E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3F9E-7DDB-4A4B-8DF1-EBD8B5FCFFCD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2D1-2AE9-4522-BD1C-8DADBD80D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BB59D-635C-44C0-A6E6-D00D9A05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D7A5-B06F-4288-A2E5-1EDE29B89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64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0249-3580-4913-8FBB-AD9616568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E8C62-B208-4848-8385-B20F8969B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49BFE-6ACC-4D5F-B7DB-A60F78F0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3F9E-7DDB-4A4B-8DF1-EBD8B5FCFFCD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22BF4-F5D8-4070-A8D8-B9C4B804F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FE8F8-0A4B-453B-8989-369A1114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D7A5-B06F-4288-A2E5-1EDE29B89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99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8E58F2-00E5-4B77-8BA8-B95F6AA84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A71A0-AD6D-4935-82E0-8BAF39D9A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97BC7-1416-49AC-9364-F6056103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3F9E-7DDB-4A4B-8DF1-EBD8B5FCFFCD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84C6C-F4CB-41E4-8D77-BB9A7F29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A157E-8170-465E-81B6-6702BD0F2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D7A5-B06F-4288-A2E5-1EDE29B89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84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3ABC8-6A38-443E-96AD-A24456B7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DC44F-3C06-4A25-8E21-8F8B9E3AA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02086-EB0B-44D9-9E1D-83D0A930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3F9E-7DDB-4A4B-8DF1-EBD8B5FCFFCD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52B9E-A5AA-40CD-955C-B393D96D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8FB70-D8EC-42DB-97E4-5D8B6BDB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D7A5-B06F-4288-A2E5-1EDE29B89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45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4304-F7CA-416F-B43E-001BD108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28939-CB9A-4438-A522-FC9FF286D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3FDAB-6AE3-4599-B55A-A75303C1E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3F9E-7DDB-4A4B-8DF1-EBD8B5FCFFCD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D77C9-04D5-412C-9166-BF99F557E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4ABB6-1691-4750-BC7C-0987627CB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D7A5-B06F-4288-A2E5-1EDE29B89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12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D860B-9E5B-4044-B57C-C0C1830E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D379A-85C2-4E93-9B07-004DFC9E5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DC3C1-64B1-4D15-A8D7-BF5E17190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C7500-FD32-4D36-BEC7-01FD460D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3F9E-7DDB-4A4B-8DF1-EBD8B5FCFFCD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48DE7-E5BA-466D-8F83-BB91349C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FE42B-6CD2-428D-9E43-F4A6F729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D7A5-B06F-4288-A2E5-1EDE29B89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2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0C8B-4A09-45B6-A551-3F9F80D91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2F300-A8D5-48D7-B0A3-4F57AE073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F73F3-91E3-4331-BBCE-E544621BD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37125F-F042-44E6-9E5D-20A92054A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8237B0-B4F3-4C08-9301-DDFCD9951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10B4B-6A35-4CE6-B95E-6C7840E9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3F9E-7DDB-4A4B-8DF1-EBD8B5FCFFCD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921D3A-151C-4C4A-B807-8A87A059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F34DF-BA36-4345-8B6C-31F06085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D7A5-B06F-4288-A2E5-1EDE29B89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60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A0C0-CDBD-4409-8300-FD83E348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A2515-D1EA-464B-B748-29DDC3E3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3F9E-7DDB-4A4B-8DF1-EBD8B5FCFFCD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45053-C692-4725-9B11-1E7C9C81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6AEED-A767-4C01-BC8B-5383D5BF4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D7A5-B06F-4288-A2E5-1EDE29B89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538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BA475-D13A-4026-B113-2A015C7B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3F9E-7DDB-4A4B-8DF1-EBD8B5FCFFCD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AEBDE8-F68D-4091-B68E-6A428520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B2E08-6A10-4DFB-AB3D-4060BC58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D7A5-B06F-4288-A2E5-1EDE29B89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58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96A1-A84A-40D1-9D4D-F35908547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3B250-318C-4294-89F3-39A98EA4B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FA47E-5422-4E40-BF1F-567A24E44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E4411-0A95-47C8-A88F-684E93F4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3F9E-7DDB-4A4B-8DF1-EBD8B5FCFFCD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1179C-CE2D-4613-B71A-3E5C1C6B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84C35-0837-4FA9-866A-1BBCF620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D7A5-B06F-4288-A2E5-1EDE29B89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0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726-7643-497E-9FE0-AB92EAD1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B8D353-3360-46F2-8B7A-589135DB1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DAADE-8298-4FFA-B20E-99CA559A3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07E18-E0CA-49AF-BF3F-FD8BC7319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3F9E-7DDB-4A4B-8DF1-EBD8B5FCFFCD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145E7-E985-410B-9FCF-3B63D0B8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CB182-BC6E-4F7C-B11E-5EB90343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D7A5-B06F-4288-A2E5-1EDE29B89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17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B42204-310D-48A5-AB7D-CD1E9DC87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90F90-E3A3-43D9-AA68-5A19C4C81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E3BC7-6CD1-41C8-A7DE-898430CA5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83F9E-7DDB-4A4B-8DF1-EBD8B5FCFFCD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8C98A-BA7C-43CA-A0B8-D805DBAA9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94AD5-D23F-483A-884B-2A0DE9A8B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2D7A5-B06F-4288-A2E5-1EDE29B89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45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hoenixajournal.wordpress.com/2012/02/23/thank-you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ustinsights.ai/resources/thought-leadership/instant-insights/instant-insights-the-ai-machine-learning-lifecycl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DCC6-5F5C-4568-AD75-6FC57241A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Heart Disease Prediction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8ED0B-0AEF-4B5D-A588-2CC81C07A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Group 1 Mid Term Assignment</a:t>
            </a:r>
          </a:p>
          <a:p>
            <a:r>
              <a:rPr lang="en-US" sz="1800" dirty="0"/>
              <a:t>Aarushi Pandey, Karthikeyan Mohan, Robin Chabra, Yugandhar Kumar </a:t>
            </a:r>
            <a:r>
              <a:rPr lang="en-US" sz="1800" dirty="0" err="1"/>
              <a:t>Savalam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010285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590F-AF02-4FAA-B333-AC8076362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959"/>
            <a:ext cx="10515600" cy="662782"/>
          </a:xfrm>
        </p:spPr>
        <p:txBody>
          <a:bodyPr>
            <a:normAutofit fontScale="90000"/>
          </a:bodyPr>
          <a:lstStyle/>
          <a:p>
            <a:br>
              <a:rPr lang="en-US" sz="3200" b="1" dirty="0"/>
            </a:br>
            <a:r>
              <a:rPr lang="en-US" sz="3200" b="1" dirty="0"/>
              <a:t>Deployment :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9F8F4-98B9-4CCE-A7D7-1922C8A50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681038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We created the web page using the HTML.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Then we combined the web page with our python code using Flask library.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Hosted locally to test the application.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We create an AWS accounts and created an instance.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Then we transferred our codes to cloud using the </a:t>
            </a:r>
            <a:r>
              <a:rPr lang="en-US" sz="1800" dirty="0" err="1"/>
              <a:t>winscp</a:t>
            </a:r>
            <a:r>
              <a:rPr lang="en-US" sz="1800" dirty="0"/>
              <a:t> and host the webserver in the EC2 instance.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41C5A-7890-478D-A653-B97525924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3015523"/>
            <a:ext cx="7194739" cy="332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12F669-8D66-4371-9275-12A789130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90900" y="829570"/>
            <a:ext cx="6153150" cy="44187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ACF4B5-60D6-435D-97DE-CC6DBC097A6F}"/>
              </a:ext>
            </a:extLst>
          </p:cNvPr>
          <p:cNvSpPr txBox="1"/>
          <p:nvPr/>
        </p:nvSpPr>
        <p:spPr>
          <a:xfrm>
            <a:off x="5305425" y="5486176"/>
            <a:ext cx="29051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3" tooltip="http://phoenixajournal.wordpress.com/2012/02/23/thank-you/"/>
              </a:rPr>
              <a:t>This Photo</a:t>
            </a:r>
            <a:r>
              <a:rPr lang="en-IN" sz="900" dirty="0"/>
              <a:t> by Unknown Author is licensed under </a:t>
            </a:r>
            <a:r>
              <a:rPr lang="en-IN" sz="900" dirty="0">
                <a:hlinkClick r:id="rId4" tooltip="https://creativecommons.org/licenses/by/3.0/"/>
              </a:rPr>
              <a:t>CC BY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249080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A98DFB-C72E-4A85-92B1-B09B72A1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3200" b="1" dirty="0"/>
              <a:t>Table of contents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F27E2-8088-4B44-B92D-B64E1DBCB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9068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Approach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Dataset explanation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Data Visualization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Data cleaning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Feature Engineering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Data Modeling and Evaluation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Deployment in cloud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874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FA801-F1BF-44B4-8CFA-4019E6E7A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Introduction 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34948-DF59-4728-8D0D-8684424DC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Cleveland dataset consists of 14 fields. We need to build the machine learning model to predict the heart disease of the patient.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We need to perform the entire machine learning process to develop the model.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4EFE34-74A5-4D1E-B463-8CF7CD972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71824" y="2550750"/>
            <a:ext cx="4391025" cy="34485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F0382D-D899-4B84-964B-6C346913F720}"/>
              </a:ext>
            </a:extLst>
          </p:cNvPr>
          <p:cNvSpPr txBox="1"/>
          <p:nvPr/>
        </p:nvSpPr>
        <p:spPr>
          <a:xfrm>
            <a:off x="4057649" y="6126459"/>
            <a:ext cx="43910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3" tooltip="https://www.trustinsights.ai/resources/thought-leadership/instant-insights/instant-insights-the-ai-machine-learning-lifecycle/"/>
              </a:rPr>
              <a:t>This Photo</a:t>
            </a:r>
            <a:r>
              <a:rPr lang="en-IN" sz="900" dirty="0"/>
              <a:t> by Unknown Author is licensed under </a:t>
            </a:r>
            <a:r>
              <a:rPr lang="en-IN" sz="900" dirty="0">
                <a:hlinkClick r:id="rId4" tooltip="https://creativecommons.org/licenses/by-nc-nd/3.0/"/>
              </a:rPr>
              <a:t>CC BY-NC-ND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367443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83D5-138A-489B-8285-BCA4A1E7C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6"/>
            <a:ext cx="10515600" cy="787400"/>
          </a:xfrm>
        </p:spPr>
        <p:txBody>
          <a:bodyPr>
            <a:normAutofit/>
          </a:bodyPr>
          <a:lstStyle/>
          <a:p>
            <a:r>
              <a:rPr lang="en-US" sz="3200" b="1" dirty="0"/>
              <a:t>Approach :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34ACB-0C95-498F-95DB-471DCDA38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624806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Import and read the dataset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Visualize using Power BI to understand the relations between attributes.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Data Cleaning using pandas and NumPy to remove null and special characters in the dataset.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Feature engineering and split the dataset for test and train.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Build the model based on the data class.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Evaluates and find accuracy to select the best algorithm.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Test the model with input from user data.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Create an interactive web application using Flask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Use EC2 instance to host the web application and run it from other machines.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96119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C1DC-8C65-423A-8DFE-634A19210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390525"/>
            <a:ext cx="10515600" cy="747713"/>
          </a:xfrm>
        </p:spPr>
        <p:txBody>
          <a:bodyPr/>
          <a:lstStyle/>
          <a:p>
            <a:r>
              <a:rPr lang="en-US" sz="2800" dirty="0"/>
              <a:t>Dataset</a:t>
            </a:r>
            <a:r>
              <a:rPr lang="en-US" dirty="0"/>
              <a:t>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5516C-6F28-4DC8-8584-5EC54B821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sz="7200" dirty="0"/>
              <a:t>Dataset consist of 303 records and 76 characteristics 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7200" dirty="0"/>
              <a:t>Age: Patient age in years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7200" dirty="0"/>
              <a:t>Sex : Patient gender description (1 = male, 0 = female)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7200" dirty="0"/>
              <a:t>Cp : Type of chest pain Patient suffering  ( Typical Angina = 1, Atypical Angina = 2, Non-anginal pain = 3, Asymptomatic = 4).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7200" dirty="0"/>
              <a:t>Trestbps: Normal blood pressure in mm Hg (&lt;120/80).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altLang="zh-CN" sz="7200" dirty="0"/>
              <a:t>Chol: Amount of HDL and LDL in blood (&lt; 200 mg/dl).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altLang="zh-CN" sz="7200" dirty="0"/>
              <a:t>Fbs: Blood sugar level after overnight fasting &gt;120 mg/dl. (Yes =1, No = 0).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altLang="zh-CN" sz="7200" dirty="0"/>
              <a:t>Restecg : Resting electrographic result ( 0 = normal, 1 =  having ST-T wave abnormality,  2 =  showing probable or define  left  ventricular hypertrophy by  Estes'  criteria.  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altLang="zh-CN" sz="7200" dirty="0"/>
              <a:t>Thalach :  Maximum heartbeat rate.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altLang="zh-CN" sz="7200" dirty="0"/>
              <a:t>Exang :  Feels angina during physical activity ( yes = 1,  no = 0).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altLang="zh-CN" sz="7200" dirty="0"/>
              <a:t>Old peak :  ST depression value.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altLang="zh-CN" sz="7200" dirty="0"/>
              <a:t>Slope : Type of slope  ( 1 = UPSLOPING, 2 =  HORIZONTAL, 3 = DOWN SLOPING).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altLang="zh-CN" sz="7200" dirty="0"/>
              <a:t>Ca :  Major vessel covered by fluoroscopy range (0-3).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altLang="zh-CN" sz="7200" dirty="0"/>
              <a:t>Thal :  Type of Thalassemia in Patient ( 3 = Normal,  6 = fixed defect, 7 = reversible defect.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altLang="zh-CN" sz="7200" dirty="0"/>
              <a:t>Num : final targeted value, if present ( value 1,2,3,4) and absence (value 0).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52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DB23-16D3-4428-A2AF-184DA2DE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47" y="603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ea typeface="+mj-lt"/>
                <a:cs typeface="+mj-lt"/>
              </a:rPr>
              <a:t>Data Visualization</a:t>
            </a:r>
            <a:endParaRPr lang="en-US" sz="3200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DA60D-878F-4C13-98DE-B53F051F0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29" y="1273736"/>
            <a:ext cx="11241741" cy="496990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100" dirty="0"/>
              <a:t>Data visualization is an integral part of any machine learning model. We used Power BI to visualize the data efficiently to understand each attribute and gained below insights :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2100" dirty="0"/>
              <a:t>The first visualization is the Count of age vs. Diagnosis of heart disease stacked column chart which depicts as compared to males, females are at less risk of heart disease.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2100" dirty="0"/>
              <a:t>Another visualization line and stacked column chart represent the relation between the Count of resting blood pressure and the Count of serum cholesterol by Age and Exercise-induced angina.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2100" dirty="0"/>
              <a:t>The pie chart of the Count of type of thalassemia vs Exercise-induced angina shows that people with complaints of exercise-induced angina show less Count of a type of thalassemia in comparison to people having no complaints of exercise-induced angina.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2100" dirty="0"/>
              <a:t>Line chart between Count of age by Slope of peak exercise ST-segment and Diagnosis of heart disease depicts slope of peak exercise segment having heart disease shows an upward and then a sharp downward trend while the slope of peak exercise segment with no heart disease shows a continuous downward trend.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2100" dirty="0"/>
              <a:t>With an increase in age, the sum of maximum heart rate achieved increases, and complaints of exercise-induced angina as well. This generalization can be drawn through a stacked area chart of Sum of maximum heart rate achieved by Age and Exercise-induced angina.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2100" dirty="0"/>
              <a:t>Visualization of Count of chest pain by Gender and Slope of the peak exercise ST segment is shown through a 100% stacked column chart that concludes that chest pain </a:t>
            </a:r>
            <a:r>
              <a:rPr lang="en-US" sz="2100" dirty="0" err="1"/>
              <a:t>complaintsare</a:t>
            </a:r>
            <a:r>
              <a:rPr lang="en-US" sz="2100" dirty="0"/>
              <a:t> more in males than females.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0391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C0940D-BE35-48CE-AF14-F698670AAF74}"/>
              </a:ext>
            </a:extLst>
          </p:cNvPr>
          <p:cNvSpPr txBox="1"/>
          <p:nvPr/>
        </p:nvSpPr>
        <p:spPr>
          <a:xfrm>
            <a:off x="889188" y="93569"/>
            <a:ext cx="1202166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200150" lvl="2" indent="-285750">
              <a:buFont typeface="Wingdings"/>
              <a:buChar char="ü"/>
            </a:pPr>
            <a:endParaRPr lang="en-US" dirty="0"/>
          </a:p>
          <a:p>
            <a:pPr marL="285750" indent="-285750">
              <a:buFont typeface="Wingdings"/>
              <a:buChar char="ü"/>
            </a:pPr>
            <a:r>
              <a:rPr lang="en-US" dirty="0"/>
              <a:t>The donut chart represents the Count of type of thalassemia by the number of major vessels colored by fluoroscopy         and type of thalassemia.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Wingdings"/>
              <a:buChar char="ü"/>
            </a:pPr>
            <a:r>
              <a:rPr lang="en-US" dirty="0"/>
              <a:t>The Sum of maximum heart rate achieved by the number of major vessels colored by fluoroscopy and Resting Electrocardiographic results is visualized through clustered column chart.</a:t>
            </a:r>
            <a:endParaRPr lang="en-US" dirty="0">
              <a:cs typeface="Arial"/>
            </a:endParaRPr>
          </a:p>
        </p:txBody>
      </p: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CA4D756E-9ED1-490D-8590-CF29B42AE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919" y="1876425"/>
            <a:ext cx="9740756" cy="439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1051-0F72-43D3-A7EE-C2424E34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Data Cleaning                                    Feature Engineering</a:t>
            </a:r>
            <a:endParaRPr lang="en-IN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3B88D-2CC0-4877-8F13-1F614FC956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Checked if any null is present.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Checked if any special characters are present.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Identified the special character ‘?’ in the attributes 12 and 13.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Replaced it with Mode value.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5C81F-37C2-4DE5-9708-A0ECE2AB0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60198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1800" dirty="0"/>
              <a:t>Based on our analysis from visualisation, we identified that all the attributes are related are required for modelling. Hence we are going with all the attributes.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/>
              <a:t>We have updated the target dataset from (0,1,2,3,4) to just two categorical values(0,1) to fit into the model.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/>
              <a:t>We have split the dataset into test and training with the 80:20 ratio.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345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B1358-5DCB-47FB-8BE9-DC47EED4D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Data Modeling and Evaluation :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D308-FEFF-4799-ACCD-A274F084A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Since it’s a discrete output attribute, we have chosen a classification algorithm. We modelled with following three classification algorithms and choose the best one based on accuracy: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0F5DC4-2E88-47FF-99EC-54E64787F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072" y="2749515"/>
            <a:ext cx="5322427" cy="247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2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954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Heart Disease Prediction</vt:lpstr>
      <vt:lpstr> Table of contents</vt:lpstr>
      <vt:lpstr>Introduction </vt:lpstr>
      <vt:lpstr>Approach :</vt:lpstr>
      <vt:lpstr>Dataset :</vt:lpstr>
      <vt:lpstr>Data Visualization</vt:lpstr>
      <vt:lpstr>PowerPoint Presentation</vt:lpstr>
      <vt:lpstr>Data Cleaning                                    Feature Engineering</vt:lpstr>
      <vt:lpstr>Data Modeling and Evaluation :</vt:lpstr>
      <vt:lpstr> Deployment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</dc:title>
  <dc:creator>Karthikeyan</dc:creator>
  <cp:lastModifiedBy>Karthikeyan</cp:lastModifiedBy>
  <cp:revision>49</cp:revision>
  <dcterms:created xsi:type="dcterms:W3CDTF">2021-03-14T17:50:43Z</dcterms:created>
  <dcterms:modified xsi:type="dcterms:W3CDTF">2021-03-14T19:19:49Z</dcterms:modified>
</cp:coreProperties>
</file>