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9" r:id="rId8"/>
    <p:sldId id="267" r:id="rId9"/>
    <p:sldId id="268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C35010-4BF2-4DDB-80C0-5224932A4C53}">
          <p14:sldIdLst>
            <p14:sldId id="256"/>
            <p14:sldId id="258"/>
            <p14:sldId id="257"/>
            <p14:sldId id="259"/>
            <p14:sldId id="263"/>
            <p14:sldId id="261"/>
            <p14:sldId id="269"/>
            <p14:sldId id="267"/>
            <p14:sldId id="268"/>
            <p14:sldId id="27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7FC7C-21E3-4028-B4C2-F047E3B3F8A9}" v="73" dt="2021-03-14T18:35:31.183"/>
    <p1510:client id="{85C594D9-1FE4-4441-9803-BDCD81DC3AE8}" v="1322" dt="2021-04-08T07:49:20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ushi Pandey" userId="S::c0806819@mylambton.ca::3d77d96a-cc06-4dae-ac13-6cb3aaffbed8" providerId="AD" clId="Web-{85C594D9-1FE4-4441-9803-BDCD81DC3AE8}"/>
    <pc:docChg chg="modSld">
      <pc:chgData name="Aarushi Pandey" userId="S::c0806819@mylambton.ca::3d77d96a-cc06-4dae-ac13-6cb3aaffbed8" providerId="AD" clId="Web-{85C594D9-1FE4-4441-9803-BDCD81DC3AE8}" dt="2021-04-08T07:49:20.872" v="647" actId="1076"/>
      <pc:docMkLst>
        <pc:docMk/>
      </pc:docMkLst>
      <pc:sldChg chg="addSp delSp modSp mod setBg delAnim">
        <pc:chgData name="Aarushi Pandey" userId="S::c0806819@mylambton.ca::3d77d96a-cc06-4dae-ac13-6cb3aaffbed8" providerId="AD" clId="Web-{85C594D9-1FE4-4441-9803-BDCD81DC3AE8}" dt="2021-04-08T07:08:47.079" v="357" actId="14100"/>
        <pc:sldMkLst>
          <pc:docMk/>
          <pc:sldMk cId="553534986" sldId="267"/>
        </pc:sldMkLst>
        <pc:spChg chg="mod">
          <ac:chgData name="Aarushi Pandey" userId="S::c0806819@mylambton.ca::3d77d96a-cc06-4dae-ac13-6cb3aaffbed8" providerId="AD" clId="Web-{85C594D9-1FE4-4441-9803-BDCD81DC3AE8}" dt="2021-04-08T07:07:54.438" v="345"/>
          <ac:spMkLst>
            <pc:docMk/>
            <pc:sldMk cId="553534986" sldId="267"/>
            <ac:spMk id="2" creationId="{7F8CDB23-16D3-4428-A2AF-184DA2DE8790}"/>
          </ac:spMkLst>
        </pc:spChg>
        <pc:spChg chg="mod">
          <ac:chgData name="Aarushi Pandey" userId="S::c0806819@mylambton.ca::3d77d96a-cc06-4dae-ac13-6cb3aaffbed8" providerId="AD" clId="Web-{85C594D9-1FE4-4441-9803-BDCD81DC3AE8}" dt="2021-04-08T07:08:08.141" v="348" actId="14100"/>
          <ac:spMkLst>
            <pc:docMk/>
            <pc:sldMk cId="553534986" sldId="267"/>
            <ac:spMk id="3" creationId="{F1ADA60D-878F-4C13-98DE-B53F051F0037}"/>
          </ac:spMkLst>
        </pc:spChg>
        <pc:spChg chg="add del">
          <ac:chgData name="Aarushi Pandey" userId="S::c0806819@mylambton.ca::3d77d96a-cc06-4dae-ac13-6cb3aaffbed8" providerId="AD" clId="Web-{85C594D9-1FE4-4441-9803-BDCD81DC3AE8}" dt="2021-04-08T07:07:54.438" v="345"/>
          <ac:spMkLst>
            <pc:docMk/>
            <pc:sldMk cId="553534986" sldId="267"/>
            <ac:spMk id="9" creationId="{2B566528-1B12-4246-9431-5C2D7D081168}"/>
          </ac:spMkLst>
        </pc:spChg>
        <pc:grpChg chg="add del">
          <ac:chgData name="Aarushi Pandey" userId="S::c0806819@mylambton.ca::3d77d96a-cc06-4dae-ac13-6cb3aaffbed8" providerId="AD" clId="Web-{85C594D9-1FE4-4441-9803-BDCD81DC3AE8}" dt="2021-04-08T07:07:54.438" v="345"/>
          <ac:grpSpMkLst>
            <pc:docMk/>
            <pc:sldMk cId="553534986" sldId="267"/>
            <ac:grpSpMk id="11" creationId="{828A5161-06F1-46CF-8AD7-844680A59E13}"/>
          </ac:grpSpMkLst>
        </pc:grpChg>
        <pc:grpChg chg="add del">
          <ac:chgData name="Aarushi Pandey" userId="S::c0806819@mylambton.ca::3d77d96a-cc06-4dae-ac13-6cb3aaffbed8" providerId="AD" clId="Web-{85C594D9-1FE4-4441-9803-BDCD81DC3AE8}" dt="2021-04-08T07:07:54.438" v="345"/>
          <ac:grpSpMkLst>
            <pc:docMk/>
            <pc:sldMk cId="553534986" sldId="267"/>
            <ac:grpSpMk id="15" creationId="{5995D10D-E9C9-47DB-AE7E-801FEF38F5C9}"/>
          </ac:grpSpMkLst>
        </pc:grpChg>
        <pc:picChg chg="add mod">
          <ac:chgData name="Aarushi Pandey" userId="S::c0806819@mylambton.ca::3d77d96a-cc06-4dae-ac13-6cb3aaffbed8" providerId="AD" clId="Web-{85C594D9-1FE4-4441-9803-BDCD81DC3AE8}" dt="2021-04-08T07:08:47.079" v="357" actId="14100"/>
          <ac:picMkLst>
            <pc:docMk/>
            <pc:sldMk cId="553534986" sldId="267"/>
            <ac:picMk id="4" creationId="{97B6D21E-F328-459F-9A6D-3DC23BA75B5B}"/>
          </ac:picMkLst>
        </pc:picChg>
      </pc:sldChg>
      <pc:sldChg chg="addSp modSp">
        <pc:chgData name="Aarushi Pandey" userId="S::c0806819@mylambton.ca::3d77d96a-cc06-4dae-ac13-6cb3aaffbed8" providerId="AD" clId="Web-{85C594D9-1FE4-4441-9803-BDCD81DC3AE8}" dt="2021-04-08T07:49:20.872" v="647" actId="1076"/>
        <pc:sldMkLst>
          <pc:docMk/>
          <pc:sldMk cId="861109903" sldId="268"/>
        </pc:sldMkLst>
        <pc:spChg chg="mod">
          <ac:chgData name="Aarushi Pandey" userId="S::c0806819@mylambton.ca::3d77d96a-cc06-4dae-ac13-6cb3aaffbed8" providerId="AD" clId="Web-{85C594D9-1FE4-4441-9803-BDCD81DC3AE8}" dt="2021-04-08T07:46:56.431" v="634" actId="14100"/>
          <ac:spMkLst>
            <pc:docMk/>
            <pc:sldMk cId="861109903" sldId="268"/>
            <ac:spMk id="3" creationId="{F1ADA60D-878F-4C13-98DE-B53F051F0037}"/>
          </ac:spMkLst>
        </pc:spChg>
        <pc:picChg chg="add mod">
          <ac:chgData name="Aarushi Pandey" userId="S::c0806819@mylambton.ca::3d77d96a-cc06-4dae-ac13-6cb3aaffbed8" providerId="AD" clId="Web-{85C594D9-1FE4-4441-9803-BDCD81DC3AE8}" dt="2021-04-08T07:49:20.872" v="647" actId="1076"/>
          <ac:picMkLst>
            <pc:docMk/>
            <pc:sldMk cId="861109903" sldId="268"/>
            <ac:picMk id="4" creationId="{88862C5B-5F65-41F1-8640-F85C4AFA9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AD-5100-48A2-983D-307CCA549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91E14-F33B-4FFB-A0A5-D59A885A2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613E-B240-4371-998D-FEDC9B6E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2D1-2AE9-4522-BD1C-8DADBD8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B59D-635C-44C0-A6E6-D00D9A05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249-3580-4913-8FBB-AD961656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E8C62-B208-4848-8385-B20F8969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9BFE-6ACC-4D5F-B7DB-A60F78F0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2BF4-F5D8-4070-A8D8-B9C4B804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E8F8-0A4B-453B-8989-369A1114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9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E58F2-00E5-4B77-8BA8-B95F6AA8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A71A0-AD6D-4935-82E0-8BAF39D9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7BC7-1416-49AC-9364-F605610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4C6C-F4CB-41E4-8D77-BB9A7F29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157E-8170-465E-81B6-6702BD0F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ABC8-6A38-443E-96AD-A24456B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C44F-3C06-4A25-8E21-8F8B9E3A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2086-EB0B-44D9-9E1D-83D0A930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2B9E-A5AA-40CD-955C-B393D96D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FB70-D8EC-42DB-97E4-5D8B6BD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5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4304-F7CA-416F-B43E-001BD108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939-CB9A-4438-A522-FC9FF286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FDAB-6AE3-4599-B55A-A75303C1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77C9-04D5-412C-9166-BF99F55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ABB6-1691-4750-BC7C-0987627C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60B-9E5B-4044-B57C-C0C1830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379A-85C2-4E93-9B07-004DFC9E5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DC3C1-64B1-4D15-A8D7-BF5E1719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7500-FD32-4D36-BEC7-01FD460D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48DE7-E5BA-466D-8F83-BB91349C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FE42B-6CD2-428D-9E43-F4A6F729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0C8B-4A09-45B6-A551-3F9F80D9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2F300-A8D5-48D7-B0A3-4F57AE07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73F3-91E3-4331-BBCE-E544621B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7125F-F042-44E6-9E5D-20A92054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237B0-B4F3-4C08-9301-DDFCD9951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10B4B-6A35-4CE6-B95E-6C7840E9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21D3A-151C-4C4A-B807-8A87A05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F34DF-BA36-4345-8B6C-31F0608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0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A0C0-CDBD-4409-8300-FD83E34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A2515-D1EA-464B-B748-29DDC3E3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45053-C692-4725-9B11-1E7C9C8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6AEED-A767-4C01-BC8B-5383D5BF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A475-D13A-4026-B113-2A015C7B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EBDE8-F68D-4091-B68E-6A42852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2E08-6A10-4DFB-AB3D-4060BC58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8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6A1-A84A-40D1-9D4D-F3590854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B250-318C-4294-89F3-39A98EA4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A47E-5422-4E40-BF1F-567A24E4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E4411-0A95-47C8-A88F-684E93F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1179C-CE2D-4613-B71A-3E5C1C6B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84C35-0837-4FA9-866A-1BBCF62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726-7643-497E-9FE0-AB92EAD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8D353-3360-46F2-8B7A-589135DB1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DAADE-8298-4FFA-B20E-99CA559A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7E18-E0CA-49AF-BF3F-FD8BC73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145E7-E985-410B-9FCF-3B63D0B8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B182-BC6E-4F7C-B11E-5EB90343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42204-310D-48A5-AB7D-CD1E9DC8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0F90-E3A3-43D9-AA68-5A19C4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3BC7-6CD1-41C8-A7DE-898430CA5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3F9E-7DDB-4A4B-8DF1-EBD8B5FCFFC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C98A-BA7C-43CA-A0B8-D805DBAA9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4AD5-D23F-483A-884B-2A0DE9A8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4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ysarafina.blogspot.com/2011/04/thank-you-thursday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cs.pub.ro/courses/ep/labs/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30215/what-is-one-hot-encoding-in-tensorflow?rq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645068/k-means-clustering-major-understanding-iss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CC6-5F5C-4568-AD75-6FC57241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Cancer Disease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ED0B-0AEF-4B5D-A588-2CC81C07A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1 Mid Term Assignment</a:t>
            </a:r>
          </a:p>
          <a:p>
            <a:r>
              <a:rPr lang="en-US" sz="1800" dirty="0"/>
              <a:t>Aarushi Pandey, Karthikeyan Mohan, Robin Chabra, Yugandhar Kumar </a:t>
            </a:r>
            <a:r>
              <a:rPr lang="en-US" sz="1800" dirty="0" err="1"/>
              <a:t>Savalam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1028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B23-16D3-4428-A2AF-184DA2D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 </a:t>
            </a:r>
            <a:r>
              <a:rPr lang="en-US" sz="3200" b="1" dirty="0">
                <a:latin typeface="+mn-lt"/>
                <a:ea typeface="+mj-lt"/>
                <a:cs typeface="+mj-lt"/>
              </a:rPr>
              <a:t>Visualizing the cluster </a:t>
            </a:r>
            <a:endParaRPr lang="en-US" sz="32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60D-878F-4C13-98DE-B53F051F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273736"/>
            <a:ext cx="11551024" cy="1821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Plotted the graph with actual target and made the cluster 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Plotted the graph with predicted value and made the cluster.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There are few differences in both the clusters.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To see the number of difference, wrote a program to see the numbers.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EB53C-19D8-4512-AF96-42FD4D593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4" y="3095626"/>
            <a:ext cx="5124450" cy="2882280"/>
          </a:xfrm>
          <a:prstGeom prst="rect">
            <a:avLst/>
          </a:prstGeom>
        </p:spPr>
      </p:pic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38E5595B-E5A3-4858-BA74-9A760015E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5625"/>
            <a:ext cx="5048465" cy="28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3FCE46-B514-4B0F-83A0-1CCB1521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6539" y="1038225"/>
            <a:ext cx="6172673" cy="4095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00223C-18C3-4103-8074-E295FE397A14}"/>
              </a:ext>
            </a:extLst>
          </p:cNvPr>
          <p:cNvSpPr txBox="1"/>
          <p:nvPr/>
        </p:nvSpPr>
        <p:spPr>
          <a:xfrm>
            <a:off x="4681962" y="5283979"/>
            <a:ext cx="4391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://simplysarafina.blogspot.com/2011/04/thank-you-thursday.html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4908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98DFB-C72E-4A85-92B1-B09B72A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dirty="0">
                <a:latin typeface="+mn-lt"/>
              </a:rPr>
              <a:t>Table of contents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27E2-8088-4B44-B92D-B64E1DBC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One Hot Encoding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Elbow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Silhouette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K Means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Cluster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7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A801-F1BF-44B4-8CFA-4019E6E7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Introduction 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4948-DF59-4728-8D0D-8684424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5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cancer dataset we used for K-means model contains nine independent variables column values range between (1-10 integers) and one dependent variable (Class - 2 for benign, 4 for malignant 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We need to build the unsupervised machine learning model using K-Means clustering method.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3D850-15D9-441C-85AA-70907150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5600" y="2412859"/>
            <a:ext cx="5772150" cy="3302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77904-9B41-425F-91CF-6685B0BB7C5A}"/>
              </a:ext>
            </a:extLst>
          </p:cNvPr>
          <p:cNvSpPr txBox="1"/>
          <p:nvPr/>
        </p:nvSpPr>
        <p:spPr>
          <a:xfrm>
            <a:off x="4286249" y="5972175"/>
            <a:ext cx="5705475" cy="23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ocw.cs.pub.ro/courses/ep/labs/10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6744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83D5-138A-489B-8285-BCA4A1E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787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Approach :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4ACB-0C95-498F-95DB-471DCDA3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480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Import and read the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Analyze the data using the Pandas Profiling library.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Data Cleaning using pandas and NumPy to remove null and special characters in the dataset if any.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Perform one hot encoding to normalize the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Find the K-Value using the Elbow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Evaluates the K-Value using the silhouette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Cluster the dataset using the K-Means clustering technique.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Evaluates the predicted cluster with the actual target value.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611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C1DC-8C65-423A-8DFE-634A192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90525"/>
            <a:ext cx="10515600" cy="747713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Exploratory Data Analysis</a:t>
            </a:r>
            <a:endParaRPr lang="en-IN" b="1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546AD2-EBF0-4B85-A23E-2E3C0A1C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138238"/>
            <a:ext cx="10677525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  Explore and analyze the shape and understand the data.</a:t>
            </a:r>
            <a:r>
              <a:rPr lang="en-US" dirty="0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Initially, we import necessary libraries like NumPy, Pandas, Scikit Learn and Matplotlib and read the file and used pandas profiling to do the EDA.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CC06FD-D121-4EB5-946F-1E2544F7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68546"/>
            <a:ext cx="5938959" cy="3506132"/>
          </a:xfrm>
        </p:spPr>
      </p:pic>
    </p:spTree>
    <p:extLst>
      <p:ext uri="{BB962C8B-B14F-4D97-AF65-F5344CB8AC3E}">
        <p14:creationId xmlns:p14="http://schemas.microsoft.com/office/powerpoint/2010/main" val="3955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B23-16D3-4428-A2AF-184DA2D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+mj-lt"/>
                <a:cs typeface="+mj-lt"/>
              </a:rPr>
              <a:t>One Hot Encoding</a:t>
            </a:r>
            <a:endParaRPr lang="en-US" sz="32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60D-878F-4C13-98DE-B53F051F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8" y="1102285"/>
            <a:ext cx="11241741" cy="553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IN" sz="1800" dirty="0"/>
              <a:t>It is a representation of categorical variables as binary vectors.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800" dirty="0"/>
              <a:t>This first requires that the categorical values be mapped to integer values and allows the representation of categorical data to be more expressive.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800" dirty="0"/>
              <a:t>Initially , In this model we have 10 columns after using one hot coding, the no. of column changes to 89.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800" dirty="0"/>
              <a:t>The one hot encoder sorts each variable's data into new columns based on similar values of data.(Ranges 1-10).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800" dirty="0"/>
              <a:t>For example: In clump Thickness  column there are 10 new columns based on common values  generated after using one hot encoder (Range 1-10).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800" dirty="0"/>
              <a:t>Similarly, in 8 variable the data is classified to 10 new columns and 9 new columns in one variable. This resulted into 89 new columns.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68C43-3602-4DB5-AD03-1605178C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0886" y="4319588"/>
            <a:ext cx="4906328" cy="192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282D8-71CC-4D1A-B1B1-47FD0C2C9420}"/>
              </a:ext>
            </a:extLst>
          </p:cNvPr>
          <p:cNvSpPr txBox="1"/>
          <p:nvPr/>
        </p:nvSpPr>
        <p:spPr>
          <a:xfrm>
            <a:off x="4302364" y="6325865"/>
            <a:ext cx="35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datascience.stackexchange.com/questions/30215/what-is-one-hot-encoding-in-tensorflow?rq=1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003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B23-16D3-4428-A2AF-184DA2D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+mj-lt"/>
                <a:cs typeface="+mj-lt"/>
              </a:rPr>
              <a:t> K Means Cluster</a:t>
            </a:r>
            <a:endParaRPr lang="en-US" sz="32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60D-878F-4C13-98DE-B53F051F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273736"/>
            <a:ext cx="11241741" cy="4969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cs typeface="Calibri" panose="020F0502020204030204"/>
              </a:rPr>
              <a:t>Identify the number of cluster we want which is K Value or Centroid.(Elbow method - Find </a:t>
            </a:r>
            <a:r>
              <a:rPr lang="en-US" sz="1800" dirty="0" err="1">
                <a:cs typeface="Calibri" panose="020F0502020204030204"/>
              </a:rPr>
              <a:t>wess</a:t>
            </a:r>
            <a:r>
              <a:rPr lang="en-US" sz="1800" dirty="0">
                <a:cs typeface="Calibri" panose="020F0502020204030204"/>
              </a:rPr>
              <a:t> value which shows minimum change)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cs typeface="Calibri" panose="020F0502020204030204"/>
              </a:rPr>
              <a:t>Randomly select the K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cs typeface="Calibri" panose="020F0502020204030204"/>
              </a:rPr>
              <a:t>Measure the distance between data points and the K values, group them into clusters based on the distance(use Euclidean distance),then find the mean.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cs typeface="Calibri" panose="020F0502020204030204"/>
              </a:rPr>
              <a:t>Change the K value to mean and cluster again until group doesn't change after changing K value with mean.</a:t>
            </a: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F6910-EB7D-499C-8421-0D482EF20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2799" y="3376141"/>
            <a:ext cx="4897383" cy="2489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25268-EC51-456A-A88A-4E9B3E257FA3}"/>
              </a:ext>
            </a:extLst>
          </p:cNvPr>
          <p:cNvSpPr txBox="1"/>
          <p:nvPr/>
        </p:nvSpPr>
        <p:spPr>
          <a:xfrm>
            <a:off x="3352799" y="6012806"/>
            <a:ext cx="4897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tackoverflow.com/questions/24645068/k-means-clustering-major-understanding-issu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3573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B23-16D3-4428-A2AF-184DA2D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76212"/>
            <a:ext cx="10515600" cy="7969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+mj-lt"/>
                <a:cs typeface="+mj-lt"/>
              </a:rPr>
              <a:t>Elbow Method</a:t>
            </a:r>
            <a:endParaRPr lang="en-US" sz="32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60D-878F-4C13-98DE-B53F051F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79" y="973137"/>
            <a:ext cx="11793071" cy="2298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It is used to determine the optimal value of k.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It involves running the k means algorithm multiple times over a loop.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We drew error vs no. of clusters graph and got k=2 as the optimal value.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The line chart looks like an arm and because the "elbow" on the arm is forming at k=2, we chose 2 as K Value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This k=2 is validated by our target variable which is 2 for benign and 4 for malignant.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7B6D21E-F328-459F-9A6D-3DC23BA7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50639"/>
            <a:ext cx="4253630" cy="2921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C16BA-9ACC-4D6F-8969-D68685270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2" y="3271276"/>
            <a:ext cx="7018943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B23-16D3-4428-A2AF-184DA2D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+mj-lt"/>
                <a:cs typeface="+mj-lt"/>
              </a:rPr>
              <a:t>Silhouette Method</a:t>
            </a:r>
            <a:endParaRPr lang="en-US" sz="32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60D-878F-4C13-98DE-B53F051F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273736"/>
            <a:ext cx="11551024" cy="1821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To validate the number of clusters we got in elbow method, silhouette method is used.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 Silhouette score was calculated using the formula : </a:t>
            </a:r>
            <a:r>
              <a:rPr lang="en-US" sz="1800" b="1" dirty="0">
                <a:ea typeface="+mn-lt"/>
                <a:cs typeface="+mn-lt"/>
              </a:rPr>
              <a:t>Silhouette Coefficient = (x-y)/ max(</a:t>
            </a:r>
            <a:r>
              <a:rPr lang="en-US" sz="1800" b="1" dirty="0" err="1">
                <a:ea typeface="+mn-lt"/>
                <a:cs typeface="+mn-lt"/>
              </a:rPr>
              <a:t>x,y</a:t>
            </a:r>
            <a:r>
              <a:rPr lang="en-US" sz="1800" b="1" dirty="0">
                <a:ea typeface="+mn-lt"/>
                <a:cs typeface="+mn-lt"/>
              </a:rPr>
              <a:t>)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We plotted Silhouette score vs no. of clusters graph and the silhouette score with k=2 was the maximum.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1800" dirty="0">
                <a:cs typeface="Calibri" panose="020F0502020204030204"/>
              </a:rPr>
              <a:t> This confirms k=2 in the elbow method and our target variable in the dataset.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b="1" i="1" dirty="0">
              <a:cs typeface="Calibri" panose="020F0502020204030204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862C5B-5F65-41F1-8640-F85C4AFA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46" y="2981325"/>
            <a:ext cx="5237967" cy="35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694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Cancer Disease Prediction</vt:lpstr>
      <vt:lpstr> Table of contents</vt:lpstr>
      <vt:lpstr>Introduction </vt:lpstr>
      <vt:lpstr>Approach :</vt:lpstr>
      <vt:lpstr>Exploratory Data Analysis</vt:lpstr>
      <vt:lpstr>One Hot Encoding</vt:lpstr>
      <vt:lpstr> K Means Cluster</vt:lpstr>
      <vt:lpstr>Elbow Method</vt:lpstr>
      <vt:lpstr>Silhouette Method</vt:lpstr>
      <vt:lpstr> Visualizing the cluster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Karthikeyan</dc:creator>
  <cp:lastModifiedBy>Karthikeyan</cp:lastModifiedBy>
  <cp:revision>178</cp:revision>
  <dcterms:created xsi:type="dcterms:W3CDTF">2021-03-14T17:50:43Z</dcterms:created>
  <dcterms:modified xsi:type="dcterms:W3CDTF">2021-04-13T16:25:20Z</dcterms:modified>
</cp:coreProperties>
</file>