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3"/>
  </p:notesMasterIdLst>
  <p:sldIdLst>
    <p:sldId id="348" r:id="rId2"/>
    <p:sldId id="287" r:id="rId3"/>
    <p:sldId id="257" r:id="rId4"/>
    <p:sldId id="260" r:id="rId5"/>
    <p:sldId id="340" r:id="rId6"/>
    <p:sldId id="288" r:id="rId7"/>
    <p:sldId id="344" r:id="rId8"/>
    <p:sldId id="366" r:id="rId9"/>
    <p:sldId id="370" r:id="rId10"/>
    <p:sldId id="371" r:id="rId11"/>
    <p:sldId id="372" r:id="rId12"/>
    <p:sldId id="361" r:id="rId13"/>
    <p:sldId id="375" r:id="rId14"/>
    <p:sldId id="377" r:id="rId15"/>
    <p:sldId id="364" r:id="rId16"/>
    <p:sldId id="376" r:id="rId17"/>
    <p:sldId id="363" r:id="rId18"/>
    <p:sldId id="275" r:id="rId19"/>
    <p:sldId id="346" r:id="rId20"/>
    <p:sldId id="270" r:id="rId21"/>
    <p:sldId id="32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5FF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44" autoAdjust="0"/>
    <p:restoredTop sz="99822" autoAdjust="0"/>
  </p:normalViewPr>
  <p:slideViewPr>
    <p:cSldViewPr>
      <p:cViewPr varScale="1">
        <p:scale>
          <a:sx n="81" d="100"/>
          <a:sy n="81" d="100"/>
        </p:scale>
        <p:origin x="451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73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9B3BC-7FCA-4166-96E5-654288EED0B0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6B92D-2A32-4C16-979B-071562DB20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4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94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42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88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51784" y="6356349"/>
            <a:ext cx="4114800" cy="365125"/>
          </a:xfrm>
        </p:spPr>
        <p:txBody>
          <a:bodyPr/>
          <a:lstStyle/>
          <a:p>
            <a:r>
              <a:rPr lang="en-US" dirty="0"/>
              <a:t>2021 - 2022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0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0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4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6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0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0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7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7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8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4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90898"/>
            <a:ext cx="10515600" cy="5033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B5FF3"/>
                </a:solidFill>
              </a:defRPr>
            </a:lvl1pPr>
          </a:lstStyle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2B5FF3"/>
                </a:solidFill>
              </a:defRPr>
            </a:lvl1pPr>
          </a:lstStyle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FC93F2D-9111-4E77-98B1-F1ACD37A82C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094" cy="548680"/>
          </a:xfrm>
          <a:prstGeom prst="rect">
            <a:avLst/>
          </a:prstGeom>
        </p:spPr>
      </p:pic>
      <p:pic>
        <p:nvPicPr>
          <p:cNvPr id="8" name="Picture 7" descr="A picture containing calendar&#10;&#10;Description automatically generated">
            <a:extLst>
              <a:ext uri="{FF2B5EF4-FFF2-40B4-BE49-F238E27FC236}">
                <a16:creationId xmlns:a16="http://schemas.microsoft.com/office/drawing/2014/main" id="{937059C3-335C-47D5-99C1-8813DA15D67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139" y="18044"/>
            <a:ext cx="693483" cy="694162"/>
          </a:xfrm>
          <a:prstGeom prst="rect">
            <a:avLst/>
          </a:prstGeom>
        </p:spPr>
      </p:pic>
      <p:sp>
        <p:nvSpPr>
          <p:cNvPr id="10" name="MSIPCMContentMarking" descr="{&quot;HashCode&quot;:817091896,&quot;Placement&quot;:&quot;Footer&quot;,&quot;Top&quot;:523.380066,&quot;Left&quot;:433.7238,&quot;SlideWidth&quot;:960,&quot;SlideHeight&quot;:540}">
            <a:extLst>
              <a:ext uri="{FF2B5EF4-FFF2-40B4-BE49-F238E27FC236}">
                <a16:creationId xmlns:a16="http://schemas.microsoft.com/office/drawing/2014/main" id="{B827C175-6B1D-4ABD-ADED-F96072A71A81}"/>
              </a:ext>
            </a:extLst>
          </p:cNvPr>
          <p:cNvSpPr txBox="1"/>
          <p:nvPr userDrawn="1"/>
        </p:nvSpPr>
        <p:spPr>
          <a:xfrm>
            <a:off x="5508292" y="6646927"/>
            <a:ext cx="1175415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</a:rPr>
              <a:t>Juniper Business Use Only</a:t>
            </a:r>
          </a:p>
        </p:txBody>
      </p:sp>
    </p:spTree>
    <p:extLst>
      <p:ext uri="{BB962C8B-B14F-4D97-AF65-F5344CB8AC3E}">
        <p14:creationId xmlns:p14="http://schemas.microsoft.com/office/powerpoint/2010/main" val="95455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flutter" TargetMode="External"/><Relationship Id="rId2" Type="http://schemas.openxmlformats.org/officeDocument/2006/relationships/hyperlink" Target="https://flutter.dev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flutter" TargetMode="External"/><Relationship Id="rId4" Type="http://schemas.openxmlformats.org/officeDocument/2006/relationships/hyperlink" Target="https://www.geeksforgeeks.org/flutter-tutorial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9100" y="2616076"/>
            <a:ext cx="7689080" cy="794999"/>
          </a:xfrm>
        </p:spPr>
        <p:txBody>
          <a:bodyPr>
            <a:noAutofit/>
          </a:bodyPr>
          <a:lstStyle/>
          <a:p>
            <a:pPr algn="ctr"/>
            <a:r>
              <a:rPr lang="en-US" sz="5400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BMI APP USING FLUTTER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3447440" y="3556354"/>
            <a:ext cx="4457704" cy="1230151"/>
          </a:xfrm>
        </p:spPr>
        <p:txBody>
          <a:bodyPr>
            <a:noAutofit/>
          </a:bodyPr>
          <a:lstStyle/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Candidate Name :</a:t>
            </a:r>
            <a:b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Karthik E</a:t>
            </a:r>
          </a:p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USN</a:t>
            </a:r>
            <a:r>
              <a:rPr lang="en-US" sz="2400" b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: 1RN18IS059</a:t>
            </a:r>
            <a:endParaRPr lang="en-IN" sz="2400" b="1" dirty="0">
              <a:solidFill>
                <a:srgbClr val="0000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1544" y="121951"/>
            <a:ext cx="782419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RNS INSTITUTE OF TECHNOLOGY</a:t>
            </a:r>
          </a:p>
          <a:p>
            <a:pPr algn="ctr">
              <a:defRPr/>
            </a:pPr>
            <a:r>
              <a:rPr lang="en-US" sz="2000" b="1" cap="all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BENGALURU - 98</a:t>
            </a:r>
            <a:endParaRPr lang="en-US" sz="2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1364" y="1175164"/>
            <a:ext cx="113525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DEPARTMENT OF INFORMATION SCIENCE &amp; ENGINEERING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2439368" y="1928198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Presentation on Internship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794" y="5301208"/>
            <a:ext cx="51288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Internal Guide :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Mrs. </a:t>
            </a:r>
            <a:r>
              <a:rPr lang="en-IN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Akshata S Bhayyar</a:t>
            </a:r>
            <a:endParaRPr lang="pt-BR" sz="20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Asst. Prof, Dept of  ISE, RNSIT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472F78-45DD-40B9-BA53-4226E0E3EDA4}"/>
              </a:ext>
            </a:extLst>
          </p:cNvPr>
          <p:cNvSpPr/>
          <p:nvPr/>
        </p:nvSpPr>
        <p:spPr>
          <a:xfrm>
            <a:off x="7030315" y="5382050"/>
            <a:ext cx="5128891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External Guide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Mr. Akshay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Enmaz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7E3AEF-60DE-459F-A536-25F4B75B8EC2}"/>
              </a:ext>
            </a:extLst>
          </p:cNvPr>
          <p:cNvSpPr txBox="1"/>
          <p:nvPr/>
        </p:nvSpPr>
        <p:spPr>
          <a:xfrm>
            <a:off x="7905144" y="4786505"/>
            <a:ext cx="3718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ENMAZ Engineering Services Pvt. Ltd. 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AF898-D6AB-4495-87D6-E50CAE2D8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392" y="4171429"/>
            <a:ext cx="2600688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9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290C8-BC0E-4FD2-B290-AF2D65F2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768"/>
            <a:ext cx="10515600" cy="694162"/>
          </a:xfrm>
        </p:spPr>
        <p:txBody>
          <a:bodyPr>
            <a:normAutofit fontScale="90000"/>
          </a:bodyPr>
          <a:lstStyle/>
          <a:p>
            <a:r>
              <a:rPr lang="en-US" dirty="0"/>
              <a:t>				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8B5DF-19B8-4ECC-B39C-3B1D7B27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78FCF-4F0F-4318-A896-52440A26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96829-41DE-4126-BF93-6830FC55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B19A51A-879A-4937-B842-27D11F62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9456"/>
            <a:ext cx="10442376" cy="5033842"/>
          </a:xfrm>
        </p:spPr>
        <p:txBody>
          <a:bodyPr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Step 3</a:t>
            </a:r>
          </a:p>
          <a:p>
            <a:r>
              <a:rPr lang="en-US" b="1" dirty="0"/>
              <a:t>B</a:t>
            </a:r>
            <a:r>
              <a:rPr lang="en-US" sz="2800" b="1" dirty="0"/>
              <a:t>ind the input controller with the weight and height field. It will help us in getting the value from the field.</a:t>
            </a:r>
          </a:p>
          <a:p>
            <a:pPr marL="0" indent="0">
              <a:buNone/>
            </a:pPr>
            <a:endParaRPr lang="en-US" sz="28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u="sng" dirty="0"/>
              <a:t>Step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919C42-93E5-4DB0-A1A3-90710CB9C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3436152"/>
            <a:ext cx="5822035" cy="279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41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290C8-BC0E-4FD2-B290-AF2D65F2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768"/>
            <a:ext cx="10515600" cy="694162"/>
          </a:xfrm>
        </p:spPr>
        <p:txBody>
          <a:bodyPr>
            <a:normAutofit fontScale="90000"/>
          </a:bodyPr>
          <a:lstStyle/>
          <a:p>
            <a:r>
              <a:rPr lang="en-US" dirty="0"/>
              <a:t>				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8B5DF-19B8-4ECC-B39C-3B1D7B27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78FCF-4F0F-4318-A896-52440A26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96829-41DE-4126-BF93-6830FC55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B19A51A-879A-4937-B842-27D11F62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9456"/>
            <a:ext cx="5473821" cy="5033842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7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4</a:t>
            </a:r>
          </a:p>
          <a:p>
            <a:pPr marL="0" indent="0">
              <a:buNone/>
            </a:pPr>
            <a:r>
              <a:rPr lang="en-US" sz="5000" b="1" dirty="0"/>
              <a:t>Now we will write the function to Calculator BMI and add the event with button click event. So whenever we will click on the button it will calculate the BMI.</a:t>
            </a:r>
          </a:p>
          <a:p>
            <a:pPr marL="0" indent="0">
              <a:buNone/>
            </a:pPr>
            <a:endParaRPr lang="en-US" sz="4000" b="1" dirty="0"/>
          </a:p>
          <a:p>
            <a:pPr marL="0" indent="0">
              <a:buNone/>
            </a:pPr>
            <a:r>
              <a:rPr lang="en-US" sz="3700" dirty="0"/>
              <a:t>double calculateBMI(double height, double weight){</a:t>
            </a:r>
          </a:p>
          <a:p>
            <a:pPr marL="0" indent="0">
              <a:buNone/>
            </a:pPr>
            <a:r>
              <a:rPr lang="en-US" sz="3700" dirty="0"/>
              <a:t>    double heightSquare = height * height;</a:t>
            </a:r>
          </a:p>
          <a:p>
            <a:pPr marL="0" indent="0">
              <a:buNone/>
            </a:pPr>
            <a:r>
              <a:rPr lang="en-US" sz="3700" dirty="0"/>
              <a:t>    double result = weight / heightSquare;</a:t>
            </a:r>
          </a:p>
          <a:p>
            <a:pPr marL="0" indent="0">
              <a:buNone/>
            </a:pPr>
            <a:r>
              <a:rPr lang="en-US" sz="3700" dirty="0"/>
              <a:t>    return result;</a:t>
            </a:r>
          </a:p>
          <a:p>
            <a:pPr marL="0" indent="0">
              <a:buNone/>
            </a:pPr>
            <a:r>
              <a:rPr lang="en-US" sz="3700" dirty="0"/>
              <a:t>}</a:t>
            </a:r>
          </a:p>
          <a:p>
            <a:pPr marL="0" indent="0">
              <a:buNone/>
            </a:pPr>
            <a:r>
              <a:rPr lang="en-US" sz="3700" dirty="0"/>
              <a:t>void calculateBMI(){</a:t>
            </a:r>
          </a:p>
          <a:p>
            <a:pPr marL="0" indent="0">
              <a:buNone/>
            </a:pPr>
            <a:r>
              <a:rPr lang="en-US" sz="3700" dirty="0"/>
              <a:t>    double height = double.parse(_</a:t>
            </a:r>
            <a:r>
              <a:rPr lang="en-US" sz="3700" dirty="0" err="1"/>
              <a:t>heightController.text</a:t>
            </a:r>
            <a:r>
              <a:rPr lang="en-US" sz="3700" dirty="0"/>
              <a:t>) / 100;</a:t>
            </a:r>
          </a:p>
          <a:p>
            <a:pPr marL="0" indent="0">
              <a:buNone/>
            </a:pPr>
            <a:r>
              <a:rPr lang="en-US" sz="3700" dirty="0"/>
              <a:t>    double weight = double.parse(_</a:t>
            </a:r>
            <a:r>
              <a:rPr lang="en-US" sz="3700" dirty="0" err="1"/>
              <a:t>weightController.text</a:t>
            </a:r>
            <a:r>
              <a:rPr lang="en-US" sz="3700" dirty="0"/>
              <a:t>);</a:t>
            </a:r>
          </a:p>
          <a:p>
            <a:pPr marL="0" indent="0">
              <a:buNone/>
            </a:pPr>
            <a:r>
              <a:rPr lang="en-US" sz="3700" dirty="0"/>
              <a:t>    double heightSquare = height * height;</a:t>
            </a:r>
          </a:p>
          <a:p>
            <a:pPr marL="0" indent="0">
              <a:buNone/>
            </a:pPr>
            <a:r>
              <a:rPr lang="en-US" sz="3700" dirty="0"/>
              <a:t>    double result = weight / heightSquare;</a:t>
            </a:r>
          </a:p>
          <a:p>
            <a:pPr marL="0" indent="0">
              <a:buNone/>
            </a:pPr>
            <a:r>
              <a:rPr lang="en-US" sz="3700" dirty="0"/>
              <a:t>    print(result);</a:t>
            </a:r>
          </a:p>
          <a:p>
            <a:pPr marL="0" indent="0">
              <a:buNone/>
            </a:pPr>
            <a:r>
              <a:rPr lang="en-US" sz="37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79B81-1415-4979-B3B3-504812E98315}"/>
              </a:ext>
            </a:extLst>
          </p:cNvPr>
          <p:cNvSpPr txBox="1"/>
          <p:nvPr/>
        </p:nvSpPr>
        <p:spPr>
          <a:xfrm>
            <a:off x="7176120" y="1069456"/>
            <a:ext cx="352839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1" dirty="0"/>
              <a:t>Let's attach the method to the button click or press.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600" dirty="0"/>
              <a:t>RaisedButton(</a:t>
            </a:r>
          </a:p>
          <a:p>
            <a:pPr marL="0" indent="0">
              <a:buNone/>
            </a:pPr>
            <a:r>
              <a:rPr lang="en-US" sz="1600" dirty="0"/>
              <a:t>    color: Colors.pinkAccent,</a:t>
            </a:r>
          </a:p>
          <a:p>
            <a:pPr marL="0" indent="0">
              <a:buNone/>
            </a:pPr>
            <a:r>
              <a:rPr lang="en-US" sz="1600" dirty="0"/>
              <a:t>    child: Text(</a:t>
            </a:r>
          </a:p>
          <a:p>
            <a:pPr marL="0" indent="0">
              <a:buNone/>
            </a:pPr>
            <a:r>
              <a:rPr lang="en-US" sz="1600" dirty="0"/>
              <a:t>        "Calculate",</a:t>
            </a:r>
          </a:p>
          <a:p>
            <a:pPr marL="0" indent="0">
              <a:buNone/>
            </a:pPr>
            <a:r>
              <a:rPr lang="en-US" sz="1600" dirty="0"/>
              <a:t>        style: TextStyle(color: Colors.white),</a:t>
            </a:r>
          </a:p>
          <a:p>
            <a:pPr marL="0" indent="0">
              <a:buNone/>
            </a:pPr>
            <a:r>
              <a:rPr lang="en-US" sz="1600" dirty="0"/>
              <a:t>    ),</a:t>
            </a:r>
          </a:p>
          <a:p>
            <a:pPr marL="0" indent="0">
              <a:buNone/>
            </a:pPr>
            <a:r>
              <a:rPr lang="en-US" sz="1600" dirty="0"/>
              <a:t>    onPressed: calculateBMI,</a:t>
            </a:r>
          </a:p>
          <a:p>
            <a:pPr marL="0" indent="0">
              <a:buNone/>
            </a:pPr>
            <a:r>
              <a:rPr lang="en-US" sz="1600" dirty="0"/>
              <a:t>),</a:t>
            </a:r>
          </a:p>
          <a:p>
            <a:endParaRPr lang="en-IN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5A1ACA-6EC1-43E2-939D-0CE0E3703723}"/>
              </a:ext>
            </a:extLst>
          </p:cNvPr>
          <p:cNvCxnSpPr>
            <a:cxnSpLocks/>
          </p:cNvCxnSpPr>
          <p:nvPr/>
        </p:nvCxnSpPr>
        <p:spPr>
          <a:xfrm>
            <a:off x="6672064" y="1215438"/>
            <a:ext cx="0" cy="4897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575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F9442-8CFD-42E2-869B-38D01E83C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96137"/>
            <a:ext cx="3200400" cy="365125"/>
          </a:xfrm>
        </p:spPr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57E7D-B1A8-48AC-94CA-7CE34793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8446"/>
            <a:ext cx="4114800" cy="365125"/>
          </a:xfrm>
        </p:spPr>
        <p:txBody>
          <a:bodyPr/>
          <a:lstStyle/>
          <a:p>
            <a:r>
              <a:rPr lang="en-US" dirty="0"/>
              <a:t>2021 - 2022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27CDA-3DA7-40F2-9CB5-C9460AD6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245B9F-310B-4462-9178-9F0D2A715245}"/>
              </a:ext>
            </a:extLst>
          </p:cNvPr>
          <p:cNvSpPr txBox="1"/>
          <p:nvPr/>
        </p:nvSpPr>
        <p:spPr>
          <a:xfrm>
            <a:off x="4953253" y="0"/>
            <a:ext cx="19442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RESULTS</a:t>
            </a:r>
            <a:endParaRPr lang="en-IN" sz="4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F6291F-9BEA-48D5-966D-BF2D7B6FF0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837279"/>
            <a:ext cx="3200400" cy="54617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8263AC-804D-46F4-96EB-99C77947A88C}"/>
              </a:ext>
            </a:extLst>
          </p:cNvPr>
          <p:cNvSpPr txBox="1"/>
          <p:nvPr/>
        </p:nvSpPr>
        <p:spPr>
          <a:xfrm>
            <a:off x="838200" y="1340768"/>
            <a:ext cx="2702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b="1" dirty="0"/>
              <a:t>Start Screen</a:t>
            </a:r>
          </a:p>
        </p:txBody>
      </p:sp>
    </p:spTree>
    <p:extLst>
      <p:ext uri="{BB962C8B-B14F-4D97-AF65-F5344CB8AC3E}">
        <p14:creationId xmlns:p14="http://schemas.microsoft.com/office/powerpoint/2010/main" val="634685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F9442-8CFD-42E2-869B-38D01E83C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96137"/>
            <a:ext cx="3200400" cy="365125"/>
          </a:xfrm>
        </p:spPr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57E7D-B1A8-48AC-94CA-7CE34793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8446"/>
            <a:ext cx="4114800" cy="365125"/>
          </a:xfrm>
        </p:spPr>
        <p:txBody>
          <a:bodyPr/>
          <a:lstStyle/>
          <a:p>
            <a:r>
              <a:rPr lang="en-US" dirty="0"/>
              <a:t>2021 - 2022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27CDA-3DA7-40F2-9CB5-C9460AD6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245B9F-310B-4462-9178-9F0D2A715245}"/>
              </a:ext>
            </a:extLst>
          </p:cNvPr>
          <p:cNvSpPr txBox="1"/>
          <p:nvPr/>
        </p:nvSpPr>
        <p:spPr>
          <a:xfrm>
            <a:off x="4953253" y="0"/>
            <a:ext cx="19442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RESULTS</a:t>
            </a:r>
            <a:endParaRPr lang="en-IN" sz="4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277BD4-CF0A-440B-B3A5-23C9312E1A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269" y="894578"/>
            <a:ext cx="3200400" cy="54617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EAC287-66CE-4780-9D95-659A68B5665A}"/>
              </a:ext>
            </a:extLst>
          </p:cNvPr>
          <p:cNvSpPr txBox="1"/>
          <p:nvPr/>
        </p:nvSpPr>
        <p:spPr>
          <a:xfrm>
            <a:off x="838201" y="1340768"/>
            <a:ext cx="3817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b="1" dirty="0"/>
              <a:t>To Display Normal BMI</a:t>
            </a:r>
          </a:p>
        </p:txBody>
      </p:sp>
    </p:spTree>
    <p:extLst>
      <p:ext uri="{BB962C8B-B14F-4D97-AF65-F5344CB8AC3E}">
        <p14:creationId xmlns:p14="http://schemas.microsoft.com/office/powerpoint/2010/main" val="1685485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F9442-8CFD-42E2-869B-38D01E83C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96137"/>
            <a:ext cx="3200400" cy="365125"/>
          </a:xfrm>
        </p:spPr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57E7D-B1A8-48AC-94CA-7CE34793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8446"/>
            <a:ext cx="4114800" cy="365125"/>
          </a:xfrm>
        </p:spPr>
        <p:txBody>
          <a:bodyPr/>
          <a:lstStyle/>
          <a:p>
            <a:r>
              <a:rPr lang="en-US" dirty="0"/>
              <a:t>2021 - 2022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27CDA-3DA7-40F2-9CB5-C9460AD6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245B9F-310B-4462-9178-9F0D2A715245}"/>
              </a:ext>
            </a:extLst>
          </p:cNvPr>
          <p:cNvSpPr txBox="1"/>
          <p:nvPr/>
        </p:nvSpPr>
        <p:spPr>
          <a:xfrm>
            <a:off x="4953253" y="0"/>
            <a:ext cx="19442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RESULTS</a:t>
            </a:r>
            <a:endParaRPr lang="en-IN" sz="4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277BD4-CF0A-440B-B3A5-23C9312E1A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9" t="14343" r="74589" b="16261"/>
          <a:stretch/>
        </p:blipFill>
        <p:spPr>
          <a:xfrm>
            <a:off x="5663952" y="980728"/>
            <a:ext cx="2880320" cy="52565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EAC287-66CE-4780-9D95-659A68B5665A}"/>
              </a:ext>
            </a:extLst>
          </p:cNvPr>
          <p:cNvSpPr txBox="1"/>
          <p:nvPr/>
        </p:nvSpPr>
        <p:spPr>
          <a:xfrm>
            <a:off x="838201" y="1340768"/>
            <a:ext cx="3817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b="1" dirty="0"/>
              <a:t>To </a:t>
            </a:r>
            <a:r>
              <a:rPr lang="en-IN" sz="3200" b="1"/>
              <a:t>Display Overweight </a:t>
            </a:r>
            <a:r>
              <a:rPr lang="en-IN" sz="3200" b="1" dirty="0"/>
              <a:t>BMI</a:t>
            </a:r>
          </a:p>
        </p:txBody>
      </p:sp>
    </p:spTree>
    <p:extLst>
      <p:ext uri="{BB962C8B-B14F-4D97-AF65-F5344CB8AC3E}">
        <p14:creationId xmlns:p14="http://schemas.microsoft.com/office/powerpoint/2010/main" val="1414566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620CDF-5AF4-46E7-9171-EC4FA9C5F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1311" y="833874"/>
            <a:ext cx="3024336" cy="546858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F9442-8CFD-42E2-869B-38D01E83C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96137"/>
            <a:ext cx="3200400" cy="365125"/>
          </a:xfrm>
        </p:spPr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57E7D-B1A8-48AC-94CA-7CE34793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8446"/>
            <a:ext cx="4114800" cy="365125"/>
          </a:xfrm>
        </p:spPr>
        <p:txBody>
          <a:bodyPr/>
          <a:lstStyle/>
          <a:p>
            <a:r>
              <a:rPr lang="en-US" dirty="0"/>
              <a:t>2021 - 2022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27CDA-3DA7-40F2-9CB5-C9460AD6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245B9F-310B-4462-9178-9F0D2A715245}"/>
              </a:ext>
            </a:extLst>
          </p:cNvPr>
          <p:cNvSpPr txBox="1"/>
          <p:nvPr/>
        </p:nvSpPr>
        <p:spPr>
          <a:xfrm>
            <a:off x="4511824" y="0"/>
            <a:ext cx="28327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RESULTS</a:t>
            </a:r>
            <a:endParaRPr lang="en-IN" sz="4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18C71B-537C-41AF-BE50-0BD739D906B5}"/>
              </a:ext>
            </a:extLst>
          </p:cNvPr>
          <p:cNvSpPr txBox="1"/>
          <p:nvPr/>
        </p:nvSpPr>
        <p:spPr>
          <a:xfrm>
            <a:off x="623392" y="1772816"/>
            <a:ext cx="41148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Display </a:t>
            </a:r>
            <a:r>
              <a:rPr lang="en-IN" sz="3200" b="1" dirty="0">
                <a:solidFill>
                  <a:prstClr val="black"/>
                </a:solidFill>
                <a:latin typeface="Calibri" panose="020F0502020204030204"/>
              </a:rPr>
              <a:t>Obesity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BMI</a:t>
            </a:r>
          </a:p>
        </p:txBody>
      </p:sp>
    </p:spTree>
    <p:extLst>
      <p:ext uri="{BB962C8B-B14F-4D97-AF65-F5344CB8AC3E}">
        <p14:creationId xmlns:p14="http://schemas.microsoft.com/office/powerpoint/2010/main" val="1932289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F9442-8CFD-42E2-869B-38D01E83C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96137"/>
            <a:ext cx="3200400" cy="365125"/>
          </a:xfrm>
        </p:spPr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57E7D-B1A8-48AC-94CA-7CE34793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8446"/>
            <a:ext cx="4114800" cy="365125"/>
          </a:xfrm>
        </p:spPr>
        <p:txBody>
          <a:bodyPr/>
          <a:lstStyle/>
          <a:p>
            <a:r>
              <a:rPr lang="en-US" dirty="0"/>
              <a:t>2021 - 2022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27CDA-3DA7-40F2-9CB5-C9460AD6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EF5401-849E-42A6-91BF-6AEBEE8E6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844350"/>
            <a:ext cx="3096344" cy="54476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B245B9F-310B-4462-9178-9F0D2A715245}"/>
              </a:ext>
            </a:extLst>
          </p:cNvPr>
          <p:cNvSpPr txBox="1"/>
          <p:nvPr/>
        </p:nvSpPr>
        <p:spPr>
          <a:xfrm>
            <a:off x="4511824" y="0"/>
            <a:ext cx="28327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RESULTS</a:t>
            </a:r>
            <a:endParaRPr lang="en-IN" sz="3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77F22-A0E6-42A8-9191-89D2FC86C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898"/>
            <a:ext cx="4249688" cy="130199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b="1" dirty="0"/>
              <a:t>To Display Underweight BMI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318326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F9442-8CFD-42E2-869B-38D01E83C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96137"/>
            <a:ext cx="3200400" cy="365125"/>
          </a:xfrm>
        </p:spPr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57E7D-B1A8-48AC-94CA-7CE34793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8446"/>
            <a:ext cx="4114800" cy="365125"/>
          </a:xfrm>
        </p:spPr>
        <p:txBody>
          <a:bodyPr/>
          <a:lstStyle/>
          <a:p>
            <a:r>
              <a:rPr lang="en-US" dirty="0"/>
              <a:t>2021 - 2022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27CDA-3DA7-40F2-9CB5-C9460AD6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245B9F-310B-4462-9178-9F0D2A715245}"/>
              </a:ext>
            </a:extLst>
          </p:cNvPr>
          <p:cNvSpPr txBox="1"/>
          <p:nvPr/>
        </p:nvSpPr>
        <p:spPr>
          <a:xfrm>
            <a:off x="4511824" y="0"/>
            <a:ext cx="28327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RESULTS</a:t>
            </a:r>
            <a:endParaRPr lang="en-IN" sz="3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304AAF3-F1DD-4195-A53F-FA1986654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1" t="1482" r="14165" b="5893"/>
          <a:stretch/>
        </p:blipFill>
        <p:spPr>
          <a:xfrm>
            <a:off x="1559496" y="1113776"/>
            <a:ext cx="8064896" cy="5184576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8CD159-19F6-4D68-B4D1-8E02BBFDCA88}"/>
              </a:ext>
            </a:extLst>
          </p:cNvPr>
          <p:cNvSpPr txBox="1"/>
          <p:nvPr/>
        </p:nvSpPr>
        <p:spPr>
          <a:xfrm>
            <a:off x="983432" y="492771"/>
            <a:ext cx="2386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b="1" dirty="0"/>
              <a:t>Web Version</a:t>
            </a:r>
          </a:p>
        </p:txBody>
      </p:sp>
    </p:spTree>
    <p:extLst>
      <p:ext uri="{BB962C8B-B14F-4D97-AF65-F5344CB8AC3E}">
        <p14:creationId xmlns:p14="http://schemas.microsoft.com/office/powerpoint/2010/main" val="1960460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311262"/>
            <a:ext cx="7467600" cy="714396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CONCLUSIONS</a:t>
            </a:r>
            <a:endParaRPr lang="en-IN" sz="3200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7468" y="1674780"/>
            <a:ext cx="9577064" cy="362642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b="1" dirty="0"/>
              <a:t> The package was designed in such a way that future modifications can be done easily.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/>
              <a:t>Automation of the entire system improves the efficiency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/>
              <a:t>This app is light and portable and widely compatible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/>
              <a:t>It effectively overcomes the time complexity.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b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3232D-C5B6-4904-B0FD-67D9A472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751C5-4D03-4713-B38A-E84F63B9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8CA14-345C-4F3F-85D3-74871838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437997"/>
            <a:ext cx="7467600" cy="714396"/>
          </a:xfrm>
        </p:spPr>
        <p:txBody>
          <a:bodyPr>
            <a:normAutofit/>
          </a:bodyPr>
          <a:lstStyle/>
          <a:p>
            <a:pPr algn="ctr"/>
            <a:r>
              <a:rPr lang="en-IN" sz="3200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448" y="1700808"/>
            <a:ext cx="9145016" cy="370841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1" dirty="0"/>
              <a:t> This app avoids the manual work and the problems concern with it. Centralized management of the database and one app to manage the BMI Calculator of different section of people. 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200" b="1" dirty="0"/>
              <a:t>Create Individual Profiles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1" dirty="0"/>
              <a:t> We can add suggestion message to the person to eat and exercise according to their BMI.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3232D-C5B6-4904-B0FD-67D9A472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751C5-4D03-4713-B38A-E84F63B9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063CF-6D7D-432E-B18C-EBA1A907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7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260648"/>
            <a:ext cx="7167740" cy="627284"/>
          </a:xfrm>
        </p:spPr>
        <p:txBody>
          <a:bodyPr>
            <a:normAutofit/>
          </a:bodyPr>
          <a:lstStyle/>
          <a:p>
            <a:pPr algn="ctr"/>
            <a:r>
              <a:rPr lang="en-IN" sz="32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484785"/>
            <a:ext cx="7886700" cy="4692179"/>
          </a:xfrm>
        </p:spPr>
        <p:txBody>
          <a:bodyPr>
            <a:normAutofit/>
          </a:bodyPr>
          <a:lstStyle/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About the Company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Requirements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System Design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Conclusion and Future Enhancements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marL="0" indent="0">
              <a:buNone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07C6F-CCDB-468C-A092-04717062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5553B-50BC-4DC2-A8CE-4336C138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E886-641A-4621-AEA2-BB64918E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446" y="331325"/>
            <a:ext cx="10370368" cy="602502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[1]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https://flutter.dev/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https://www.javatpoint.com/flutter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[3]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https://www.geeksforgeeks.org/flutter-tutorial/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[4]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https://medium.com/flutter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2A149-87F3-4546-B37B-612BD139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A78DEB-6914-4A76-B9B4-66FB89B0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1C7A7-D0BC-42EC-8035-D91B8D8A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9616" y="2458552"/>
            <a:ext cx="6553200" cy="754424"/>
          </a:xfrm>
        </p:spPr>
        <p:txBody>
          <a:bodyPr>
            <a:noAutofit/>
          </a:bodyPr>
          <a:lstStyle/>
          <a:p>
            <a:pPr algn="ctr"/>
            <a:r>
              <a:rPr lang="en-US" sz="6600" b="1" u="sng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THANK</a:t>
            </a:r>
            <a:r>
              <a:rPr lang="en-US" sz="6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6600" b="1" u="sng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25990-F38C-4DDC-86BA-7F06ABDA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5FA4F-0ACB-4158-BB75-7AD52B71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02A3F-45C8-46FF-A99F-20E606B7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9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269005"/>
            <a:ext cx="7467600" cy="648072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196752"/>
            <a:ext cx="10225136" cy="4600247"/>
          </a:xfrm>
        </p:spPr>
        <p:txBody>
          <a:bodyPr>
            <a:normAutofit/>
          </a:bodyPr>
          <a:lstStyle/>
          <a:p>
            <a:pPr marL="355600" indent="-35560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The BMI Calculator App is a software application which avoids more manual hours that need to spend in a personally calculate and find Body Mass Index for a particular person at a single click.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marL="355600" indent="-35560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In this work the main scope is to maintain the health.</a:t>
            </a:r>
          </a:p>
          <a:p>
            <a:pPr marL="355600" indent="-355600" algn="just">
              <a:lnSpc>
                <a:spcPct val="100000"/>
              </a:lnSpc>
              <a:buFont typeface="Wingdings" pitchFamily="2" charset="2"/>
              <a:buChar char="Ø"/>
            </a:pP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marL="355600" indent="-35560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The system is developed on android platform using flutter and android studio.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marL="355600" indent="-35560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The BMI app gives information regarding our health when we enter the height, weight and age and we get the information whether we are underweight , overweight or perfect.</a:t>
            </a:r>
            <a:endParaRPr lang="en-US" sz="1800" b="1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8EC12-73AA-4416-AB80-CFE95158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64878-040F-43D3-8C50-5126F2C2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1B2EA-778B-412E-9857-F89F9B20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91306"/>
            <a:ext cx="7467600" cy="1008112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About the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616" y="1246980"/>
            <a:ext cx="10657184" cy="532291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Enmaz is the IT services company registered under Govt. of India, Ministry of Micro, Small &amp; Medium Enterprises. </a:t>
            </a:r>
          </a:p>
          <a:p>
            <a:pPr algn="just">
              <a:buFont typeface="Wingdings" pitchFamily="2" charset="2"/>
              <a:buChar char="Ø"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Enmaz has a simple yet robust solution that helps any Industry/Factory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digtise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their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workfloor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 no time.</a:t>
            </a:r>
          </a:p>
          <a:p>
            <a:pPr algn="just">
              <a:buFont typeface="Wingdings" pitchFamily="2" charset="2"/>
              <a:buChar char="Ø"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The products offered will help in remote monitoring ,controlling and also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analysing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machine parameter or process.</a:t>
            </a:r>
          </a:p>
          <a:p>
            <a:pPr algn="just">
              <a:buFont typeface="Wingdings" pitchFamily="2" charset="2"/>
              <a:buChar char="Ø"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Their Mission  is to empower their customers with necessary knowledge, skills and resources for them to succeed in their endeavors.</a:t>
            </a:r>
          </a:p>
          <a:p>
            <a:pPr marL="0" indent="0" algn="just">
              <a:buNone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D1BB5-76F5-4CA3-B1FE-B05B9614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CD455-262C-407F-89E6-1DBDF19B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F791B-2FC0-473B-A001-5B20E76E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568" y="332656"/>
            <a:ext cx="662940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033436"/>
            <a:ext cx="10441160" cy="505986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BMI : It is a measure of body fat based on our weight in relation to the height. It is more of an indicator than a direct measurement of a person’s total body fat. As the BMI score increases, so does the person’s total body fat increases.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The purpose of the application is to allow users to calculate their BMI by entering their height and weight.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The BMI results will be displayed on the main tab along with a reference to their category class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, underweight, overweight or normal.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Users will be able to determine what their risk for diseases such as diabetes, hypertension and cardio vascular.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D1BB5-76F5-4CA3-B1FE-B05B9614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CD455-262C-407F-89E6-1DBDF19B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8D7C1-FF9A-4118-8448-A4F79609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6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60648"/>
            <a:ext cx="7467600" cy="786569"/>
          </a:xfrm>
        </p:spPr>
        <p:txBody>
          <a:bodyPr>
            <a:normAutofit/>
          </a:bodyPr>
          <a:lstStyle/>
          <a:p>
            <a:pPr algn="ctr"/>
            <a:r>
              <a:rPr lang="en-IN" sz="32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820" y="1353250"/>
            <a:ext cx="7130008" cy="4151500"/>
          </a:xfrm>
        </p:spPr>
        <p:txBody>
          <a:bodyPr>
            <a:normAutofit/>
          </a:bodyPr>
          <a:lstStyle/>
          <a:p>
            <a:pPr lvl="0"/>
            <a:r>
              <a:rPr lang="en-IN" sz="2800" b="1" dirty="0"/>
              <a:t>Operating System    	      : Windows 10</a:t>
            </a:r>
          </a:p>
          <a:p>
            <a:pPr lvl="0"/>
            <a:r>
              <a:rPr lang="en-IN" sz="2800" b="1" dirty="0"/>
              <a:t>Developing environment   : Android Studio</a:t>
            </a:r>
          </a:p>
          <a:p>
            <a:pPr lvl="0"/>
            <a:r>
              <a:rPr lang="en-IN" sz="2800" b="1" dirty="0"/>
              <a:t>Tools		           	      : Flutter</a:t>
            </a:r>
          </a:p>
          <a:p>
            <a:pPr marL="0" lvl="0" indent="0">
              <a:buNone/>
            </a:pPr>
            <a:endParaRPr lang="en-IN" sz="2800" b="1" dirty="0"/>
          </a:p>
          <a:p>
            <a:pPr marL="0" lvl="0" indent="0">
              <a:buNone/>
            </a:pPr>
            <a:r>
              <a:rPr lang="en-IN" sz="2800" b="1" dirty="0"/>
              <a:t>Hardware Requirements </a:t>
            </a:r>
          </a:p>
          <a:p>
            <a:pPr lvl="0"/>
            <a:r>
              <a:rPr lang="en-IN" sz="2800" b="1" dirty="0"/>
              <a:t>RAM   	          	               : 8 GB and Above</a:t>
            </a:r>
          </a:p>
          <a:p>
            <a:pPr lvl="0"/>
            <a:r>
              <a:rPr lang="en-US" sz="2800" b="1" dirty="0"/>
              <a:t>Processor</a:t>
            </a:r>
            <a:r>
              <a:rPr lang="en-IN" sz="2800" b="1" dirty="0"/>
              <a:t>                            : 64 bit Processor</a:t>
            </a:r>
          </a:p>
          <a:p>
            <a:pPr lvl="0"/>
            <a:r>
              <a:rPr lang="en-IN" sz="2800" b="1" dirty="0"/>
              <a:t>Graphics Card          	   : 2 GB and above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5E591-C18D-425A-AAC9-A7B8DDE5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D3F4B-99EC-490F-B7F2-3CD7EFAB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7CFFF-CD13-4F2E-A803-A2A984D3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52F3C3B0-0537-4C53-B5DC-02B282C6E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14" y="1771193"/>
            <a:ext cx="3505494" cy="33123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cs typeface="Arial" panose="020B0604020202020204" pitchFamily="34" charset="0"/>
              </a:rPr>
              <a:t>Architecture diagram</a:t>
            </a:r>
          </a:p>
          <a:p>
            <a:pPr algn="ctr" defTabSz="914400" eaLnBrk="1" hangingPunct="1">
              <a:lnSpc>
                <a:spcPct val="90000"/>
              </a:lnSpc>
              <a:spcAft>
                <a:spcPts val="600"/>
              </a:spcAft>
            </a:pPr>
            <a:endParaRPr lang="en-US" sz="2800" b="1" dirty="0">
              <a:cs typeface="Arial" panose="020B0604020202020204" pitchFamily="34" charset="0"/>
            </a:endParaRPr>
          </a:p>
          <a:p>
            <a:pPr algn="ctr" defTabSz="91440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cs typeface="Arial" panose="020B0604020202020204" pitchFamily="34" charset="0"/>
              </a:rPr>
              <a:t>Or</a:t>
            </a:r>
          </a:p>
          <a:p>
            <a:pPr algn="ctr" defTabSz="914400" eaLnBrk="1" hangingPunct="1">
              <a:lnSpc>
                <a:spcPct val="90000"/>
              </a:lnSpc>
              <a:spcAft>
                <a:spcPts val="600"/>
              </a:spcAft>
            </a:pPr>
            <a:endParaRPr lang="en-US" sz="2800" b="1" dirty="0">
              <a:cs typeface="Arial" panose="020B0604020202020204" pitchFamily="34" charset="0"/>
            </a:endParaRPr>
          </a:p>
          <a:p>
            <a:pPr marR="0" lvl="0" algn="ctr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Skelton of the </a:t>
            </a:r>
            <a:r>
              <a:rPr lang="en-US" altLang="en-US" sz="2800" b="1" dirty="0">
                <a:cs typeface="Arial" panose="020B0604020202020204" pitchFamily="34" charset="0"/>
              </a:rPr>
              <a:t>A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pp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  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 descr="BMI Flutter App Skeleton">
            <a:extLst>
              <a:ext uri="{FF2B5EF4-FFF2-40B4-BE49-F238E27FC236}">
                <a16:creationId xmlns:a16="http://schemas.microsoft.com/office/drawing/2014/main" id="{C03F2FBE-898E-47A5-B4E8-9A4771EBB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170128"/>
            <a:ext cx="6019331" cy="451449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VIII Semester, Department of ISE, RNSIT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2368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kern="1200">
                <a:solidFill>
                  <a:srgbClr val="303030"/>
                </a:solidFill>
                <a:latin typeface="+mn-lt"/>
                <a:ea typeface="+mn-ea"/>
                <a:cs typeface="+mn-cs"/>
              </a:rPr>
              <a:t>2021 - 2022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F483D0-FC24-4C7F-A767-45993034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B4F5413-E548-45A8-B9DD-11B71454D5CA}" type="slidenum">
              <a:rPr lang="en-US">
                <a:solidFill>
                  <a:srgbClr val="303030"/>
                </a:solidFill>
              </a:rPr>
              <a:pPr defTabSz="914400">
                <a:spcAft>
                  <a:spcPts val="600"/>
                </a:spcAft>
              </a:pPr>
              <a:t>7</a:t>
            </a:fld>
            <a:endParaRPr lang="en-US">
              <a:solidFill>
                <a:srgbClr val="30303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479376" y="992124"/>
            <a:ext cx="11233248" cy="517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A590E0C-5BF8-477C-A500-28B2E9505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807" y="686522"/>
            <a:ext cx="10515600" cy="694162"/>
          </a:xfrm>
        </p:spPr>
        <p:txBody>
          <a:bodyPr>
            <a:normAutofit fontScale="90000"/>
          </a:bodyPr>
          <a:lstStyle/>
          <a:p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69238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290C8-BC0E-4FD2-B290-AF2D65F2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				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3FAC-C8DE-49C2-9309-A4E18C1D6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effectLst/>
                <a:latin typeface="+mn-lt"/>
              </a:rPr>
              <a:t>Step 1</a:t>
            </a:r>
          </a:p>
          <a:p>
            <a:pPr marL="0" marR="0" lvl="0" indent="0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dirty="0"/>
              <a:t>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tart the app by building the UI and it will be easy </a:t>
            </a:r>
            <a:r>
              <a:rPr lang="en-US" altLang="en-US" dirty="0"/>
              <a:t>when split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into small part so that it will be more clear.</a:t>
            </a:r>
          </a:p>
          <a:p>
            <a:pPr marR="0" lvl="0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These are the widget used in the application.</a:t>
            </a:r>
          </a:p>
          <a:p>
            <a:pPr marL="0" marR="0" lvl="0" indent="-228600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AppBar</a:t>
            </a:r>
          </a:p>
          <a:p>
            <a:pPr marL="0" marR="0" lvl="0" indent="-228600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Text</a:t>
            </a:r>
          </a:p>
          <a:p>
            <a:pPr marL="0" marR="0" lvl="0" indent="-228600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Column</a:t>
            </a:r>
          </a:p>
          <a:p>
            <a:pPr marL="0" marR="0" lvl="0" indent="-228600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Text Input</a:t>
            </a:r>
          </a:p>
          <a:p>
            <a:pPr marL="0" marR="0" lvl="0" indent="-228600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Icon</a:t>
            </a:r>
          </a:p>
          <a:p>
            <a:pPr marL="0" marR="0" lvl="0" indent="-228600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Raised Button</a:t>
            </a:r>
          </a:p>
          <a:p>
            <a:pPr marL="0" marR="0" lvl="0" indent="-228600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Let's build the basic scaffold firs then we will move into depth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8B5DF-19B8-4ECC-B39C-3B1D7B27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78FCF-4F0F-4318-A896-52440A26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96829-41DE-4126-BF93-6830FC55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135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290C8-BC0E-4FD2-B290-AF2D65F2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768"/>
            <a:ext cx="10515600" cy="694162"/>
          </a:xfrm>
        </p:spPr>
        <p:txBody>
          <a:bodyPr>
            <a:normAutofit fontScale="90000"/>
          </a:bodyPr>
          <a:lstStyle/>
          <a:p>
            <a:r>
              <a:rPr lang="en-US" dirty="0"/>
              <a:t>				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8B5DF-19B8-4ECC-B39C-3B1D7B27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78FCF-4F0F-4318-A896-52440A26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96829-41DE-4126-BF93-6830FC55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B19A51A-879A-4937-B842-27D11F62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9456"/>
            <a:ext cx="10515600" cy="5033842"/>
          </a:xfrm>
        </p:spPr>
        <p:txBody>
          <a:bodyPr>
            <a:normAutofit fontScale="62500" lnSpcReduction="20000"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200" b="1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Step 2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To convert the skeleton to the flutter app.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3200" b="1" dirty="0"/>
              <a:t>    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return Scaffold(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   appBar: AppBar(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     title: Text('BMI Calculator'),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     centerTitle: true,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     backgroundColor: Colors.pinkAccent,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   ),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   body: Column(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     children: &lt;Widget&gt;[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         TextField(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             decoration: InputDecoration(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                 labelText: 'Weight in cm',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                 icon: Icon(Icons.trending_up),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             ),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         ),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         SizedBox(height: 20),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79B81-1415-4979-B3B3-504812E98315}"/>
              </a:ext>
            </a:extLst>
          </p:cNvPr>
          <p:cNvSpPr txBox="1"/>
          <p:nvPr/>
        </p:nvSpPr>
        <p:spPr>
          <a:xfrm>
            <a:off x="7176120" y="1215438"/>
            <a:ext cx="60033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SizedBox(height: 15),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RaisedButton(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color: Colors.pinkAccent,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child: Text(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"Calculate",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style: TextStyle(color: Colors.white),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),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onPressed: () {},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),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SizedBox(height: 15),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Text(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"Result will be here" ,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style: TextStyle(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color: Colors.redAccent,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fontSize: 19.4,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fontWeight: FontWeight.w500,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),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),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],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)</a:t>
            </a:r>
          </a:p>
          <a:p>
            <a:endParaRPr lang="en-IN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5A1ACA-6EC1-43E2-939D-0CE0E3703723}"/>
              </a:ext>
            </a:extLst>
          </p:cNvPr>
          <p:cNvCxnSpPr>
            <a:cxnSpLocks/>
          </p:cNvCxnSpPr>
          <p:nvPr/>
        </p:nvCxnSpPr>
        <p:spPr>
          <a:xfrm>
            <a:off x="6672064" y="1215438"/>
            <a:ext cx="0" cy="4897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430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3564</TotalTime>
  <Words>1301</Words>
  <Application>Microsoft Office PowerPoint</Application>
  <PresentationFormat>Widescreen</PresentationFormat>
  <Paragraphs>247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Times New Roman</vt:lpstr>
      <vt:lpstr>Wingdings</vt:lpstr>
      <vt:lpstr>Office Theme</vt:lpstr>
      <vt:lpstr>BMI APP USING FLUTTER</vt:lpstr>
      <vt:lpstr>AGENDA</vt:lpstr>
      <vt:lpstr>ABSTRACT</vt:lpstr>
      <vt:lpstr>About the Company</vt:lpstr>
      <vt:lpstr>INTRODUCTION</vt:lpstr>
      <vt:lpstr>Requirements</vt:lpstr>
      <vt:lpstr>System Design</vt:lpstr>
      <vt:lpstr>    Implementation</vt:lpstr>
      <vt:lpstr>    Implementation</vt:lpstr>
      <vt:lpstr>    Implementation</vt:lpstr>
      <vt:lpstr>   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FUTURE ENHANCEMENTS</vt:lpstr>
      <vt:lpstr>PowerPoint Presentation</vt:lpstr>
      <vt:lpstr>THANK YOU</vt:lpstr>
    </vt:vector>
  </TitlesOfParts>
  <Company>DARSHAN SATHYA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DARSHAN SATHYA</dc:creator>
  <cp:lastModifiedBy>Yogesh E</cp:lastModifiedBy>
  <cp:revision>306</cp:revision>
  <dcterms:created xsi:type="dcterms:W3CDTF">2015-10-29T14:36:38Z</dcterms:created>
  <dcterms:modified xsi:type="dcterms:W3CDTF">2022-01-17T16:40:13Z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33b888-ae0d-4341-a75f-06e04137d755_Enabled">
    <vt:lpwstr>true</vt:lpwstr>
  </property>
  <property fmtid="{D5CDD505-2E9C-101B-9397-08002B2CF9AE}" pid="3" name="MSIP_Label_0633b888-ae0d-4341-a75f-06e04137d755_SetDate">
    <vt:lpwstr>2022-01-17T16:40:13Z</vt:lpwstr>
  </property>
  <property fmtid="{D5CDD505-2E9C-101B-9397-08002B2CF9AE}" pid="4" name="MSIP_Label_0633b888-ae0d-4341-a75f-06e04137d755_Method">
    <vt:lpwstr>Standard</vt:lpwstr>
  </property>
  <property fmtid="{D5CDD505-2E9C-101B-9397-08002B2CF9AE}" pid="5" name="MSIP_Label_0633b888-ae0d-4341-a75f-06e04137d755_Name">
    <vt:lpwstr>0633b888-ae0d-4341-a75f-06e04137d755</vt:lpwstr>
  </property>
  <property fmtid="{D5CDD505-2E9C-101B-9397-08002B2CF9AE}" pid="6" name="MSIP_Label_0633b888-ae0d-4341-a75f-06e04137d755_SiteId">
    <vt:lpwstr>bea78b3c-4cdb-4130-854a-1d193232e5f4</vt:lpwstr>
  </property>
  <property fmtid="{D5CDD505-2E9C-101B-9397-08002B2CF9AE}" pid="7" name="MSIP_Label_0633b888-ae0d-4341-a75f-06e04137d755_ActionId">
    <vt:lpwstr>aa2c3318-c05b-4513-a81c-3453d1e51036</vt:lpwstr>
  </property>
  <property fmtid="{D5CDD505-2E9C-101B-9397-08002B2CF9AE}" pid="8" name="MSIP_Label_0633b888-ae0d-4341-a75f-06e04137d755_ContentBits">
    <vt:lpwstr>2</vt:lpwstr>
  </property>
</Properties>
</file>