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1" r:id="rId5"/>
  </p:sldMasterIdLst>
  <p:notesMasterIdLst>
    <p:notesMasterId r:id="rId32"/>
  </p:notesMasterIdLst>
  <p:handoutMasterIdLst>
    <p:handoutMasterId r:id="rId33"/>
  </p:handoutMasterIdLst>
  <p:sldIdLst>
    <p:sldId id="317" r:id="rId6"/>
    <p:sldId id="307" r:id="rId7"/>
    <p:sldId id="308" r:id="rId8"/>
    <p:sldId id="278" r:id="rId9"/>
    <p:sldId id="309" r:id="rId10"/>
    <p:sldId id="263" r:id="rId11"/>
    <p:sldId id="310" r:id="rId12"/>
    <p:sldId id="311" r:id="rId13"/>
    <p:sldId id="312" r:id="rId14"/>
    <p:sldId id="316" r:id="rId15"/>
    <p:sldId id="314" r:id="rId16"/>
    <p:sldId id="315" r:id="rId17"/>
    <p:sldId id="304" r:id="rId18"/>
    <p:sldId id="318" r:id="rId19"/>
    <p:sldId id="319" r:id="rId20"/>
    <p:sldId id="320" r:id="rId21"/>
    <p:sldId id="321" r:id="rId22"/>
    <p:sldId id="322" r:id="rId23"/>
    <p:sldId id="331" r:id="rId24"/>
    <p:sldId id="323" r:id="rId25"/>
    <p:sldId id="324" r:id="rId26"/>
    <p:sldId id="325" r:id="rId27"/>
    <p:sldId id="326" r:id="rId28"/>
    <p:sldId id="327" r:id="rId29"/>
    <p:sldId id="329" r:id="rId30"/>
    <p:sldId id="3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4B5E9-1E29-4810-ACD8-824A914B337C}" v="84" dt="2024-07-24T10:19:24.809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29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van Namdhari" userId="53b7e1af84823bd9" providerId="LiveId" clId="{2254B5E9-1E29-4810-ACD8-824A914B337C}"/>
    <pc:docChg chg="modSld">
      <pc:chgData name="Jeevan Namdhari" userId="53b7e1af84823bd9" providerId="LiveId" clId="{2254B5E9-1E29-4810-ACD8-824A914B337C}" dt="2024-07-24T10:19:24.809" v="83"/>
      <pc:docMkLst>
        <pc:docMk/>
      </pc:docMkLst>
      <pc:sldChg chg="modTransition">
        <pc:chgData name="Jeevan Namdhari" userId="53b7e1af84823bd9" providerId="LiveId" clId="{2254B5E9-1E29-4810-ACD8-824A914B337C}" dt="2024-07-24T10:15:36.915" v="36"/>
        <pc:sldMkLst>
          <pc:docMk/>
          <pc:sldMk cId="520000563" sldId="278"/>
        </pc:sldMkLst>
      </pc:sldChg>
      <pc:sldChg chg="modTransition modAnim">
        <pc:chgData name="Jeevan Namdhari" userId="53b7e1af84823bd9" providerId="LiveId" clId="{2254B5E9-1E29-4810-ACD8-824A914B337C}" dt="2024-07-24T10:17:36.439" v="71"/>
        <pc:sldMkLst>
          <pc:docMk/>
          <pc:sldMk cId="586478555" sldId="307"/>
        </pc:sldMkLst>
      </pc:sldChg>
      <pc:sldChg chg="modTransition modAnim">
        <pc:chgData name="Jeevan Namdhari" userId="53b7e1af84823bd9" providerId="LiveId" clId="{2254B5E9-1E29-4810-ACD8-824A914B337C}" dt="2024-07-24T10:18:06.128" v="72"/>
        <pc:sldMkLst>
          <pc:docMk/>
          <pc:sldMk cId="2222324472" sldId="308"/>
        </pc:sldMkLst>
      </pc:sldChg>
      <pc:sldChg chg="modTransition">
        <pc:chgData name="Jeevan Namdhari" userId="53b7e1af84823bd9" providerId="LiveId" clId="{2254B5E9-1E29-4810-ACD8-824A914B337C}" dt="2024-07-24T10:15:23.585" v="33"/>
        <pc:sldMkLst>
          <pc:docMk/>
          <pc:sldMk cId="1966913227" sldId="309"/>
        </pc:sldMkLst>
      </pc:sldChg>
      <pc:sldChg chg="modAnim">
        <pc:chgData name="Jeevan Namdhari" userId="53b7e1af84823bd9" providerId="LiveId" clId="{2254B5E9-1E29-4810-ACD8-824A914B337C}" dt="2024-07-24T10:18:23.200" v="74"/>
        <pc:sldMkLst>
          <pc:docMk/>
          <pc:sldMk cId="4230106960" sldId="310"/>
        </pc:sldMkLst>
      </pc:sldChg>
      <pc:sldChg chg="modAnim">
        <pc:chgData name="Jeevan Namdhari" userId="53b7e1af84823bd9" providerId="LiveId" clId="{2254B5E9-1E29-4810-ACD8-824A914B337C}" dt="2024-07-24T10:18:41.919" v="76"/>
        <pc:sldMkLst>
          <pc:docMk/>
          <pc:sldMk cId="1100614616" sldId="324"/>
        </pc:sldMkLst>
      </pc:sldChg>
      <pc:sldChg chg="modAnim">
        <pc:chgData name="Jeevan Namdhari" userId="53b7e1af84823bd9" providerId="LiveId" clId="{2254B5E9-1E29-4810-ACD8-824A914B337C}" dt="2024-07-24T10:18:55.754" v="78"/>
        <pc:sldMkLst>
          <pc:docMk/>
          <pc:sldMk cId="3904874779" sldId="325"/>
        </pc:sldMkLst>
      </pc:sldChg>
      <pc:sldChg chg="modAnim">
        <pc:chgData name="Jeevan Namdhari" userId="53b7e1af84823bd9" providerId="LiveId" clId="{2254B5E9-1E29-4810-ACD8-824A914B337C}" dt="2024-07-24T10:19:06.102" v="80"/>
        <pc:sldMkLst>
          <pc:docMk/>
          <pc:sldMk cId="3439595438" sldId="326"/>
        </pc:sldMkLst>
      </pc:sldChg>
      <pc:sldChg chg="modAnim">
        <pc:chgData name="Jeevan Namdhari" userId="53b7e1af84823bd9" providerId="LiveId" clId="{2254B5E9-1E29-4810-ACD8-824A914B337C}" dt="2024-07-24T10:19:19.048" v="82"/>
        <pc:sldMkLst>
          <pc:docMk/>
          <pc:sldMk cId="4260784118" sldId="327"/>
        </pc:sldMkLst>
      </pc:sldChg>
      <pc:sldChg chg="modAnim">
        <pc:chgData name="Jeevan Namdhari" userId="53b7e1af84823bd9" providerId="LiveId" clId="{2254B5E9-1E29-4810-ACD8-824A914B337C}" dt="2024-07-24T10:19:24.809" v="83"/>
        <pc:sldMkLst>
          <pc:docMk/>
          <pc:sldMk cId="2506225484" sldId="3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69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74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088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30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51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51" r:id="rId4"/>
    <p:sldLayoutId id="2147483690" r:id="rId5"/>
    <p:sldLayoutId id="2147483683" r:id="rId6"/>
    <p:sldLayoutId id="2147483686" r:id="rId7"/>
    <p:sldLayoutId id="2147483691" r:id="rId8"/>
    <p:sldLayoutId id="2147483684" r:id="rId9"/>
    <p:sldLayoutId id="2147483692" r:id="rId10"/>
    <p:sldLayoutId id="2147483693" r:id="rId11"/>
    <p:sldLayoutId id="2147483682" r:id="rId12"/>
    <p:sldLayoutId id="2147483685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94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651510"/>
            <a:ext cx="10360152" cy="5029200"/>
          </a:xfrm>
        </p:spPr>
        <p:txBody>
          <a:bodyPr anchor="ctr"/>
          <a:lstStyle/>
          <a:p>
            <a:r>
              <a:rPr lang="en-US" sz="5000" dirty="0"/>
              <a:t>Operators in C Programming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58E5B6-13A9-F383-F868-E06B2BD25F93}"/>
              </a:ext>
            </a:extLst>
          </p:cNvPr>
          <p:cNvSpPr txBox="1"/>
          <p:nvPr/>
        </p:nvSpPr>
        <p:spPr>
          <a:xfrm>
            <a:off x="514350" y="195446"/>
            <a:ext cx="9978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A611F-C75A-C896-4D7B-2E525AE878A9}"/>
              </a:ext>
            </a:extLst>
          </p:cNvPr>
          <p:cNvSpPr txBox="1"/>
          <p:nvPr/>
        </p:nvSpPr>
        <p:spPr>
          <a:xfrm>
            <a:off x="1097280" y="840968"/>
            <a:ext cx="1109472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'A';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letter is");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("%c",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'A' &amp;&amp;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'Z' ?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'a' - 'A':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("Now the letter is");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("%c\n",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'A' &amp;&amp;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'Z' ?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'a' - 'A');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2EDB3BD-8B04-92EE-7079-C7EC02763D3D}"/>
              </a:ext>
            </a:extLst>
          </p:cNvPr>
          <p:cNvSpPr txBox="1"/>
          <p:nvPr/>
        </p:nvSpPr>
        <p:spPr>
          <a:xfrm>
            <a:off x="525779" y="255389"/>
            <a:ext cx="9829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5D400-DEDA-088E-5436-301D6930F7B7}"/>
              </a:ext>
            </a:extLst>
          </p:cNvPr>
          <p:cNvSpPr txBox="1"/>
          <p:nvPr/>
        </p:nvSpPr>
        <p:spPr>
          <a:xfrm>
            <a:off x="2238851" y="963275"/>
            <a:ext cx="66551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int res;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 = (64 &gt;&gt;(2+1-2)) &amp; (~(1&lt;&lt;2));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("%d\n", res);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4B36E3-92D8-4508-82E9-C0FA429A58C8}"/>
              </a:ext>
            </a:extLst>
          </p:cNvPr>
          <p:cNvSpPr txBox="1"/>
          <p:nvPr/>
        </p:nvSpPr>
        <p:spPr>
          <a:xfrm>
            <a:off x="557212" y="272534"/>
            <a:ext cx="9901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What will be the output of the program 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B2FF8-4869-A1DA-023E-CDDA55045457}"/>
              </a:ext>
            </a:extLst>
          </p:cNvPr>
          <p:cNvSpPr txBox="1"/>
          <p:nvPr/>
        </p:nvSpPr>
        <p:spPr>
          <a:xfrm>
            <a:off x="1676400" y="1336119"/>
            <a:ext cx="956976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=4, j=8;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 %d, %d\n",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i|j&amp;j|i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i|j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j|i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i^j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0137A0-8C7B-D498-0E55-9A8BAE7A1D35}"/>
              </a:ext>
            </a:extLst>
          </p:cNvPr>
          <p:cNvSpPr txBox="1"/>
          <p:nvPr/>
        </p:nvSpPr>
        <p:spPr>
          <a:xfrm>
            <a:off x="525780" y="402014"/>
            <a:ext cx="9898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CACE3-ED09-67F8-F9A2-64FB2238631D}"/>
              </a:ext>
            </a:extLst>
          </p:cNvPr>
          <p:cNvSpPr txBox="1"/>
          <p:nvPr/>
        </p:nvSpPr>
        <p:spPr>
          <a:xfrm>
            <a:off x="1319212" y="1126450"/>
            <a:ext cx="103927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&gt;&gt; %d %d &gt;&gt; %d\n", 4 &gt;&gt; 1, 8 &gt;&gt; 1);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2EDB3BD-8B04-92EE-7079-C7EC02763D3D}"/>
              </a:ext>
            </a:extLst>
          </p:cNvPr>
          <p:cNvSpPr txBox="1"/>
          <p:nvPr/>
        </p:nvSpPr>
        <p:spPr>
          <a:xfrm>
            <a:off x="525780" y="336292"/>
            <a:ext cx="9829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5D400-DEDA-088E-5436-301D6930F7B7}"/>
              </a:ext>
            </a:extLst>
          </p:cNvPr>
          <p:cNvSpPr txBox="1"/>
          <p:nvPr/>
        </p:nvSpPr>
        <p:spPr>
          <a:xfrm>
            <a:off x="2157650" y="963275"/>
            <a:ext cx="787669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c=48;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mask=01;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&lt;=5;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  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("%c",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c|mask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mask = mask&lt;&lt;1; }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92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4D2D24-CECF-6C9E-7AC8-76C0DEE58752}"/>
              </a:ext>
            </a:extLst>
          </p:cNvPr>
          <p:cNvSpPr txBox="1"/>
          <p:nvPr/>
        </p:nvSpPr>
        <p:spPr>
          <a:xfrm>
            <a:off x="537781" y="298043"/>
            <a:ext cx="914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3CEDB-D5B1-2214-960D-78EE19A95D0A}"/>
              </a:ext>
            </a:extLst>
          </p:cNvPr>
          <p:cNvSpPr txBox="1"/>
          <p:nvPr/>
        </p:nvSpPr>
        <p:spPr>
          <a:xfrm>
            <a:off x="1974532" y="1164669"/>
            <a:ext cx="694086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P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("%d\n", -1^~0);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M(P) int main()\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{\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P\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0;\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M(P)</a:t>
            </a:r>
          </a:p>
        </p:txBody>
      </p:sp>
    </p:spTree>
    <p:extLst>
      <p:ext uri="{BB962C8B-B14F-4D97-AF65-F5344CB8AC3E}">
        <p14:creationId xmlns:p14="http://schemas.microsoft.com/office/powerpoint/2010/main" val="411301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CF5960C-970D-0AA1-A9CA-9E69B4B74B77}"/>
              </a:ext>
            </a:extLst>
          </p:cNvPr>
          <p:cNvSpPr txBox="1"/>
          <p:nvPr/>
        </p:nvSpPr>
        <p:spPr>
          <a:xfrm>
            <a:off x="560070" y="295394"/>
            <a:ext cx="10115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61F0D-95DE-E875-E093-9E9070DB6DCE}"/>
              </a:ext>
            </a:extLst>
          </p:cNvPr>
          <p:cNvSpPr txBox="1"/>
          <p:nvPr/>
        </p:nvSpPr>
        <p:spPr>
          <a:xfrm>
            <a:off x="1697544" y="1003280"/>
            <a:ext cx="998696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=32, j=0x20, k, l, m;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k=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i|j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l=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i&amp;j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m=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k^l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 %d, %d, %d, %d\n", </a:t>
            </a:r>
            <a:r>
              <a:rPr lang="en-IN" sz="35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k, l, m);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05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58E5B6-13A9-F383-F868-E06B2BD25F93}"/>
              </a:ext>
            </a:extLst>
          </p:cNvPr>
          <p:cNvSpPr txBox="1"/>
          <p:nvPr/>
        </p:nvSpPr>
        <p:spPr>
          <a:xfrm>
            <a:off x="411480" y="279341"/>
            <a:ext cx="9978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F6A39-6E8F-3F5F-F7F3-F95EC5F29604}"/>
              </a:ext>
            </a:extLst>
          </p:cNvPr>
          <p:cNvSpPr txBox="1"/>
          <p:nvPr/>
        </p:nvSpPr>
        <p:spPr>
          <a:xfrm>
            <a:off x="1710690" y="869404"/>
            <a:ext cx="83105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%d\n", 32&lt;&lt;1, 32&lt;&lt;0);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%d\n", 32&lt;&lt;-1, 32&lt;&lt;-0);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%d\n", 32&gt;&gt;1, 32&gt;&gt;0);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%d\n", 32&gt;&gt;-1, 32&gt;&gt;-0);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73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14B36E3-92D8-4508-82E9-C0FA429A58C8}"/>
              </a:ext>
            </a:extLst>
          </p:cNvPr>
          <p:cNvSpPr txBox="1"/>
          <p:nvPr/>
        </p:nvSpPr>
        <p:spPr>
          <a:xfrm>
            <a:off x="442912" y="341114"/>
            <a:ext cx="9901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What will be the output of the program 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B2FF8-4869-A1DA-023E-CDDA55045457}"/>
              </a:ext>
            </a:extLst>
          </p:cNvPr>
          <p:cNvSpPr txBox="1"/>
          <p:nvPr/>
        </p:nvSpPr>
        <p:spPr>
          <a:xfrm>
            <a:off x="1676400" y="1336119"/>
            <a:ext cx="956976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endParaRPr lang="en-US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("%x\n", -2&lt;&lt;2);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63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5DF6DA-21D6-A20C-BFA6-F184C48E0899}"/>
              </a:ext>
            </a:extLst>
          </p:cNvPr>
          <p:cNvSpPr txBox="1"/>
          <p:nvPr/>
        </p:nvSpPr>
        <p:spPr>
          <a:xfrm>
            <a:off x="2180272" y="1177558"/>
            <a:ext cx="809529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f1() {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(\“AIET\"); return 1;}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f2() {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(\“Alva’s\"); return 1;}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p = f1() + f2();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AA250-C7BE-42D6-3480-BF256D1459BA}"/>
              </a:ext>
            </a:extLst>
          </p:cNvPr>
          <p:cNvSpPr txBox="1"/>
          <p:nvPr/>
        </p:nvSpPr>
        <p:spPr>
          <a:xfrm>
            <a:off x="477202" y="245120"/>
            <a:ext cx="10598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What will be the output of the program 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37" y="445770"/>
            <a:ext cx="5641848" cy="5029200"/>
          </a:xfrm>
        </p:spPr>
        <p:txBody>
          <a:bodyPr/>
          <a:lstStyle/>
          <a:p>
            <a:r>
              <a:rPr lang="en-US" sz="4800" dirty="0"/>
              <a:t>Types of Operators based on Operands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4A5B9-4E83-CD10-E203-170D441EB580}"/>
              </a:ext>
            </a:extLst>
          </p:cNvPr>
          <p:cNvSpPr txBox="1"/>
          <p:nvPr/>
        </p:nvSpPr>
        <p:spPr>
          <a:xfrm>
            <a:off x="6396990" y="1786274"/>
            <a:ext cx="5795010" cy="328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latin typeface="Sagona Book (Headings)"/>
              </a:rPr>
              <a:t>Unary Operator</a:t>
            </a:r>
          </a:p>
          <a:p>
            <a:pPr algn="ctr">
              <a:lnSpc>
                <a:spcPct val="150000"/>
              </a:lnSpc>
            </a:pPr>
            <a:r>
              <a:rPr lang="en-US" sz="4800" dirty="0">
                <a:latin typeface="Sagona Book (Headings)"/>
              </a:rPr>
              <a:t>Binary Operator</a:t>
            </a:r>
          </a:p>
          <a:p>
            <a:pPr algn="ctr">
              <a:lnSpc>
                <a:spcPct val="150000"/>
              </a:lnSpc>
            </a:pPr>
            <a:r>
              <a:rPr lang="en-US" sz="4800" dirty="0">
                <a:latin typeface="Sagona Book (Headings)"/>
              </a:rPr>
              <a:t>Ternary Operator</a:t>
            </a:r>
            <a:endParaRPr lang="en-IN" sz="4800" dirty="0">
              <a:latin typeface="Sagona 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CFFF-1ECE-C885-D7E2-43DC276AD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3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6FAB2C-CEE5-87F8-A3CA-9756EA5F85A2}"/>
              </a:ext>
            </a:extLst>
          </p:cNvPr>
          <p:cNvSpPr txBox="1"/>
          <p:nvPr/>
        </p:nvSpPr>
        <p:spPr>
          <a:xfrm>
            <a:off x="592455" y="279946"/>
            <a:ext cx="11599545" cy="291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Associativity has no role to play unless the precedence of operator is same.</a:t>
            </a:r>
          </a:p>
          <a:p>
            <a:pPr marL="536575" indent="-904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6575" indent="-904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D721F-FD26-BF29-0F71-3D86DBF449EA}"/>
              </a:ext>
            </a:extLst>
          </p:cNvPr>
          <p:cNvSpPr txBox="1"/>
          <p:nvPr/>
        </p:nvSpPr>
        <p:spPr>
          <a:xfrm>
            <a:off x="592455" y="3191128"/>
            <a:ext cx="11364278" cy="34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expression of the right hand side of || operators doesn't get evaluated if the left hand side determines the outcome.</a:t>
            </a:r>
          </a:p>
          <a:p>
            <a:pPr marL="536575"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6575"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0790-BA64-39A8-C1E7-9B096638B260}"/>
              </a:ext>
            </a:extLst>
          </p:cNvPr>
          <p:cNvSpPr txBox="1"/>
          <p:nvPr/>
        </p:nvSpPr>
        <p:spPr>
          <a:xfrm>
            <a:off x="624840" y="320171"/>
            <a:ext cx="10835640" cy="291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Associativity of an operator is either Left to Right or Right to Left.</a:t>
            </a:r>
          </a:p>
          <a:p>
            <a:pPr marL="536575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6575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DFDA0-0FBA-B497-74CF-B0215C6EB8A5}"/>
              </a:ext>
            </a:extLst>
          </p:cNvPr>
          <p:cNvSpPr txBox="1"/>
          <p:nvPr/>
        </p:nvSpPr>
        <p:spPr>
          <a:xfrm>
            <a:off x="624840" y="3429000"/>
            <a:ext cx="10980420" cy="291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 the expression a=b=5 the order of Assignment is NOT decided by Associativity of operators</a:t>
            </a:r>
          </a:p>
          <a:p>
            <a:pPr marL="4460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460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627D81-74B1-BDEB-8941-8C34E4D8EAE5}"/>
              </a:ext>
            </a:extLst>
          </p:cNvPr>
          <p:cNvSpPr txBox="1"/>
          <p:nvPr/>
        </p:nvSpPr>
        <p:spPr>
          <a:xfrm>
            <a:off x="558165" y="514261"/>
            <a:ext cx="10869929" cy="291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Left shifting a number by 1 is always equivalent to multiplying it by 2.</a:t>
            </a:r>
          </a:p>
          <a:p>
            <a:pPr marL="4460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460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D19A4-F3EF-A27A-E04A-244765AC1F21}"/>
              </a:ext>
            </a:extLst>
          </p:cNvPr>
          <p:cNvSpPr txBox="1"/>
          <p:nvPr/>
        </p:nvSpPr>
        <p:spPr>
          <a:xfrm>
            <a:off x="558165" y="3784580"/>
            <a:ext cx="10186035" cy="232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Bitwise &amp; and | are unary operators</a:t>
            </a:r>
          </a:p>
          <a:p>
            <a:pPr marL="4460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46088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371B32-CBE6-6201-ECA3-6AF7F5F304BD}"/>
              </a:ext>
            </a:extLst>
          </p:cNvPr>
          <p:cNvSpPr txBox="1"/>
          <p:nvPr/>
        </p:nvSpPr>
        <p:spPr>
          <a:xfrm>
            <a:off x="491490" y="257086"/>
            <a:ext cx="10755630" cy="291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-536575"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Left shifting an unsigned int or char by 1 is always equivalent to multiplying it by 2.</a:t>
            </a:r>
          </a:p>
          <a:p>
            <a:pPr marL="536575"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6575" algn="just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3CEEB-5933-A8A9-9DE4-EEA324273131}"/>
              </a:ext>
            </a:extLst>
          </p:cNvPr>
          <p:cNvSpPr txBox="1"/>
          <p:nvPr/>
        </p:nvSpPr>
        <p:spPr>
          <a:xfrm>
            <a:off x="491490" y="3168268"/>
            <a:ext cx="10835640" cy="34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-536575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On left shifting, the bits from the left are rotated and brought to the right and accommodated where there is empty space on the right?</a:t>
            </a:r>
          </a:p>
          <a:p>
            <a:pPr marL="536575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6575">
              <a:lnSpc>
                <a:spcPct val="15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961244-0D9D-4A99-9425-036C2AA4D4D8}"/>
              </a:ext>
            </a:extLst>
          </p:cNvPr>
          <p:cNvSpPr txBox="1"/>
          <p:nvPr/>
        </p:nvSpPr>
        <p:spPr>
          <a:xfrm>
            <a:off x="842962" y="363974"/>
            <a:ext cx="9398318" cy="232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Are the following two statement same?</a:t>
            </a:r>
          </a:p>
          <a:p>
            <a:pPr marL="536575">
              <a:lnSpc>
                <a:spcPct val="150000"/>
              </a:lnSpc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20 ? (b = 30): (c = 30);</a:t>
            </a:r>
          </a:p>
          <a:p>
            <a:pPr marL="536575">
              <a:lnSpc>
                <a:spcPct val="150000"/>
              </a:lnSpc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&lt;=20) ? b : (c = 30);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C58D-6DC2-5807-3642-337F7F7E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0" y="2594610"/>
            <a:ext cx="3291840" cy="834390"/>
          </a:xfrm>
        </p:spPr>
        <p:txBody>
          <a:bodyPr/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2089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171450"/>
            <a:ext cx="10835640" cy="1451610"/>
          </a:xfrm>
        </p:spPr>
        <p:txBody>
          <a:bodyPr/>
          <a:lstStyle/>
          <a:p>
            <a:pPr marL="536575" indent="-536575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Which bitwise operator is suitable for checking whether a particular bit is on or off?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A8514-5F8C-52C1-C48E-D1CA50D029E5}"/>
              </a:ext>
            </a:extLst>
          </p:cNvPr>
          <p:cNvSpPr txBox="1"/>
          <p:nvPr/>
        </p:nvSpPr>
        <p:spPr>
          <a:xfrm>
            <a:off x="598170" y="1790283"/>
            <a:ext cx="112090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indent="-536575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Assuming, integer is 2 byte, What will be the output of the program?</a:t>
            </a:r>
            <a:b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b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b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("%x\n", -1&gt;&gt;1);</a:t>
            </a:r>
            <a:b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b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4D2D24-CECF-6C9E-7AC8-76C0DEE58752}"/>
              </a:ext>
            </a:extLst>
          </p:cNvPr>
          <p:cNvSpPr txBox="1"/>
          <p:nvPr/>
        </p:nvSpPr>
        <p:spPr>
          <a:xfrm>
            <a:off x="754951" y="435203"/>
            <a:ext cx="914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3CEDB-D5B1-2214-960D-78EE19A95D0A}"/>
              </a:ext>
            </a:extLst>
          </p:cNvPr>
          <p:cNvSpPr txBox="1"/>
          <p:nvPr/>
        </p:nvSpPr>
        <p:spPr>
          <a:xfrm>
            <a:off x="2511742" y="1336119"/>
            <a:ext cx="683799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0x80;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("%d\n",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&lt;&lt;1);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D0D3C9-2AC4-6CAD-363F-9165A9C64684}"/>
              </a:ext>
            </a:extLst>
          </p:cNvPr>
          <p:cNvSpPr txBox="1"/>
          <p:nvPr/>
        </p:nvSpPr>
        <p:spPr>
          <a:xfrm>
            <a:off x="812292" y="179755"/>
            <a:ext cx="110322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an unsigned int is 2 bytes wide then, What will be the output of the program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B36A8-BA5F-6191-C9F0-6986BA61FDF0}"/>
              </a:ext>
            </a:extLst>
          </p:cNvPr>
          <p:cNvSpPr txBox="1"/>
          <p:nvPr/>
        </p:nvSpPr>
        <p:spPr>
          <a:xfrm>
            <a:off x="2351723" y="1690569"/>
            <a:ext cx="621220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int a=0xffff;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~a;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("%x\n", a);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2C56ED-13D6-F17B-FD6E-7493D073ACD3}"/>
              </a:ext>
            </a:extLst>
          </p:cNvPr>
          <p:cNvSpPr txBox="1"/>
          <p:nvPr/>
        </p:nvSpPr>
        <p:spPr>
          <a:xfrm>
            <a:off x="857250" y="387350"/>
            <a:ext cx="9475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E723C-C105-0597-D94C-DCA2D84AE748}"/>
              </a:ext>
            </a:extLst>
          </p:cNvPr>
          <p:cNvSpPr txBox="1"/>
          <p:nvPr/>
        </p:nvSpPr>
        <p:spPr>
          <a:xfrm>
            <a:off x="2454592" y="1095236"/>
            <a:ext cx="777525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int res;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res = (64 &gt;&gt;(2+1-2)) &amp; (~(1&lt;&lt;2));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("%d\n", res);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192A9B-AEDC-A677-F664-451F8021FCB8}"/>
              </a:ext>
            </a:extLst>
          </p:cNvPr>
          <p:cNvSpPr txBox="1"/>
          <p:nvPr/>
        </p:nvSpPr>
        <p:spPr>
          <a:xfrm>
            <a:off x="632459" y="818495"/>
            <a:ext cx="107213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536575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Which of the following is the correct order of evaluation for the below expression?</a:t>
            </a:r>
          </a:p>
          <a:p>
            <a:pPr marL="1611313" algn="just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x + y * z / 4 % 2 - 1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BFB94-4319-CCA4-635B-E2B121756F44}"/>
              </a:ext>
            </a:extLst>
          </p:cNvPr>
          <p:cNvSpPr txBox="1"/>
          <p:nvPr/>
        </p:nvSpPr>
        <p:spPr>
          <a:xfrm>
            <a:off x="632460" y="3542498"/>
            <a:ext cx="107213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725" indent="-538163"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Which of the following is the correct order if calling functions in the below code?</a:t>
            </a:r>
          </a:p>
          <a:p>
            <a:pPr marL="1611313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f1(23, 14) * f2(12/4) + f3();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CF5960C-970D-0AA1-A9CA-9E69B4B74B77}"/>
              </a:ext>
            </a:extLst>
          </p:cNvPr>
          <p:cNvSpPr txBox="1"/>
          <p:nvPr/>
        </p:nvSpPr>
        <p:spPr>
          <a:xfrm>
            <a:off x="560070" y="295394"/>
            <a:ext cx="10115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61F0D-95DE-E875-E093-9E9070DB6DCE}"/>
              </a:ext>
            </a:extLst>
          </p:cNvPr>
          <p:cNvSpPr txBox="1"/>
          <p:nvPr/>
        </p:nvSpPr>
        <p:spPr>
          <a:xfrm>
            <a:off x="1888806" y="1003280"/>
            <a:ext cx="864965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=-3, j=2, k=0, m;</a:t>
            </a: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 = ++</a:t>
            </a:r>
            <a:r>
              <a:rPr lang="en-IN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++j &amp;&amp; ++k;</a:t>
            </a: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 %d, %d, %d\n", </a:t>
            </a:r>
            <a:r>
              <a:rPr lang="en-IN" sz="4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k, m);</a:t>
            </a: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AB70E7-1D3E-C586-8194-8007EADE8CB4}"/>
              </a:ext>
            </a:extLst>
          </p:cNvPr>
          <p:cNvSpPr txBox="1"/>
          <p:nvPr/>
        </p:nvSpPr>
        <p:spPr>
          <a:xfrm>
            <a:off x="533876" y="242024"/>
            <a:ext cx="104841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will be the output of the program?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FF409-3B79-7DDD-7510-92802CD99CCF}"/>
              </a:ext>
            </a:extLst>
          </p:cNvPr>
          <p:cNvSpPr txBox="1"/>
          <p:nvPr/>
        </p:nvSpPr>
        <p:spPr>
          <a:xfrm>
            <a:off x="1837373" y="1137553"/>
            <a:ext cx="834628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=-3, j=2, k=0, m;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 = ++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++j &amp;&amp; ++k;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("%d, %d, %d, %d\n", </a:t>
            </a:r>
            <a:r>
              <a:rPr lang="en-IN" sz="3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k, m);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3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2D605A-584D-4827-A9CD-0D7F82B73519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{0C677310-D645-4674-987D-13FEA1329B01}tf11964407_win32</Template>
  <TotalTime>353</TotalTime>
  <Words>1369</Words>
  <Application>Microsoft Office PowerPoint</Application>
  <PresentationFormat>Widescreen</PresentationFormat>
  <Paragraphs>194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Courier New</vt:lpstr>
      <vt:lpstr>Gill Sans Nova Light</vt:lpstr>
      <vt:lpstr>Montserrat Bold</vt:lpstr>
      <vt:lpstr>Montserrat ExtraBold</vt:lpstr>
      <vt:lpstr>Open Sans</vt:lpstr>
      <vt:lpstr>Sagona Book</vt:lpstr>
      <vt:lpstr>Sagona Book (Headings)</vt:lpstr>
      <vt:lpstr>Times New Roman</vt:lpstr>
      <vt:lpstr>Custom</vt:lpstr>
      <vt:lpstr>Ash</vt:lpstr>
      <vt:lpstr>Operators in C Programming</vt:lpstr>
      <vt:lpstr>Types of Operators based on Operands </vt:lpstr>
      <vt:lpstr>1. Which bitwise operator is suitable for checking whether a particular bit is on or off?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True or False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Jeevan Namdhari</dc:creator>
  <cp:lastModifiedBy>Karthik Kashyap</cp:lastModifiedBy>
  <cp:revision>2</cp:revision>
  <dcterms:created xsi:type="dcterms:W3CDTF">2024-07-24T05:19:36Z</dcterms:created>
  <dcterms:modified xsi:type="dcterms:W3CDTF">2024-09-29T09:31:42Z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