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IN"/>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357374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106BD0-EBEC-419E-9A26-A581677064FB}" type="datetimeFigureOut">
              <a:rPr lang="en-IN" smtClean="0"/>
              <a:pPr/>
              <a:t>25-08-17</a:t>
            </a:fld>
            <a:endParaRPr lang="en-IN"/>
          </a:p>
        </p:txBody>
      </p:sp>
      <p:sp>
        <p:nvSpPr>
          <p:cNvPr id="6" name="Footer Placeholder 5"/>
          <p:cNvSpPr>
            <a:spLocks noGrp="1"/>
          </p:cNvSpPr>
          <p:nvPr>
            <p:ph type="ftr" sz="quarter" idx="11"/>
          </p:nvPr>
        </p:nvSpPr>
        <p:spPr/>
        <p:txBody>
          <a:bodyPr/>
          <a:lstStyle/>
          <a:p>
            <a:endParaRPr lang="en-IN"/>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164273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57878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3705530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125466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106BD0-EBEC-419E-9A26-A581677064FB}" type="datetimeFigureOut">
              <a:rPr lang="en-IN" smtClean="0"/>
              <a:pPr/>
              <a:t>25-08-17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1600210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106BD0-EBEC-419E-9A26-A581677064FB}" type="datetimeFigureOut">
              <a:rPr lang="en-IN" smtClean="0"/>
              <a:pPr/>
              <a:t>25-08-17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341869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a:xfrm>
            <a:off x="516133" y="6387910"/>
            <a:ext cx="3859795" cy="228660"/>
          </a:xfrm>
        </p:spPr>
        <p:txBody>
          <a:bodyPr/>
          <a:lstStyle/>
          <a:p>
            <a:endParaRPr lang="en-IN"/>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107189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a:xfrm>
            <a:off x="538546" y="6365498"/>
            <a:ext cx="3859795" cy="228660"/>
          </a:xfrm>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369627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62493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106BD0-EBEC-419E-9A26-A581677064FB}" type="datetimeFigureOut">
              <a:rPr lang="en-IN" smtClean="0"/>
              <a:pPr/>
              <a:t>25-08-17</a:t>
            </a:fld>
            <a:endParaRPr lang="en-IN"/>
          </a:p>
        </p:txBody>
      </p:sp>
      <p:sp>
        <p:nvSpPr>
          <p:cNvPr id="5" name="Footer Placeholder 4"/>
          <p:cNvSpPr>
            <a:spLocks noGrp="1"/>
          </p:cNvSpPr>
          <p:nvPr>
            <p:ph type="ftr" sz="quarter" idx="11"/>
          </p:nvPr>
        </p:nvSpPr>
        <p:spPr/>
        <p:txBody>
          <a:bodyPr/>
          <a:lstStyle/>
          <a:p>
            <a:endParaRPr lang="en-IN"/>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33774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06BD0-EBEC-419E-9A26-A581677064FB}" type="datetimeFigureOut">
              <a:rPr lang="en-IN" smtClean="0"/>
              <a:pPr/>
              <a:t>25-08-17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279518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06BD0-EBEC-419E-9A26-A581677064FB}" type="datetimeFigureOut">
              <a:rPr lang="en-IN" smtClean="0"/>
              <a:pPr/>
              <a:t>25-08-17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203082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106BD0-EBEC-419E-9A26-A581677064FB}" type="datetimeFigureOut">
              <a:rPr lang="en-IN" smtClean="0"/>
              <a:pPr/>
              <a:t>25-08-17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203155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4106BD0-EBEC-419E-9A26-A581677064FB}" type="datetimeFigureOut">
              <a:rPr lang="en-IN" smtClean="0"/>
              <a:pPr/>
              <a:t>25-08-17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4767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106BD0-EBEC-419E-9A26-A581677064FB}" type="datetimeFigureOut">
              <a:rPr lang="en-IN" smtClean="0"/>
              <a:pPr/>
              <a:t>25-08-17</a:t>
            </a:fld>
            <a:endParaRPr lang="en-IN"/>
          </a:p>
        </p:txBody>
      </p:sp>
      <p:sp>
        <p:nvSpPr>
          <p:cNvPr id="6" name="Footer Placeholder 5"/>
          <p:cNvSpPr>
            <a:spLocks noGrp="1"/>
          </p:cNvSpPr>
          <p:nvPr>
            <p:ph type="ftr" sz="quarter" idx="11"/>
          </p:nvPr>
        </p:nvSpPr>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336299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106BD0-EBEC-419E-9A26-A581677064FB}" type="datetimeFigureOut">
              <a:rPr lang="en-IN" smtClean="0"/>
              <a:pPr/>
              <a:t>25-08-17</a:t>
            </a:fld>
            <a:endParaRPr lang="en-IN"/>
          </a:p>
        </p:txBody>
      </p:sp>
      <p:sp>
        <p:nvSpPr>
          <p:cNvPr id="6" name="Footer Placeholder 5"/>
          <p:cNvSpPr>
            <a:spLocks noGrp="1"/>
          </p:cNvSpPr>
          <p:nvPr>
            <p:ph type="ftr" sz="quarter" idx="11"/>
          </p:nvPr>
        </p:nvSpPr>
        <p:spPr/>
        <p:txBody>
          <a:bodyPr/>
          <a:lstStyle/>
          <a:p>
            <a:endParaRPr lang="en-IN"/>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234979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84106BD0-EBEC-419E-9A26-A581677064FB}" type="datetimeFigureOut">
              <a:rPr lang="en-IN" smtClean="0"/>
              <a:pPr/>
              <a:t>25-08-17</a:t>
            </a:fld>
            <a:endParaRPr lang="en-IN"/>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IN"/>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1737687F-50B2-482E-8155-98AADBEDC84F}" type="slidenum">
              <a:rPr lang="en-IN" smtClean="0"/>
              <a:pPr/>
              <a:t>‹#›</a:t>
            </a:fld>
            <a:endParaRPr lang="en-IN"/>
          </a:p>
        </p:txBody>
      </p:sp>
    </p:spTree>
    <p:extLst>
      <p:ext uri="{BB962C8B-B14F-4D97-AF65-F5344CB8AC3E}">
        <p14:creationId xmlns="" xmlns:p14="http://schemas.microsoft.com/office/powerpoint/2010/main" val="1607261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772400" cy="4392488"/>
          </a:xfrm>
        </p:spPr>
        <p:txBody>
          <a:bodyPr>
            <a:normAutofit/>
          </a:bodyPr>
          <a:lstStyle/>
          <a:p>
            <a:r>
              <a:rPr lang="en-IN" sz="4800" dirty="0"/>
              <a:t>FORENSIC HANDWRITING  </a:t>
            </a:r>
            <a:r>
              <a:rPr lang="en-IN" sz="4800" dirty="0" smtClean="0"/>
              <a:t>EXAMINATION</a:t>
            </a:r>
            <a:br>
              <a:rPr lang="en-IN" sz="4800" dirty="0" smtClean="0"/>
            </a:br>
            <a:endParaRPr lang="en-IN" sz="4800" dirty="0"/>
          </a:p>
        </p:txBody>
      </p:sp>
      <p:sp>
        <p:nvSpPr>
          <p:cNvPr id="3" name="Subtitle 2"/>
          <p:cNvSpPr>
            <a:spLocks noGrp="1"/>
          </p:cNvSpPr>
          <p:nvPr>
            <p:ph type="subTitle" idx="1"/>
          </p:nvPr>
        </p:nvSpPr>
        <p:spPr>
          <a:xfrm>
            <a:off x="866440" y="6237312"/>
            <a:ext cx="5917679" cy="144016"/>
          </a:xfrm>
        </p:spPr>
        <p:txBody>
          <a:bodyPr>
            <a:normAutofit fontScale="25000" lnSpcReduction="20000"/>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Feature extraction</a:t>
            </a:r>
          </a:p>
        </p:txBody>
      </p:sp>
      <p:pic>
        <p:nvPicPr>
          <p:cNvPr id="4" name="Content Placeholder 3" descr="Screenshot (390).png"/>
          <p:cNvPicPr>
            <a:picLocks noGrp="1" noChangeAspect="1"/>
          </p:cNvPicPr>
          <p:nvPr>
            <p:ph idx="1"/>
          </p:nvPr>
        </p:nvPicPr>
        <p:blipFill>
          <a:blip r:embed="rId2" cstate="print"/>
          <a:stretch>
            <a:fillRect/>
          </a:stretch>
        </p:blipFill>
        <p:spPr>
          <a:xfrm>
            <a:off x="897183" y="2489200"/>
            <a:ext cx="6279658" cy="3530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a:t>
            </a:r>
          </a:p>
        </p:txBody>
      </p:sp>
      <p:pic>
        <p:nvPicPr>
          <p:cNvPr id="4" name="Content Placeholder 3" descr="Screenshot (392).png"/>
          <p:cNvPicPr>
            <a:picLocks noGrp="1" noChangeAspect="1"/>
          </p:cNvPicPr>
          <p:nvPr>
            <p:ph idx="1"/>
          </p:nvPr>
        </p:nvPicPr>
        <p:blipFill>
          <a:blip r:embed="rId2" cstate="print"/>
          <a:stretch>
            <a:fillRect/>
          </a:stretch>
        </p:blipFill>
        <p:spPr>
          <a:xfrm>
            <a:off x="900526" y="2489200"/>
            <a:ext cx="6272972" cy="353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 of feature usefulness</a:t>
            </a:r>
          </a:p>
        </p:txBody>
      </p:sp>
      <p:sp>
        <p:nvSpPr>
          <p:cNvPr id="3" name="Content Placeholder 2"/>
          <p:cNvSpPr>
            <a:spLocks noGrp="1"/>
          </p:cNvSpPr>
          <p:nvPr>
            <p:ph idx="1"/>
          </p:nvPr>
        </p:nvSpPr>
        <p:spPr/>
        <p:txBody>
          <a:bodyPr/>
          <a:lstStyle/>
          <a:p>
            <a:r>
              <a:rPr lang="en-IN" dirty="0"/>
              <a:t>First, all the features that may have discriminating power were extracted. Second, after extraction it was necessary to decide which features have discriminating power and which do not.</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 selection </a:t>
            </a:r>
            <a:br>
              <a:rPr lang="en-IN" dirty="0"/>
            </a:br>
            <a:endParaRPr lang="en-IN" dirty="0"/>
          </a:p>
        </p:txBody>
      </p:sp>
      <p:sp>
        <p:nvSpPr>
          <p:cNvPr id="3" name="Content Placeholder 2"/>
          <p:cNvSpPr>
            <a:spLocks noGrp="1"/>
          </p:cNvSpPr>
          <p:nvPr>
            <p:ph idx="1"/>
          </p:nvPr>
        </p:nvSpPr>
        <p:spPr>
          <a:xfrm>
            <a:off x="539552" y="2604045"/>
            <a:ext cx="8229600" cy="4713387"/>
          </a:xfrm>
        </p:spPr>
        <p:txBody>
          <a:bodyPr>
            <a:normAutofit/>
          </a:bodyPr>
          <a:lstStyle/>
          <a:p>
            <a:r>
              <a:rPr lang="en-IN" dirty="0"/>
              <a:t>We use genetic algorithm for feature selection.</a:t>
            </a:r>
          </a:p>
          <a:p>
            <a:r>
              <a:rPr lang="en-IN" dirty="0"/>
              <a:t>The </a:t>
            </a:r>
            <a:r>
              <a:rPr lang="en-IN" b="1" dirty="0"/>
              <a:t>genetic algorithm</a:t>
            </a:r>
            <a:r>
              <a:rPr lang="en-IN" dirty="0"/>
              <a:t> is a method for solving both constrained and unconstrained optimization problems that is based on natural selection, the process that drives biological evolution. The </a:t>
            </a:r>
            <a:r>
              <a:rPr lang="en-IN" b="1" dirty="0"/>
              <a:t>genetic algorithm</a:t>
            </a:r>
            <a:r>
              <a:rPr lang="en-IN" dirty="0"/>
              <a:t> repeatedly modifies a population of individual solutions.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Genetic algorithm </a:t>
            </a:r>
          </a:p>
        </p:txBody>
      </p:sp>
      <p:sp>
        <p:nvSpPr>
          <p:cNvPr id="3" name="Content Placeholder 2"/>
          <p:cNvSpPr>
            <a:spLocks noGrp="1"/>
          </p:cNvSpPr>
          <p:nvPr>
            <p:ph idx="1"/>
          </p:nvPr>
        </p:nvSpPr>
        <p:spPr/>
        <p:txBody>
          <a:bodyPr/>
          <a:lstStyle/>
          <a:p>
            <a:r>
              <a:rPr lang="en-IN" dirty="0"/>
              <a:t>Start with a population of candidate solutions.</a:t>
            </a:r>
          </a:p>
          <a:p>
            <a:endParaRPr lang="en-IN" dirty="0"/>
          </a:p>
          <a:p>
            <a:r>
              <a:rPr lang="en-IN" dirty="0"/>
              <a:t>Variation: Introduce variation by applying two operators: crossover and mutation. </a:t>
            </a:r>
          </a:p>
          <a:p>
            <a:endParaRPr lang="en-IN" dirty="0"/>
          </a:p>
          <a:p>
            <a:r>
              <a:rPr lang="en-IN" dirty="0"/>
              <a:t>Survival of the fittest: Use a fitness criterion to bias the evolution towards desired features.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Classifier </a:t>
            </a:r>
          </a:p>
        </p:txBody>
      </p:sp>
      <p:sp>
        <p:nvSpPr>
          <p:cNvPr id="3" name="Content Placeholder 2"/>
          <p:cNvSpPr>
            <a:spLocks noGrp="1"/>
          </p:cNvSpPr>
          <p:nvPr>
            <p:ph idx="1"/>
          </p:nvPr>
        </p:nvSpPr>
        <p:spPr>
          <a:xfrm>
            <a:off x="467544" y="2420888"/>
            <a:ext cx="8229600" cy="5112568"/>
          </a:xfrm>
        </p:spPr>
        <p:txBody>
          <a:bodyPr>
            <a:normAutofit/>
          </a:bodyPr>
          <a:lstStyle/>
          <a:p>
            <a:r>
              <a:rPr lang="en-IN" dirty="0"/>
              <a:t>In our study we used n-fold cross validation to evaluate a feature subset . The training data was divided into n approximately equal partitions and the induction algorithm was then run n times each time leaving one subset for test and using the other n − 1 parts for training. The </a:t>
            </a:r>
            <a:r>
              <a:rPr lang="en-IN" dirty="0" err="1"/>
              <a:t>classiﬁcation</a:t>
            </a:r>
            <a:r>
              <a:rPr lang="en-IN" dirty="0"/>
              <a:t> accuracy obtained from n tests was then averaged and associated with the corresponding feature subset.</a:t>
            </a:r>
          </a:p>
          <a:p>
            <a:r>
              <a:rPr lang="en-IN" dirty="0" err="1"/>
              <a:t>DistAl</a:t>
            </a:r>
            <a:r>
              <a:rPr lang="en-IN" dirty="0"/>
              <a:t>, a constructive learning algorithm based on the multi-layer </a:t>
            </a:r>
            <a:r>
              <a:rPr lang="en-IN" dirty="0" err="1"/>
              <a:t>perceptron</a:t>
            </a:r>
            <a:r>
              <a:rPr lang="en-IN" dirty="0"/>
              <a:t> with spherical threshold units, was chosen as a </a:t>
            </a:r>
            <a:r>
              <a:rPr lang="en-IN" dirty="0" err="1"/>
              <a:t>classiﬁcation</a:t>
            </a:r>
            <a:r>
              <a:rPr lang="en-IN" dirty="0"/>
              <a:t> system . There were several reasons for this choice over other possibilities:</a:t>
            </a:r>
          </a:p>
          <a:p>
            <a:r>
              <a:rPr lang="en-IN" dirty="0"/>
              <a:t> </a:t>
            </a:r>
            <a:r>
              <a:rPr lang="en-IN" dirty="0" err="1"/>
              <a:t>DistAl</a:t>
            </a:r>
            <a:r>
              <a:rPr lang="en-IN" dirty="0"/>
              <a:t> does not require any a priori assumptions about network topology. Network topology is determined dynamically in the learning process. </a:t>
            </a:r>
          </a:p>
          <a:p>
            <a:endParaRPr lang="en-IN" dirty="0"/>
          </a:p>
          <a:p>
            <a:endParaRPr lang="en-IN" dirty="0"/>
          </a:p>
          <a:p>
            <a:endParaRPr lang="en-IN" dirty="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DistAl</a:t>
            </a:r>
            <a:r>
              <a:rPr lang="en-IN" dirty="0"/>
              <a:t> is based on a distance metric between patterns which means it can easily be adapted to handle patterns with missing feature values. </a:t>
            </a:r>
          </a:p>
          <a:p>
            <a:r>
              <a:rPr lang="en-IN" dirty="0"/>
              <a:t> Experiments conducted on both </a:t>
            </a:r>
            <a:r>
              <a:rPr lang="en-IN" dirty="0" err="1"/>
              <a:t>artiﬁcial</a:t>
            </a:r>
            <a:r>
              <a:rPr lang="en-IN" dirty="0"/>
              <a:t> and real data demonstrated results of </a:t>
            </a:r>
            <a:r>
              <a:rPr lang="en-IN" dirty="0" err="1"/>
              <a:t>classiﬁcation</a:t>
            </a:r>
            <a:r>
              <a:rPr lang="en-IN" dirty="0"/>
              <a:t> comparable to those obtained by other commonly used learning algorithms.</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64382" y="2060848"/>
            <a:ext cx="7380026" cy="4797152"/>
          </a:xfrm>
        </p:spPr>
        <p:txBody>
          <a:bodyPr>
            <a:normAutofit/>
          </a:bodyPr>
          <a:lstStyle/>
          <a:p>
            <a:r>
              <a:rPr lang="en-IN" dirty="0"/>
              <a:t>All feature values were treated as real numbers. Having performed several experiments we chose the normalised </a:t>
            </a:r>
            <a:r>
              <a:rPr lang="en-IN" dirty="0" smtClean="0"/>
              <a:t>Manhattan distance as a distance measure for </a:t>
            </a:r>
            <a:r>
              <a:rPr lang="en-IN" dirty="0" err="1" smtClean="0"/>
              <a:t>DistAl</a:t>
            </a:r>
            <a:r>
              <a:rPr lang="en-IN" dirty="0" smtClean="0"/>
              <a:t> because this </a:t>
            </a:r>
            <a:r>
              <a:rPr lang="en-IN" dirty="0"/>
              <a:t>measure was shown to be suitable for the problem at hand</a:t>
            </a:r>
          </a:p>
          <a:p>
            <a:endParaRPr lang="en-IN" dirty="0"/>
          </a:p>
          <a:p>
            <a:endParaRPr lang="en-IN" dirty="0" smtClean="0"/>
          </a:p>
          <a:p>
            <a:endParaRPr lang="en-IN" dirty="0" smtClean="0"/>
          </a:p>
          <a:p>
            <a:endParaRPr lang="en-IN" dirty="0" smtClean="0"/>
          </a:p>
          <a:p>
            <a:endParaRPr lang="en-IN" dirty="0" smtClean="0"/>
          </a:p>
          <a:p>
            <a:r>
              <a:rPr lang="en-IN" dirty="0" smtClean="0"/>
              <a:t>where </a:t>
            </a:r>
            <a:r>
              <a:rPr lang="en-IN" dirty="0"/>
              <a:t>k is the number of features, mini and maxi are the minimum and maximum values of the </a:t>
            </a:r>
            <a:r>
              <a:rPr lang="en-IN" dirty="0" err="1"/>
              <a:t>ith</a:t>
            </a:r>
            <a:r>
              <a:rPr lang="en-IN" dirty="0"/>
              <a:t> feature in the data set, respectively</a:t>
            </a:r>
          </a:p>
        </p:txBody>
      </p:sp>
      <p:pic>
        <p:nvPicPr>
          <p:cNvPr id="4" name="Picture 3" descr="Screenshot (394).png"/>
          <p:cNvPicPr>
            <a:picLocks noChangeAspect="1"/>
          </p:cNvPicPr>
          <p:nvPr/>
        </p:nvPicPr>
        <p:blipFill>
          <a:blip r:embed="rId2" cstate="print"/>
          <a:stretch>
            <a:fillRect/>
          </a:stretch>
        </p:blipFill>
        <p:spPr>
          <a:xfrm>
            <a:off x="3203848" y="3356992"/>
            <a:ext cx="3620005" cy="20386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3" name="Content Placeholder 2"/>
          <p:cNvSpPr>
            <a:spLocks noGrp="1"/>
          </p:cNvSpPr>
          <p:nvPr>
            <p:ph idx="1"/>
          </p:nvPr>
        </p:nvSpPr>
        <p:spPr/>
        <p:txBody>
          <a:bodyPr>
            <a:normAutofit/>
          </a:bodyPr>
          <a:lstStyle/>
          <a:p>
            <a:r>
              <a:rPr lang="en-IN" dirty="0"/>
              <a:t>Experiments were conducted to evaluate writer </a:t>
            </a:r>
            <a:r>
              <a:rPr lang="en-IN" dirty="0" err="1"/>
              <a:t>classiﬁcation</a:t>
            </a:r>
            <a:r>
              <a:rPr lang="en-IN" dirty="0"/>
              <a:t> accuracy achieved using the </a:t>
            </a:r>
            <a:r>
              <a:rPr lang="en-IN" dirty="0" err="1"/>
              <a:t>DistAl</a:t>
            </a:r>
            <a:r>
              <a:rPr lang="en-IN" dirty="0"/>
              <a:t> neural network when only one character and a set of four characters were used. </a:t>
            </a:r>
          </a:p>
          <a:p>
            <a:r>
              <a:rPr lang="en-IN" dirty="0"/>
              <a:t>Feature vectors for four-character combinations were formed by merging feature vectors for separate characters together. Each character gave its feature vector for one and only one combination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Conclusions</a:t>
            </a:r>
            <a:br>
              <a:rPr lang="en-IN" dirty="0"/>
            </a:br>
            <a:endParaRPr lang="en-IN" dirty="0"/>
          </a:p>
        </p:txBody>
      </p:sp>
      <p:sp>
        <p:nvSpPr>
          <p:cNvPr id="3" name="Content Placeholder 2"/>
          <p:cNvSpPr>
            <a:spLocks noGrp="1"/>
          </p:cNvSpPr>
          <p:nvPr>
            <p:ph idx="1"/>
          </p:nvPr>
        </p:nvSpPr>
        <p:spPr/>
        <p:txBody>
          <a:bodyPr>
            <a:normAutofit/>
          </a:bodyPr>
          <a:lstStyle/>
          <a:p>
            <a:r>
              <a:rPr lang="en-IN" dirty="0"/>
              <a:t> Although we did not achieve </a:t>
            </a:r>
            <a:r>
              <a:rPr lang="en-IN" dirty="0" err="1"/>
              <a:t>identiﬁcation</a:t>
            </a:r>
            <a:r>
              <a:rPr lang="en-IN" dirty="0"/>
              <a:t> accuracy close to 100%, a number of important issues were revealed from the study. </a:t>
            </a:r>
          </a:p>
          <a:p>
            <a:r>
              <a:rPr lang="en-IN" dirty="0"/>
              <a:t>It was demonstrated that not only characters are different in their discriminating power but also there exist a noticeable difference between characters and graphemes. </a:t>
            </a:r>
          </a:p>
          <a:p>
            <a:r>
              <a:rPr lang="en-IN" dirty="0"/>
              <a:t>The most important (indispensable) features as well as irrelevant features were </a:t>
            </a:r>
            <a:r>
              <a:rPr lang="en-IN" dirty="0" err="1"/>
              <a:t>identiﬁed</a:t>
            </a:r>
            <a:r>
              <a:rPr lang="en-IN" dirty="0"/>
              <a:t> under the assumption that the data is all genuine unconstrained handwriting.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INTRODUCTION</a:t>
            </a:r>
            <a:br>
              <a:rPr lang="en-IN" dirty="0"/>
            </a:br>
            <a:endParaRPr lang="en-IN" dirty="0"/>
          </a:p>
        </p:txBody>
      </p:sp>
      <p:sp>
        <p:nvSpPr>
          <p:cNvPr id="3" name="Content Placeholder 2"/>
          <p:cNvSpPr>
            <a:spLocks noGrp="1"/>
          </p:cNvSpPr>
          <p:nvPr>
            <p:ph idx="1"/>
          </p:nvPr>
        </p:nvSpPr>
        <p:spPr>
          <a:xfrm>
            <a:off x="467544" y="2420888"/>
            <a:ext cx="8229600" cy="4713387"/>
          </a:xfrm>
        </p:spPr>
        <p:txBody>
          <a:bodyPr>
            <a:normAutofit/>
          </a:bodyPr>
          <a:lstStyle/>
          <a:p>
            <a:r>
              <a:rPr lang="en-IN" sz="2400" dirty="0"/>
              <a:t>Handwriting is a personal biometric that has long been considered to be unique to a person.</a:t>
            </a:r>
          </a:p>
          <a:p>
            <a:r>
              <a:rPr lang="en-IN" sz="2400" dirty="0"/>
              <a:t>For many centuries signature </a:t>
            </a:r>
            <a:r>
              <a:rPr lang="en-IN" sz="2400" dirty="0" err="1"/>
              <a:t>veriﬁcation</a:t>
            </a:r>
            <a:r>
              <a:rPr lang="en-IN" sz="2400" dirty="0"/>
              <a:t> has been used for authentication purposes.</a:t>
            </a:r>
          </a:p>
          <a:p>
            <a:r>
              <a:rPr lang="en-IN" sz="2400" dirty="0"/>
              <a:t>Experts in forensic document analysis all around the world daily perform examination of handwritten documents to determine the authorship of a questioned document or detect evidence of forgery or disguise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IN" dirty="0"/>
          </a:p>
        </p:txBody>
      </p:sp>
      <p:sp>
        <p:nvSpPr>
          <p:cNvPr id="3" name="Content Placeholder 2"/>
          <p:cNvSpPr>
            <a:spLocks noGrp="1"/>
          </p:cNvSpPr>
          <p:nvPr>
            <p:ph idx="1"/>
          </p:nvPr>
        </p:nvSpPr>
        <p:spPr/>
        <p:txBody>
          <a:bodyPr/>
          <a:lstStyle/>
          <a:p>
            <a:r>
              <a:rPr lang="en-IN" sz="2000" dirty="0" smtClean="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r>
              <a:rPr lang="en-IN" dirty="0" smtClean="0"/>
              <a: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a:t>
            </a:r>
          </a:p>
        </p:txBody>
      </p:sp>
      <p:sp>
        <p:nvSpPr>
          <p:cNvPr id="3" name="Content Placeholder 2"/>
          <p:cNvSpPr>
            <a:spLocks noGrp="1"/>
          </p:cNvSpPr>
          <p:nvPr>
            <p:ph idx="1"/>
          </p:nvPr>
        </p:nvSpPr>
        <p:spPr/>
        <p:txBody>
          <a:bodyPr>
            <a:normAutofit/>
          </a:bodyPr>
          <a:lstStyle/>
          <a:p>
            <a:r>
              <a:rPr lang="en-IN" sz="2400" dirty="0" smtClean="0"/>
              <a:t>Character recognition</a:t>
            </a:r>
          </a:p>
          <a:p>
            <a:endParaRPr lang="en-IN" sz="2400" dirty="0"/>
          </a:p>
          <a:p>
            <a:r>
              <a:rPr lang="en-IN" sz="2400" dirty="0" smtClean="0"/>
              <a:t>Manual  Recognition (offline )</a:t>
            </a:r>
          </a:p>
          <a:p>
            <a:endParaRPr lang="en-IN" sz="2400" dirty="0" smtClean="0"/>
          </a:p>
          <a:p>
            <a:r>
              <a:rPr lang="en-IN" sz="2400" dirty="0" smtClean="0"/>
              <a:t>Online </a:t>
            </a:r>
            <a:r>
              <a:rPr lang="en-IN" sz="2400" dirty="0" smtClean="0"/>
              <a:t>recognition</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ways to achieve character recognition</a:t>
            </a:r>
          </a:p>
        </p:txBody>
      </p:sp>
      <p:sp>
        <p:nvSpPr>
          <p:cNvPr id="3" name="Content Placeholder 2"/>
          <p:cNvSpPr>
            <a:spLocks noGrp="1"/>
          </p:cNvSpPr>
          <p:nvPr>
            <p:ph idx="1"/>
          </p:nvPr>
        </p:nvSpPr>
        <p:spPr/>
        <p:txBody>
          <a:bodyPr>
            <a:normAutofit/>
          </a:bodyPr>
          <a:lstStyle/>
          <a:p>
            <a:r>
              <a:rPr lang="en-IN" dirty="0"/>
              <a:t>Collection of characters </a:t>
            </a:r>
          </a:p>
          <a:p>
            <a:r>
              <a:rPr lang="en-IN" dirty="0"/>
              <a:t>Extraction of features </a:t>
            </a:r>
          </a:p>
          <a:p>
            <a:r>
              <a:rPr lang="en-IN" dirty="0"/>
              <a:t>Analysis of features</a:t>
            </a:r>
          </a:p>
          <a:p>
            <a:r>
              <a:rPr lang="en-IN" dirty="0"/>
              <a:t>Optimization of future vector for better pattern recognition.</a:t>
            </a:r>
          </a:p>
          <a:p>
            <a:r>
              <a:rPr lang="en-IN" dirty="0"/>
              <a:t>Training of a classifier.</a:t>
            </a:r>
          </a:p>
          <a:p>
            <a:r>
              <a:rPr lang="en-IN" dirty="0"/>
              <a:t>Output.</a:t>
            </a:r>
          </a:p>
          <a:p>
            <a:pPr>
              <a:buNone/>
            </a:pPr>
            <a:r>
              <a:rPr lang="en-IN"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approach</a:t>
            </a:r>
          </a:p>
        </p:txBody>
      </p:sp>
      <p:sp>
        <p:nvSpPr>
          <p:cNvPr id="3" name="Content Placeholder 2"/>
          <p:cNvSpPr>
            <a:spLocks noGrp="1"/>
          </p:cNvSpPr>
          <p:nvPr>
            <p:ph idx="1"/>
          </p:nvPr>
        </p:nvSpPr>
        <p:spPr/>
        <p:txBody>
          <a:bodyPr>
            <a:normAutofit/>
          </a:bodyPr>
          <a:lstStyle/>
          <a:p>
            <a:r>
              <a:rPr lang="en-IN" sz="2000" dirty="0"/>
              <a:t>The purpose of the study is to determine whether it is possible to distinguish people by their handwriting using a subset of document examiner features.</a:t>
            </a:r>
          </a:p>
          <a:p>
            <a:r>
              <a:rPr lang="en-IN" sz="2000" dirty="0"/>
              <a:t>the person may be able to determine which features should, and which should not, be used in a particular case.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Extraction of features</a:t>
            </a:r>
            <a:br>
              <a:rPr lang="en-IN" dirty="0"/>
            </a:br>
            <a:endParaRPr lang="en-IN" dirty="0"/>
          </a:p>
        </p:txBody>
      </p:sp>
      <p:sp>
        <p:nvSpPr>
          <p:cNvPr id="3" name="Content Placeholder 2"/>
          <p:cNvSpPr>
            <a:spLocks noGrp="1"/>
          </p:cNvSpPr>
          <p:nvPr>
            <p:ph idx="1"/>
          </p:nvPr>
        </p:nvSpPr>
        <p:spPr/>
        <p:txBody>
          <a:bodyPr/>
          <a:lstStyle/>
          <a:p>
            <a:r>
              <a:rPr lang="en-IN" dirty="0"/>
              <a:t>Micro features.</a:t>
            </a:r>
          </a:p>
          <a:p>
            <a:r>
              <a:rPr lang="en-IN" dirty="0" err="1"/>
              <a:t>Eg</a:t>
            </a:r>
            <a:r>
              <a:rPr lang="en-IN" dirty="0"/>
              <a:t>: </a:t>
            </a:r>
            <a:r>
              <a:rPr lang="en-IN" dirty="0" err="1"/>
              <a:t>strokes,characters,graphemes</a:t>
            </a:r>
            <a:r>
              <a:rPr lang="en-IN" dirty="0"/>
              <a:t>.</a:t>
            </a:r>
          </a:p>
          <a:p>
            <a:r>
              <a:rPr lang="en-IN" dirty="0"/>
              <a:t>Macro features.</a:t>
            </a:r>
          </a:p>
          <a:p>
            <a:r>
              <a:rPr lang="en-IN" dirty="0" err="1"/>
              <a:t>Eg</a:t>
            </a:r>
            <a:r>
              <a:rPr lang="en-IN" dirty="0"/>
              <a:t>: words, lines.</a:t>
            </a:r>
          </a:p>
          <a:p>
            <a:r>
              <a:rPr lang="en-IN" dirty="0"/>
              <a:t>We use micro features.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Choice of features</a:t>
            </a:r>
          </a:p>
        </p:txBody>
      </p:sp>
      <p:sp>
        <p:nvSpPr>
          <p:cNvPr id="3" name="Content Placeholder 2"/>
          <p:cNvSpPr>
            <a:spLocks noGrp="1"/>
          </p:cNvSpPr>
          <p:nvPr>
            <p:ph idx="1"/>
          </p:nvPr>
        </p:nvSpPr>
        <p:spPr/>
        <p:txBody>
          <a:bodyPr/>
          <a:lstStyle/>
          <a:p>
            <a:r>
              <a:rPr lang="en-IN" dirty="0"/>
              <a:t>Based on some considerations characters “d”, “y”, “f”, and grapheme “</a:t>
            </a:r>
            <a:r>
              <a:rPr lang="en-IN" dirty="0" err="1"/>
              <a:t>th</a:t>
            </a:r>
            <a:r>
              <a:rPr lang="en-IN" dirty="0"/>
              <a:t>” were chosen for study.</a:t>
            </a:r>
          </a:p>
          <a:p>
            <a:r>
              <a:rPr lang="en-IN" dirty="0"/>
              <a:t>Because they have more strokes and occur frequently.</a:t>
            </a:r>
          </a:p>
          <a:p>
            <a:r>
              <a:rPr lang="en-IN" dirty="0"/>
              <a:t>The character images were extracted manually from 600 samples of the  CEDAR  letter representing 200 writers.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There were </a:t>
            </a:r>
            <a:r>
              <a:rPr lang="en-IN" dirty="0" smtClean="0"/>
              <a:t>at most </a:t>
            </a:r>
            <a:r>
              <a:rPr lang="en-IN" dirty="0"/>
              <a:t>10 samples of character “d”, eight samples of “y”, eight samples of “f”, and nine samples of “</a:t>
            </a:r>
            <a:r>
              <a:rPr lang="en-IN" dirty="0" err="1"/>
              <a:t>th</a:t>
            </a:r>
            <a:r>
              <a:rPr lang="en-IN" dirty="0"/>
              <a:t>” extracted from each of the 600 documents making total 30, 24, 24, and 27 samples of the corresponding character per writer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 extraction</a:t>
            </a:r>
            <a:br>
              <a:rPr lang="en-IN" dirty="0"/>
            </a:br>
            <a:endParaRPr lang="en-IN" dirty="0"/>
          </a:p>
        </p:txBody>
      </p:sp>
      <p:sp>
        <p:nvSpPr>
          <p:cNvPr id="3" name="Content Placeholder 2"/>
          <p:cNvSpPr>
            <a:spLocks noGrp="1"/>
          </p:cNvSpPr>
          <p:nvPr>
            <p:ph idx="1"/>
          </p:nvPr>
        </p:nvSpPr>
        <p:spPr>
          <a:xfrm>
            <a:off x="539552" y="2348880"/>
            <a:ext cx="8229600" cy="4929411"/>
          </a:xfrm>
        </p:spPr>
        <p:txBody>
          <a:bodyPr>
            <a:normAutofit/>
          </a:bodyPr>
          <a:lstStyle/>
          <a:p>
            <a:r>
              <a:rPr lang="en-IN" dirty="0"/>
              <a:t>Initial selection of the structural features to extract was motivated by studying the types of features described in books on forensic document examination.</a:t>
            </a:r>
          </a:p>
          <a:p>
            <a:r>
              <a:rPr lang="en-IN" dirty="0"/>
              <a:t>Some of these elements, like height and width of a character, were strictly </a:t>
            </a:r>
            <a:r>
              <a:rPr lang="en-IN" dirty="0" smtClean="0"/>
              <a:t>defined </a:t>
            </a:r>
            <a:r>
              <a:rPr lang="en-IN" dirty="0"/>
              <a:t>and thus were easy to extract from a character image.</a:t>
            </a:r>
          </a:p>
          <a:p>
            <a:r>
              <a:rPr lang="en-IN" dirty="0"/>
              <a:t>Further experiments and analysis of extraction accuracy as well as feature usefulness via a </a:t>
            </a:r>
            <a:r>
              <a:rPr lang="en-IN" dirty="0" err="1"/>
              <a:t>ﬁlter</a:t>
            </a:r>
            <a:r>
              <a:rPr lang="en-IN" dirty="0"/>
              <a:t> approach  allowed us to reconsider the feature set and eliminate some of the features and add others. The </a:t>
            </a:r>
            <a:r>
              <a:rPr lang="en-IN" dirty="0" err="1"/>
              <a:t>ﬁnal</a:t>
            </a:r>
            <a:r>
              <a:rPr lang="en-IN" dirty="0"/>
              <a:t> set comprised of 31 features (f1 ...f31).</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142</TotalTime>
  <Words>894</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FORENSIC HANDWRITING  EXAMINATION </vt:lpstr>
      <vt:lpstr>INTRODUCTION </vt:lpstr>
      <vt:lpstr>METHODS </vt:lpstr>
      <vt:lpstr>ways to achieve character recognition</vt:lpstr>
      <vt:lpstr>Our approach</vt:lpstr>
      <vt:lpstr> Extraction of features </vt:lpstr>
      <vt:lpstr>Choice of features</vt:lpstr>
      <vt:lpstr>Slide 8</vt:lpstr>
      <vt:lpstr>Feature extraction </vt:lpstr>
      <vt:lpstr>Feature extraction</vt:lpstr>
      <vt:lpstr>Feature extraction</vt:lpstr>
      <vt:lpstr>Analysis of feature usefulness</vt:lpstr>
      <vt:lpstr>Feature selection  </vt:lpstr>
      <vt:lpstr>Genetic algorithm </vt:lpstr>
      <vt:lpstr>Classifier </vt:lpstr>
      <vt:lpstr>Slide 16</vt:lpstr>
      <vt:lpstr>Slide 17</vt:lpstr>
      <vt:lpstr>Results</vt:lpstr>
      <vt:lpstr> Conclusions </vt:lpstr>
      <vt:lpstr>MACHINE LEARNING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EXAMINATION</dc:title>
  <dc:creator>Karthik Rao</dc:creator>
  <cp:lastModifiedBy>Karthik Rao</cp:lastModifiedBy>
  <cp:revision>17</cp:revision>
  <dcterms:created xsi:type="dcterms:W3CDTF">2017-08-24T21:46:09Z</dcterms:created>
  <dcterms:modified xsi:type="dcterms:W3CDTF">2017-08-25T14:27:24Z</dcterms:modified>
</cp:coreProperties>
</file>