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84" r:id="rId6"/>
    <p:sldId id="285" r:id="rId7"/>
    <p:sldId id="278" r:id="rId8"/>
    <p:sldId id="280" r:id="rId9"/>
    <p:sldId id="281" r:id="rId10"/>
    <p:sldId id="283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61B5AA01-38C1-4F72-A426-163B656A8330}">
          <p14:sldIdLst>
            <p14:sldId id="256"/>
            <p14:sldId id="257"/>
            <p14:sldId id="259"/>
            <p14:sldId id="260"/>
            <p14:sldId id="278"/>
            <p14:sldId id="280"/>
            <p14:sldId id="281"/>
            <p14:sldId id="283"/>
          </p14:sldIdLst>
        </p14:section>
        <p14:section name="Untitled Section" id="{1EFD92EA-BC33-4B87-A98D-D2706E7711F9}">
          <p14:sldIdLst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2C023-6919-4F43-A7E3-896DAA3B6FD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5DE5D-E477-461B-9629-52FA9B363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094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107706-6A1E-4BBF-B389-0D961C01A68B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407D00-0FB9-4030-A1CE-A79ABC0B84C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57158" y="571480"/>
            <a:ext cx="7429552" cy="77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sng" strike="noStrike" cap="none" normalizeH="0" baseline="0" dirty="0">
                <a:ln>
                  <a:noFill/>
                </a:ln>
                <a:solidFill>
                  <a:srgbClr val="C0504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PROJECT REPORT ON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rgbClr val="C0504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:-</a:t>
            </a:r>
            <a:endParaRPr kumimoji="0" 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" name="WordArt 1" descr="White marble"/>
          <p:cNvSpPr>
            <a:spLocks noChangeArrowheads="1" noChangeShapeType="1" noTextEdit="1"/>
          </p:cNvSpPr>
          <p:nvPr/>
        </p:nvSpPr>
        <p:spPr bwMode="auto">
          <a:xfrm>
            <a:off x="714348" y="1643050"/>
            <a:ext cx="7500990" cy="10001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 rtl="0"/>
            <a:r>
              <a:rPr lang="en-US" sz="3600" kern="10" spc="300" dirty="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/>
                <a:latin typeface="Arial Black"/>
              </a:rPr>
              <a:t>HOTEL MANAGEMENT SYSTEM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57488" y="3785377"/>
            <a:ext cx="45948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632423"/>
              </a:solidFill>
              <a:effectLst/>
              <a:latin typeface="Calibri" pitchFamily="34" charset="0"/>
              <a:ea typeface="Arial Unicode MS" pitchFamily="34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632423"/>
                </a:solidFill>
                <a:latin typeface="Calibri" pitchFamily="34" charset="0"/>
                <a:ea typeface="Arial Unicode MS" pitchFamily="34" charset="-128"/>
                <a:cs typeface="Times New Roman" pitchFamily="18" charset="0"/>
              </a:rPr>
              <a:t> 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632423"/>
                </a:solidFill>
                <a:effectLst/>
                <a:latin typeface="Calibri" pitchFamily="34" charset="0"/>
                <a:ea typeface="Arial Unicode MS" pitchFamily="34" charset="-128"/>
                <a:cs typeface="Times New Roman" pitchFamily="18" charset="0"/>
              </a:rPr>
              <a:t>PROJECT REPORT SUBMITTED BY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32423"/>
                </a:solidFill>
                <a:effectLst/>
                <a:latin typeface="Calibri" pitchFamily="34" charset="0"/>
                <a:ea typeface="Arial Unicode MS" pitchFamily="34" charset="-128"/>
                <a:cs typeface="Times New Roman" pitchFamily="18" charset="0"/>
              </a:rPr>
              <a:t>: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632423"/>
              </a:solidFill>
              <a:effectLst/>
              <a:latin typeface="Calibri" pitchFamily="34" charset="0"/>
              <a:ea typeface="Arial Unicode MS" pitchFamily="34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632423"/>
              </a:solidFill>
              <a:effectLst/>
              <a:latin typeface="Monotype Corsiva" pitchFamily="66" charset="0"/>
              <a:ea typeface="Arial Unicode MS" pitchFamily="34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632423"/>
                </a:solidFill>
                <a:latin typeface="Monotype Corsiva" pitchFamily="66" charset="0"/>
                <a:ea typeface="Arial Unicode MS" pitchFamily="34" charset="-128"/>
                <a:cs typeface="Times New Roman" pitchFamily="18" charset="0"/>
              </a:rPr>
              <a:t>KARTHIK ARJI-14</a:t>
            </a:r>
            <a:r>
              <a:rPr lang="en-US" sz="2400" b="1" i="1" dirty="0">
                <a:solidFill>
                  <a:srgbClr val="632423"/>
                </a:solidFill>
                <a:latin typeface="Monotype Corsiva" pitchFamily="66" charset="0"/>
                <a:ea typeface="Arial Unicode MS" pitchFamily="34" charset="-128"/>
                <a:cs typeface="Times New Roman" pitchFamily="18" charset="0"/>
              </a:rPr>
              <a:t>CS</a:t>
            </a:r>
            <a:r>
              <a:rPr lang="en-US" sz="2400" b="1" dirty="0">
                <a:solidFill>
                  <a:srgbClr val="632423"/>
                </a:solidFill>
                <a:latin typeface="Monotype Corsiva" pitchFamily="66" charset="0"/>
                <a:ea typeface="Arial Unicode MS" pitchFamily="34" charset="-128"/>
                <a:cs typeface="Times New Roman" pitchFamily="18" charset="0"/>
              </a:rPr>
              <a:t>01001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32423"/>
                </a:solidFill>
                <a:effectLst/>
                <a:latin typeface="Monotype Corsiva" pitchFamily="66" charset="0"/>
                <a:ea typeface="Arial Unicode MS" pitchFamily="34" charset="-128"/>
                <a:cs typeface="Times New Roman" pitchFamily="18" charset="0"/>
              </a:rPr>
              <a:t>KARTHIK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632423"/>
                </a:solidFill>
                <a:effectLst/>
                <a:latin typeface="Monotype Corsiva" pitchFamily="66" charset="0"/>
                <a:ea typeface="Arial Unicode MS" pitchFamily="34" charset="-128"/>
                <a:cs typeface="Times New Roman" pitchFamily="18" charset="0"/>
              </a:rPr>
              <a:t> RAO-14CS01022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Other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 Setup &amp; Master Files Maintenance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 Maintenance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Hotel Room Reservation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Hotel Room Availability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Hotel Check-In &amp; Check-Out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Billing &amp; Invoicing System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Management Reports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35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214282" y="928670"/>
            <a:ext cx="81439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1" u="sng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lgerian" pitchFamily="82" charset="0"/>
                <a:ea typeface="Times New Roman" pitchFamily="18" charset="0"/>
              </a:rPr>
              <a:t>Future aspect:-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F243E"/>
              </a:solidFill>
              <a:effectLst/>
              <a:latin typeface="Calibri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F243E"/>
                </a:solidFill>
                <a:effectLst/>
                <a:latin typeface="Calibri" pitchFamily="34" charset="0"/>
                <a:ea typeface="Times New Roman" pitchFamily="18" charset="0"/>
              </a:rPr>
              <a:t>In future our software could be further enhanced by providing our customers with the facility of booking more than one rooms at the same time and keeping his/her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F243E"/>
                </a:solidFill>
                <a:effectLst/>
                <a:latin typeface="Calibri" pitchFamily="34" charset="0"/>
                <a:ea typeface="Times New Roman" pitchFamily="18" charset="0"/>
              </a:rPr>
              <a:t>customer_id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F243E"/>
                </a:solidFill>
                <a:effectLst/>
                <a:latin typeface="Calibri" pitchFamily="34" charset="0"/>
                <a:ea typeface="Times New Roman" pitchFamily="18" charset="0"/>
              </a:rPr>
              <a:t> the same.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F243E"/>
                </a:solidFill>
                <a:effectLst/>
                <a:latin typeface="Calibri" pitchFamily="34" charset="0"/>
                <a:ea typeface="Times New Roman" pitchFamily="18" charset="0"/>
              </a:rPr>
              <a:t>Apart from that in future our software can also be used for hotels that provide both lodging 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F243E"/>
                </a:solidFill>
                <a:effectLst/>
                <a:latin typeface="Calibri" pitchFamily="34" charset="0"/>
                <a:ea typeface="Times New Roman" pitchFamily="18" charset="0"/>
              </a:rPr>
              <a:t>fooding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F243E"/>
                </a:solidFill>
                <a:effectLst/>
                <a:latin typeface="Calibri" pitchFamily="34" charset="0"/>
                <a:ea typeface="Times New Roman" pitchFamily="18" charset="0"/>
              </a:rPr>
              <a:t> facilities, in such case our software would also keep a record of food supplements and recruited staffs in our database.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F243E"/>
                </a:solidFill>
                <a:effectLst/>
                <a:latin typeface="Calibri" pitchFamily="34" charset="0"/>
                <a:ea typeface="Times New Roman" pitchFamily="18" charset="0"/>
              </a:rPr>
              <a:t>In other words our software would provide staff management as well as restaurant management.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F243E"/>
                </a:solidFill>
                <a:effectLst/>
                <a:latin typeface="Calibri" pitchFamily="34" charset="0"/>
                <a:ea typeface="Times New Roman" pitchFamily="18" charset="0"/>
              </a:rPr>
              <a:t>The inclusion of these features would definitely make our software highly demanding and would be a grand success in practical field. 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2071670" y="847351"/>
            <a:ext cx="4429156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r>
              <a:rPr kumimoji="0" lang="en-US" sz="2400" b="1" i="1" u="sng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lgerian" pitchFamily="82" charset="0"/>
                <a:ea typeface="Calibri" pitchFamily="34" charset="0"/>
                <a:cs typeface="Times New Roman" pitchFamily="18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Introduction </a:t>
            </a:r>
            <a:r>
              <a:rPr lang="en-US" sz="2000" b="1" i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and requirement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r>
              <a:rPr lang="en-US" sz="2000" b="1" i="1" dirty="0">
                <a:latin typeface="Calibri" pitchFamily="34" charset="0"/>
                <a:cs typeface="Times New Roman" pitchFamily="18" charset="0"/>
              </a:rPr>
              <a:t>Conceptual design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Software Development Paradigm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ER Diagram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Database Design 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Forms and their Coding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Future Aspect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Conclusion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0" algn="l"/>
              </a:tabLst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285720" y="1093570"/>
            <a:ext cx="85725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1" u="sng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lgerian" pitchFamily="82" charset="0"/>
                <a:ea typeface="Calibri" pitchFamily="34" charset="0"/>
                <a:cs typeface="Times New Roman" pitchFamily="18" charset="0"/>
              </a:rPr>
              <a:t>INTRODUCTION:-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his project introduces THE HOTEL MANAGEMENT SYSTEM. It explains how 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room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booking is done in a hotel.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 the other hand there has to be a check out system for those seats which had been booked before hands and are to be left out now.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Hotel Department maintains the seat availability and booking details in a certain Database. It contains the details of the different rooms available in that particular hotel, for instance there might be rooms classified into single, double and triple bed rooms.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Database also consist a record of the seats that are already booked and the ones yet to be booked.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bright feature of this software is the inclusion of 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Calibri" pitchFamily="34" charset="0"/>
                <a:cs typeface="Times New Roman" pitchFamily="18" charset="0"/>
              </a:rPr>
              <a:t>The Time Scheduling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feature, which makes it more user friendly, more efficient and provides it high flexibility.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214282" y="928670"/>
            <a:ext cx="8501122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1" u="sng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lgerian" pitchFamily="82" charset="0"/>
                <a:ea typeface="Calibri" pitchFamily="34" charset="0"/>
                <a:cs typeface="Times New Roman" pitchFamily="18" charset="0"/>
              </a:rPr>
              <a:t>Software development paradigm:-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software development paradigm used in developing this software is waterfall. In this every phase is executed very carefully one after another.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Any other SDLC model follows this technique as its basic unit. The various phases of waterfall model which model with its working is as follows: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1391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928934"/>
            <a:ext cx="1590675" cy="333375"/>
          </a:xfrm>
          <a:prstGeom prst="rect">
            <a:avLst/>
          </a:prstGeom>
          <a:noFill/>
        </p:spPr>
      </p:pic>
      <p:pic>
        <p:nvPicPr>
          <p:cNvPr id="101388" name="Picture 3" descr="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857628"/>
            <a:ext cx="1571625" cy="314325"/>
          </a:xfrm>
          <a:prstGeom prst="rect">
            <a:avLst/>
          </a:prstGeom>
          <a:noFill/>
        </p:spPr>
      </p:pic>
      <p:pic>
        <p:nvPicPr>
          <p:cNvPr id="101385" name="Picture 4" descr="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3429000"/>
            <a:ext cx="1533525" cy="295275"/>
          </a:xfrm>
          <a:prstGeom prst="rect">
            <a:avLst/>
          </a:prstGeom>
          <a:noFill/>
        </p:spPr>
      </p:pic>
      <p:pic>
        <p:nvPicPr>
          <p:cNvPr id="101382" name="Picture 5" descr="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357694"/>
            <a:ext cx="1247775" cy="257175"/>
          </a:xfrm>
          <a:prstGeom prst="rect">
            <a:avLst/>
          </a:prstGeom>
          <a:noFill/>
        </p:spPr>
      </p:pic>
      <p:pic>
        <p:nvPicPr>
          <p:cNvPr id="101379" name="Picture 6" descr="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4857760"/>
            <a:ext cx="1428750" cy="285750"/>
          </a:xfrm>
          <a:prstGeom prst="rect">
            <a:avLst/>
          </a:prstGeom>
          <a:noFill/>
        </p:spPr>
      </p:pic>
      <p:pic>
        <p:nvPicPr>
          <p:cNvPr id="101378" name="Picture 7" descr="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43570" y="5286388"/>
            <a:ext cx="1600200" cy="323850"/>
          </a:xfrm>
          <a:prstGeom prst="rect">
            <a:avLst/>
          </a:prstGeom>
          <a:noFill/>
        </p:spPr>
      </p:pic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357554" y="3143248"/>
            <a:ext cx="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3000364" y="3143248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143372" y="3571876"/>
            <a:ext cx="0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3929058" y="3571876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>
            <a:off x="5572132" y="4500570"/>
            <a:ext cx="0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3343275" y="172085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6429388" y="5000636"/>
            <a:ext cx="0" cy="280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>
            <a:off x="6215074" y="5000636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>
            <a:off x="4857752" y="4000504"/>
            <a:ext cx="0" cy="33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4643438" y="400050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142844" y="114298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399" name="Rectangle 23"/>
          <p:cNvSpPr>
            <a:spLocks noChangeArrowheads="1"/>
          </p:cNvSpPr>
          <p:nvPr/>
        </p:nvSpPr>
        <p:spPr bwMode="auto">
          <a:xfrm>
            <a:off x="0" y="1562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			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400" name="Rectangle 24"/>
          <p:cNvSpPr>
            <a:spLocks noChangeArrowheads="1"/>
          </p:cNvSpPr>
          <p:nvPr/>
        </p:nvSpPr>
        <p:spPr bwMode="auto">
          <a:xfrm>
            <a:off x="0" y="2314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2286000" y="2771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402" name="Rectangle 26"/>
          <p:cNvSpPr>
            <a:spLocks noChangeArrowheads="1"/>
          </p:cNvSpPr>
          <p:nvPr/>
        </p:nvSpPr>
        <p:spPr bwMode="auto">
          <a:xfrm>
            <a:off x="2286000" y="3486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403" name="Rectangle 27"/>
          <p:cNvSpPr>
            <a:spLocks noChangeArrowheads="1"/>
          </p:cNvSpPr>
          <p:nvPr/>
        </p:nvSpPr>
        <p:spPr bwMode="auto">
          <a:xfrm>
            <a:off x="0" y="3943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		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404" name="Rectangle 28"/>
          <p:cNvSpPr>
            <a:spLocks noChangeArrowheads="1"/>
          </p:cNvSpPr>
          <p:nvPr/>
        </p:nvSpPr>
        <p:spPr bwMode="auto">
          <a:xfrm>
            <a:off x="285720" y="500042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						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5357818" y="450057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6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3"/>
            <a:ext cx="9144000" cy="619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CtVU545F67M5XQABVYB8B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9144000" cy="5513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08720"/>
            <a:ext cx="84969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      Requirement analysis</a:t>
            </a:r>
          </a:p>
          <a:p>
            <a:r>
              <a:rPr lang="en-US" sz="2400" dirty="0"/>
              <a:t>• Disadvantages of manual system</a:t>
            </a:r>
          </a:p>
          <a:p>
            <a:r>
              <a:rPr lang="en-US" sz="2400" dirty="0"/>
              <a:t>- Large storage space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Human and computational errors </a:t>
            </a:r>
          </a:p>
          <a:p>
            <a:r>
              <a:rPr lang="en-US" sz="2400" dirty="0"/>
              <a:t>- Poorly generated records </a:t>
            </a:r>
          </a:p>
          <a:p>
            <a:r>
              <a:rPr lang="en-US" sz="2400" dirty="0"/>
              <a:t>- Poor communication</a:t>
            </a:r>
          </a:p>
          <a:p>
            <a:r>
              <a:rPr lang="en-US" sz="2400" dirty="0"/>
              <a:t>- Difficulty in data analysis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• To enable online booking via the internet.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• Ensure efficient and reliable communication within the hotel. 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• Avoid data entry errors by use of input masks. 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• Enforce security measures to avoid unauthorized access to guest records.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  • Enable fast and easy retrieval of guest records and data for fast reference activities. </a:t>
            </a:r>
          </a:p>
        </p:txBody>
      </p:sp>
    </p:spTree>
    <p:extLst>
      <p:ext uri="{BB962C8B-B14F-4D97-AF65-F5344CB8AC3E}">
        <p14:creationId xmlns="" xmlns:p14="http://schemas.microsoft.com/office/powerpoint/2010/main" val="22451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9269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Design process:</a:t>
            </a:r>
          </a:p>
          <a:p>
            <a:r>
              <a:rPr lang="en-GB" sz="3200" dirty="0"/>
              <a:t>• A conceptual design to entire problem of managing a hotel.</a:t>
            </a:r>
          </a:p>
          <a:p>
            <a:r>
              <a:rPr lang="en-GB" sz="3200" dirty="0"/>
              <a:t> • Figuring the data storage requirements for process. </a:t>
            </a:r>
          </a:p>
          <a:p>
            <a:r>
              <a:rPr lang="en-GB" sz="3200" dirty="0"/>
              <a:t>• Identifying the entities of storage. </a:t>
            </a:r>
          </a:p>
          <a:p>
            <a:r>
              <a:rPr lang="en-GB" sz="3200" dirty="0"/>
              <a:t>• Specifying the entities and fields. </a:t>
            </a:r>
          </a:p>
          <a:p>
            <a:r>
              <a:rPr lang="en-GB" sz="3200" dirty="0"/>
              <a:t>• Figuring all the actions or processes to achieve the required functionalities. </a:t>
            </a:r>
          </a:p>
          <a:p>
            <a:r>
              <a:rPr lang="en-GB" sz="3200" dirty="0"/>
              <a:t>• Relating the data and actions to make a Entity-Relationship model.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4226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867645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Complete Technical requirements:</a:t>
            </a:r>
          </a:p>
          <a:p>
            <a:endParaRPr lang="en-US" sz="4000" dirty="0"/>
          </a:p>
          <a:p>
            <a:r>
              <a:rPr lang="en-GB" sz="4000" dirty="0"/>
              <a:t> </a:t>
            </a:r>
            <a:r>
              <a:rPr lang="en-GB" sz="2800" dirty="0"/>
              <a:t>A relational database to implement the conceptual design of the data storage requirement of the application.</a:t>
            </a:r>
            <a:endParaRPr lang="en-US" sz="2800" dirty="0"/>
          </a:p>
          <a:p>
            <a:endParaRPr lang="en-US" sz="2800" dirty="0"/>
          </a:p>
          <a:p>
            <a:r>
              <a:rPr lang="en-US" sz="4000" dirty="0"/>
              <a:t>• </a:t>
            </a:r>
            <a:r>
              <a:rPr lang="en-US" sz="4000" dirty="0" smtClean="0"/>
              <a:t>front end: </a:t>
            </a:r>
            <a:r>
              <a:rPr lang="en-US" sz="4000" dirty="0"/>
              <a:t>HTML and CSS</a:t>
            </a:r>
          </a:p>
          <a:p>
            <a:r>
              <a:rPr lang="en-US" sz="4000" dirty="0"/>
              <a:t> • client side: </a:t>
            </a:r>
            <a:r>
              <a:rPr lang="en-US" sz="4000" dirty="0" err="1"/>
              <a:t>php</a:t>
            </a:r>
            <a:r>
              <a:rPr lang="en-US" sz="4000" dirty="0"/>
              <a:t> </a:t>
            </a:r>
          </a:p>
          <a:p>
            <a:r>
              <a:rPr lang="en-US" sz="4000" dirty="0" smtClean="0"/>
              <a:t>•Backend: </a:t>
            </a:r>
            <a:r>
              <a:rPr lang="en-US" sz="4000" dirty="0" err="1" smtClean="0"/>
              <a:t>Mysql</a:t>
            </a:r>
            <a:endParaRPr lang="en-US" sz="4000" dirty="0" smtClean="0"/>
          </a:p>
          <a:p>
            <a:r>
              <a:rPr lang="en-US" sz="4000" dirty="0" err="1" smtClean="0"/>
              <a:t>Databse:XAMPP</a:t>
            </a:r>
            <a:r>
              <a:rPr lang="en-US" sz="4000" dirty="0" smtClean="0"/>
              <a:t> </a:t>
            </a:r>
            <a:r>
              <a:rPr lang="en-US" sz="4000" smtClean="0"/>
              <a:t>server database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4590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</TotalTime>
  <Words>576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Other Features </vt:lpstr>
      <vt:lpstr>Slide 11</vt:lpstr>
    </vt:vector>
  </TitlesOfParts>
  <Company>Sengupta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Rangan</dc:creator>
  <cp:lastModifiedBy>Karthik Rao</cp:lastModifiedBy>
  <cp:revision>25</cp:revision>
  <dcterms:created xsi:type="dcterms:W3CDTF">2011-07-15T20:54:44Z</dcterms:created>
  <dcterms:modified xsi:type="dcterms:W3CDTF">2016-11-16T11:06:05Z</dcterms:modified>
</cp:coreProperties>
</file>