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34" autoAdjust="0"/>
    <p:restoredTop sz="94660"/>
  </p:normalViewPr>
  <p:slideViewPr>
    <p:cSldViewPr snapToGrid="0">
      <p:cViewPr varScale="1">
        <p:scale>
          <a:sx n="83" d="100"/>
          <a:sy n="83" d="100"/>
        </p:scale>
        <p:origin x="66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IMO_radar" TargetMode="External"/><Relationship Id="rId3" Type="http://schemas.openxmlformats.org/officeDocument/2006/relationships/hyperlink" Target="https://en.wikipedia.org/wiki/3GPP" TargetMode="External"/><Relationship Id="rId7" Type="http://schemas.openxmlformats.org/officeDocument/2006/relationships/hyperlink" Target="https://en.wikipedia.org/wiki/Multi-user_MIMO" TargetMode="External"/><Relationship Id="rId2" Type="http://schemas.openxmlformats.org/officeDocument/2006/relationships/hyperlink" Target="https://en.wikipedia.org/wiki/Mobile_radio_telephone" TargetMode="External"/><Relationship Id="rId1" Type="http://schemas.openxmlformats.org/officeDocument/2006/relationships/slideLayout" Target="../slideLayouts/slideLayout7.xml"/><Relationship Id="rId6" Type="http://schemas.openxmlformats.org/officeDocument/2006/relationships/hyperlink" Target="https://en.wikipedia.org/wiki/3GPP_Long_Term_Evolution" TargetMode="External"/><Relationship Id="rId5" Type="http://schemas.openxmlformats.org/officeDocument/2006/relationships/hyperlink" Target="https://en.wikipedia.org/wiki/HSPA%2B" TargetMode="External"/><Relationship Id="rId10" Type="http://schemas.openxmlformats.org/officeDocument/2006/relationships/hyperlink" Target="https://en.wikipedia.org/wiki/G.9963" TargetMode="External"/><Relationship Id="rId4" Type="http://schemas.openxmlformats.org/officeDocument/2006/relationships/hyperlink" Target="https://en.wikipedia.org/wiki/3GPP2" TargetMode="External"/><Relationship Id="rId9" Type="http://schemas.openxmlformats.org/officeDocument/2006/relationships/hyperlink" Target="https://en.wikipedia.org/wiki/ITU-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03EF-4BEF-F9FE-DBBA-61264738438E}"/>
              </a:ext>
            </a:extLst>
          </p:cNvPr>
          <p:cNvSpPr>
            <a:spLocks noGrp="1"/>
          </p:cNvSpPr>
          <p:nvPr>
            <p:ph type="ctrTitle"/>
          </p:nvPr>
        </p:nvSpPr>
        <p:spPr>
          <a:xfrm>
            <a:off x="2495110" y="868392"/>
            <a:ext cx="6942188" cy="2332011"/>
          </a:xfrm>
        </p:spPr>
        <p:txBody>
          <a:bodyPr/>
          <a:lstStyle/>
          <a:p>
            <a:r>
              <a:rPr lang="en-IN" dirty="0"/>
              <a:t>DAYANANADA SAGAR UNIVERSITY</a:t>
            </a:r>
          </a:p>
        </p:txBody>
      </p:sp>
      <p:sp>
        <p:nvSpPr>
          <p:cNvPr id="3" name="Subtitle 2">
            <a:extLst>
              <a:ext uri="{FF2B5EF4-FFF2-40B4-BE49-F238E27FC236}">
                <a16:creationId xmlns:a16="http://schemas.microsoft.com/office/drawing/2014/main" id="{AB9ACB38-2CD9-570F-31DC-0EB98D542891}"/>
              </a:ext>
            </a:extLst>
          </p:cNvPr>
          <p:cNvSpPr>
            <a:spLocks noGrp="1"/>
          </p:cNvSpPr>
          <p:nvPr>
            <p:ph type="subTitle" idx="1"/>
          </p:nvPr>
        </p:nvSpPr>
        <p:spPr/>
        <p:txBody>
          <a:bodyPr/>
          <a:lstStyle/>
          <a:p>
            <a:r>
              <a:rPr lang="en-IN" sz="3600" u="sng" dirty="0"/>
              <a:t>TOPIC- MIMO ANTENNA </a:t>
            </a:r>
          </a:p>
          <a:p>
            <a:r>
              <a:rPr lang="en-IN" dirty="0"/>
              <a:t>                  </a:t>
            </a:r>
          </a:p>
        </p:txBody>
      </p:sp>
    </p:spTree>
    <p:extLst>
      <p:ext uri="{BB962C8B-B14F-4D97-AF65-F5344CB8AC3E}">
        <p14:creationId xmlns:p14="http://schemas.microsoft.com/office/powerpoint/2010/main" val="382675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7746E-5C48-03CD-573A-52C1C43936C1}"/>
              </a:ext>
            </a:extLst>
          </p:cNvPr>
          <p:cNvSpPr txBox="1"/>
          <p:nvPr/>
        </p:nvSpPr>
        <p:spPr>
          <a:xfrm>
            <a:off x="861202" y="1037410"/>
            <a:ext cx="10025333" cy="646331"/>
          </a:xfrm>
          <a:prstGeom prst="rect">
            <a:avLst/>
          </a:prstGeom>
          <a:noFill/>
        </p:spPr>
        <p:txBody>
          <a:bodyPr wrap="square">
            <a:spAutoFit/>
          </a:bodyPr>
          <a:lstStyle/>
          <a:p>
            <a:pPr algn="l">
              <a:spcAft>
                <a:spcPts val="2250"/>
              </a:spcAft>
            </a:pPr>
            <a:r>
              <a:rPr lang="en-US" sz="3600" b="1" i="0" dirty="0">
                <a:solidFill>
                  <a:srgbClr val="343D46"/>
                </a:solidFill>
                <a:effectLst/>
                <a:latin typeface="Roboto" panose="02000000000000000000" pitchFamily="2" charset="0"/>
              </a:rPr>
              <a:t>What is MIMO (Multiple-Input Multiple-Output)?</a:t>
            </a:r>
          </a:p>
        </p:txBody>
      </p:sp>
      <p:sp>
        <p:nvSpPr>
          <p:cNvPr id="5" name="TextBox 4">
            <a:extLst>
              <a:ext uri="{FF2B5EF4-FFF2-40B4-BE49-F238E27FC236}">
                <a16:creationId xmlns:a16="http://schemas.microsoft.com/office/drawing/2014/main" id="{CBA28163-5B90-D9B2-66E7-D5FF147D4631}"/>
              </a:ext>
            </a:extLst>
          </p:cNvPr>
          <p:cNvSpPr txBox="1"/>
          <p:nvPr/>
        </p:nvSpPr>
        <p:spPr>
          <a:xfrm>
            <a:off x="816634" y="1821756"/>
            <a:ext cx="10207923" cy="2898229"/>
          </a:xfrm>
          <a:prstGeom prst="rect">
            <a:avLst/>
          </a:prstGeom>
          <a:noFill/>
        </p:spPr>
        <p:txBody>
          <a:bodyPr wrap="square">
            <a:spAutoFit/>
          </a:bodyPr>
          <a:lstStyle/>
          <a:p>
            <a:pPr algn="just">
              <a:spcAft>
                <a:spcPts val="2250"/>
              </a:spcAft>
            </a:pPr>
            <a:r>
              <a:rPr lang="en-US" b="0" i="0" dirty="0">
                <a:solidFill>
                  <a:srgbClr val="343D46"/>
                </a:solidFill>
                <a:effectLst/>
                <a:latin typeface="Roboto" panose="02000000000000000000" pitchFamily="2" charset="0"/>
              </a:rPr>
              <a:t>MIMO stands for Multiple-Input Multiple-Output. It is a wireless communication technology that utilizes multiple antennas at both the transmitting and receiving ends to improve the performance and capacity of wireless networks.</a:t>
            </a:r>
          </a:p>
          <a:p>
            <a:pPr algn="just">
              <a:spcAft>
                <a:spcPts val="2250"/>
              </a:spcAft>
            </a:pPr>
            <a:r>
              <a:rPr lang="en-US" b="0" i="0" dirty="0">
                <a:solidFill>
                  <a:srgbClr val="343D46"/>
                </a:solidFill>
                <a:effectLst/>
                <a:latin typeface="Roboto" panose="02000000000000000000" pitchFamily="2" charset="0"/>
              </a:rPr>
              <a:t>In traditional wireless systems, there is typically only one antenna at each end of the communication link. However, with MIMO technology, multiple antennas are used to transmit and receive data simultaneously. This allows for increased data throughput, improved signal quality, and enhanced coverage.</a:t>
            </a:r>
          </a:p>
          <a:p>
            <a:pPr algn="just">
              <a:spcAft>
                <a:spcPts val="2250"/>
              </a:spcAft>
            </a:pPr>
            <a:endParaRPr lang="en-US" b="0" i="0" dirty="0">
              <a:solidFill>
                <a:srgbClr val="343D46"/>
              </a:solidFill>
              <a:effectLst/>
              <a:latin typeface="Roboto" panose="02000000000000000000" pitchFamily="2" charset="0"/>
            </a:endParaRPr>
          </a:p>
        </p:txBody>
      </p:sp>
      <p:pic>
        <p:nvPicPr>
          <p:cNvPr id="7" name="Picture 6">
            <a:extLst>
              <a:ext uri="{FF2B5EF4-FFF2-40B4-BE49-F238E27FC236}">
                <a16:creationId xmlns:a16="http://schemas.microsoft.com/office/drawing/2014/main" id="{9F052A6C-7810-FFC1-0024-0FFE4C2CB669}"/>
              </a:ext>
            </a:extLst>
          </p:cNvPr>
          <p:cNvPicPr>
            <a:picLocks noChangeAspect="1"/>
          </p:cNvPicPr>
          <p:nvPr/>
        </p:nvPicPr>
        <p:blipFill>
          <a:blip r:embed="rId2">
            <a:alphaModFix amt="35000"/>
          </a:blip>
          <a:stretch>
            <a:fillRect/>
          </a:stretch>
        </p:blipFill>
        <p:spPr>
          <a:xfrm>
            <a:off x="655608" y="603848"/>
            <a:ext cx="10915290" cy="5601419"/>
          </a:xfrm>
          <a:prstGeom prst="rect">
            <a:avLst/>
          </a:prstGeom>
        </p:spPr>
      </p:pic>
    </p:spTree>
    <p:extLst>
      <p:ext uri="{BB962C8B-B14F-4D97-AF65-F5344CB8AC3E}">
        <p14:creationId xmlns:p14="http://schemas.microsoft.com/office/powerpoint/2010/main" val="182852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5008-66D6-919F-C211-BBBDA86ACB16}"/>
              </a:ext>
            </a:extLst>
          </p:cNvPr>
          <p:cNvSpPr>
            <a:spLocks noGrp="1"/>
          </p:cNvSpPr>
          <p:nvPr>
            <p:ph type="title"/>
          </p:nvPr>
        </p:nvSpPr>
        <p:spPr>
          <a:xfrm>
            <a:off x="133708" y="1011670"/>
            <a:ext cx="6241816" cy="759124"/>
          </a:xfrm>
        </p:spPr>
        <p:txBody>
          <a:bodyPr>
            <a:noAutofit/>
          </a:bodyPr>
          <a:lstStyle/>
          <a:p>
            <a:r>
              <a:rPr lang="en-IN" sz="3600" b="1" i="0" dirty="0">
                <a:solidFill>
                  <a:srgbClr val="343D46"/>
                </a:solidFill>
                <a:effectLst/>
                <a:latin typeface="Roboto" panose="02000000000000000000" pitchFamily="2" charset="0"/>
              </a:rPr>
              <a:t>How Does MIMO Work?</a:t>
            </a:r>
            <a:br>
              <a:rPr lang="en-IN" sz="3600" b="1" i="0" dirty="0">
                <a:solidFill>
                  <a:srgbClr val="343D46"/>
                </a:solidFill>
                <a:effectLst/>
                <a:latin typeface="Roboto" panose="02000000000000000000" pitchFamily="2" charset="0"/>
              </a:rPr>
            </a:br>
            <a:endParaRPr lang="en-IN" sz="3600" dirty="0"/>
          </a:p>
        </p:txBody>
      </p:sp>
      <p:sp>
        <p:nvSpPr>
          <p:cNvPr id="4" name="Text Placeholder 3">
            <a:extLst>
              <a:ext uri="{FF2B5EF4-FFF2-40B4-BE49-F238E27FC236}">
                <a16:creationId xmlns:a16="http://schemas.microsoft.com/office/drawing/2014/main" id="{E9B23BAF-0142-AA92-A39D-6A59B8D8D3D9}"/>
              </a:ext>
            </a:extLst>
          </p:cNvPr>
          <p:cNvSpPr>
            <a:spLocks noGrp="1"/>
          </p:cNvSpPr>
          <p:nvPr>
            <p:ph type="body" sz="half" idx="2"/>
          </p:nvPr>
        </p:nvSpPr>
        <p:spPr>
          <a:xfrm>
            <a:off x="917995" y="3274665"/>
            <a:ext cx="9999454" cy="3922143"/>
          </a:xfrm>
        </p:spPr>
        <p:txBody>
          <a:bodyPr>
            <a:normAutofit/>
          </a:bodyPr>
          <a:lstStyle/>
          <a:p>
            <a:pPr algn="just">
              <a:spcAft>
                <a:spcPts val="2250"/>
              </a:spcAft>
            </a:pPr>
            <a:r>
              <a:rPr lang="en-US" b="0" i="0" dirty="0">
                <a:solidFill>
                  <a:srgbClr val="343D46"/>
                </a:solidFill>
                <a:effectLst/>
                <a:latin typeface="Roboto" panose="02000000000000000000" pitchFamily="2" charset="0"/>
              </a:rPr>
              <a:t>In a MIMO system, multiple independent data streams are transmitted simultaneously over the same frequency channel using multiple antennas. At the receiver end, the signals from the multiple antennas are combined and processed to extract the original data streams. This process is known as spatial multiplexing.</a:t>
            </a:r>
          </a:p>
          <a:p>
            <a:pPr algn="just">
              <a:spcAft>
                <a:spcPts val="2250"/>
              </a:spcAft>
            </a:pPr>
            <a:r>
              <a:rPr lang="en-US" b="0" i="0" dirty="0">
                <a:solidFill>
                  <a:srgbClr val="343D46"/>
                </a:solidFill>
                <a:effectLst/>
                <a:latin typeface="Roboto" panose="02000000000000000000" pitchFamily="2" charset="0"/>
              </a:rPr>
              <a:t>MIMO takes advantage of multipath propagation, where the transmitted signals bounce off various obstacles and arrive at the receiver from different paths. Instead of treating these multipath components as interference, MIMO exploits them to enhance the overall signal quality and data throughput.</a:t>
            </a:r>
          </a:p>
          <a:p>
            <a:br>
              <a:rPr lang="en-US" dirty="0"/>
            </a:br>
            <a:endParaRPr lang="en-IN" dirty="0"/>
          </a:p>
        </p:txBody>
      </p:sp>
      <p:pic>
        <p:nvPicPr>
          <p:cNvPr id="16" name="Picture 15">
            <a:extLst>
              <a:ext uri="{FF2B5EF4-FFF2-40B4-BE49-F238E27FC236}">
                <a16:creationId xmlns:a16="http://schemas.microsoft.com/office/drawing/2014/main" id="{9464D33A-F98F-187C-99A6-85F75CF85F19}"/>
              </a:ext>
            </a:extLst>
          </p:cNvPr>
          <p:cNvPicPr>
            <a:picLocks noChangeAspect="1"/>
          </p:cNvPicPr>
          <p:nvPr/>
        </p:nvPicPr>
        <p:blipFill>
          <a:blip r:embed="rId2"/>
          <a:stretch>
            <a:fillRect/>
          </a:stretch>
        </p:blipFill>
        <p:spPr>
          <a:xfrm>
            <a:off x="3157268" y="1391232"/>
            <a:ext cx="4830792" cy="1619387"/>
          </a:xfrm>
          <a:prstGeom prst="rect">
            <a:avLst/>
          </a:prstGeom>
        </p:spPr>
      </p:pic>
    </p:spTree>
    <p:extLst>
      <p:ext uri="{BB962C8B-B14F-4D97-AF65-F5344CB8AC3E}">
        <p14:creationId xmlns:p14="http://schemas.microsoft.com/office/powerpoint/2010/main" val="174592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326D6-3442-05B9-FFCE-20F953B279E1}"/>
              </a:ext>
            </a:extLst>
          </p:cNvPr>
          <p:cNvSpPr txBox="1"/>
          <p:nvPr/>
        </p:nvSpPr>
        <p:spPr>
          <a:xfrm>
            <a:off x="759123" y="787879"/>
            <a:ext cx="10564483" cy="3341941"/>
          </a:xfrm>
          <a:prstGeom prst="rect">
            <a:avLst/>
          </a:prstGeom>
          <a:noFill/>
        </p:spPr>
        <p:txBody>
          <a:bodyPr wrap="square">
            <a:spAutoFit/>
          </a:bodyPr>
          <a:lstStyle/>
          <a:p>
            <a:pPr algn="l">
              <a:spcAft>
                <a:spcPts val="2250"/>
              </a:spcAft>
            </a:pPr>
            <a:r>
              <a:rPr lang="en-US" sz="3600" b="1" i="0" u="sng" dirty="0">
                <a:solidFill>
                  <a:srgbClr val="343D46"/>
                </a:solidFill>
                <a:effectLst/>
                <a:latin typeface="Roboto" panose="02000000000000000000" pitchFamily="2" charset="0"/>
              </a:rPr>
              <a:t>Types of MIMO Systems-</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Single-User MIMO (SU-MIMO</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In SU-MIMO, the multiple antennas are used to create a dedicated high-throughput link between a single transmitter and a single receiver.</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Multi-User MIMO (MU-MIMO</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MU-MIMO allows a single base station or access point to communicate with multiple users simultaneously, improving overall network capacity and efficiency.</a:t>
            </a:r>
          </a:p>
          <a:p>
            <a:pPr algn="l">
              <a:lnSpc>
                <a:spcPts val="2040"/>
              </a:lnSpc>
              <a:spcAft>
                <a:spcPts val="750"/>
              </a:spcAft>
            </a:pPr>
            <a:endParaRPr lang="en-US" b="0" i="0" dirty="0">
              <a:solidFill>
                <a:srgbClr val="343D46"/>
              </a:solidFill>
              <a:effectLst/>
              <a:latin typeface="Roboto" panose="02000000000000000000" pitchFamily="2" charset="0"/>
            </a:endParaRPr>
          </a:p>
          <a:p>
            <a:br>
              <a:rPr lang="en-US" dirty="0"/>
            </a:br>
            <a:endParaRPr lang="en-IN" dirty="0"/>
          </a:p>
        </p:txBody>
      </p:sp>
      <p:pic>
        <p:nvPicPr>
          <p:cNvPr id="5" name="Picture 4">
            <a:extLst>
              <a:ext uri="{FF2B5EF4-FFF2-40B4-BE49-F238E27FC236}">
                <a16:creationId xmlns:a16="http://schemas.microsoft.com/office/drawing/2014/main" id="{C9FBA288-0901-C108-6383-FCCA58A0C9FE}"/>
              </a:ext>
            </a:extLst>
          </p:cNvPr>
          <p:cNvPicPr>
            <a:picLocks noChangeAspect="1"/>
          </p:cNvPicPr>
          <p:nvPr/>
        </p:nvPicPr>
        <p:blipFill>
          <a:blip r:embed="rId2"/>
          <a:stretch>
            <a:fillRect/>
          </a:stretch>
        </p:blipFill>
        <p:spPr>
          <a:xfrm>
            <a:off x="2403895" y="2939692"/>
            <a:ext cx="7142672" cy="2766804"/>
          </a:xfrm>
          <a:prstGeom prst="rect">
            <a:avLst/>
          </a:prstGeom>
        </p:spPr>
      </p:pic>
    </p:spTree>
    <p:extLst>
      <p:ext uri="{BB962C8B-B14F-4D97-AF65-F5344CB8AC3E}">
        <p14:creationId xmlns:p14="http://schemas.microsoft.com/office/powerpoint/2010/main" val="391475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87E99-C121-39F9-0947-20D27C023E4B}"/>
              </a:ext>
            </a:extLst>
          </p:cNvPr>
          <p:cNvSpPr txBox="1"/>
          <p:nvPr/>
        </p:nvSpPr>
        <p:spPr>
          <a:xfrm>
            <a:off x="865517" y="1454086"/>
            <a:ext cx="10460966" cy="3854901"/>
          </a:xfrm>
          <a:prstGeom prst="rect">
            <a:avLst/>
          </a:prstGeom>
          <a:noFill/>
        </p:spPr>
        <p:txBody>
          <a:bodyPr wrap="square">
            <a:spAutoFit/>
          </a:bodyPr>
          <a:lstStyle/>
          <a:p>
            <a:pPr algn="l">
              <a:spcAft>
                <a:spcPts val="2250"/>
              </a:spcAft>
            </a:pPr>
            <a:r>
              <a:rPr lang="en-US" sz="3200" b="1" i="0" u="sng" dirty="0">
                <a:solidFill>
                  <a:srgbClr val="343D46"/>
                </a:solidFill>
                <a:effectLst/>
                <a:latin typeface="Roboto" panose="02000000000000000000" pitchFamily="2" charset="0"/>
              </a:rPr>
              <a:t>Benefits of MIMO Technology-</a:t>
            </a:r>
            <a:endParaRPr lang="en-US" b="0" i="0" dirty="0">
              <a:solidFill>
                <a:srgbClr val="343D46"/>
              </a:solidFill>
              <a:effectLst/>
              <a:latin typeface="Roboto" panose="02000000000000000000" pitchFamily="2" charset="0"/>
            </a:endParaRP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Increased Data Throughput</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By transmitting multiple data streams simultaneously, MIMO can significantly increase the overall data throughput and spectral efficiency of a wireless system.</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Improved Signal Quality</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MIMO leverages multipath propagation to enhance signal quality, reducing the effects of fading and interference.</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Extended Range</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The spatial diversity provided by MIMO helps to extend the range of wireless communications by improving the signal-to-noise ratio (SNR) at the receiver.</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Enhanced Reliability</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The redundancy introduced by multiple signal paths in MIMO systems improves the overall reliability and robustness of wireless connections.</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Increased Capacity</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MU-MIMO enables efficient spectrum utilization, allowing multiple users to share the same frequency channel, thereby increasing the overall network capacity.</a:t>
            </a:r>
          </a:p>
        </p:txBody>
      </p:sp>
    </p:spTree>
    <p:extLst>
      <p:ext uri="{BB962C8B-B14F-4D97-AF65-F5344CB8AC3E}">
        <p14:creationId xmlns:p14="http://schemas.microsoft.com/office/powerpoint/2010/main" val="359852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8CE26-781E-D395-FA98-AB262EE23943}"/>
              </a:ext>
            </a:extLst>
          </p:cNvPr>
          <p:cNvSpPr txBox="1"/>
          <p:nvPr/>
        </p:nvSpPr>
        <p:spPr>
          <a:xfrm>
            <a:off x="868393" y="779278"/>
            <a:ext cx="9776604" cy="4616648"/>
          </a:xfrm>
          <a:prstGeom prst="rect">
            <a:avLst/>
          </a:prstGeom>
          <a:noFill/>
        </p:spPr>
        <p:txBody>
          <a:bodyPr wrap="square">
            <a:spAutoFit/>
          </a:bodyPr>
          <a:lstStyle/>
          <a:p>
            <a:pPr algn="just" fontAlgn="base">
              <a:spcAft>
                <a:spcPts val="1500"/>
              </a:spcAft>
            </a:pPr>
            <a:r>
              <a:rPr lang="en-US" sz="3200" b="1" i="0" u="sng" dirty="0">
                <a:solidFill>
                  <a:srgbClr val="555555"/>
                </a:solidFill>
                <a:effectLst/>
                <a:latin typeface="Noto Sans" panose="020B0502040204020203" pitchFamily="34" charset="0"/>
              </a:rPr>
              <a:t>Drawbacks-</a:t>
            </a:r>
          </a:p>
          <a:p>
            <a:pPr marL="342900" indent="-342900" algn="just" fontAlgn="base">
              <a:spcAft>
                <a:spcPts val="1500"/>
              </a:spcAft>
              <a:buFont typeface="Wingdings" panose="05000000000000000000" pitchFamily="2" charset="2"/>
              <a:buChar char="Ø"/>
            </a:pPr>
            <a:r>
              <a:rPr lang="en-US" sz="2000" dirty="0">
                <a:solidFill>
                  <a:srgbClr val="555555"/>
                </a:solidFill>
                <a:latin typeface="Noto Sans" panose="020B0502040204020203" pitchFamily="34" charset="0"/>
              </a:rPr>
              <a:t>The resource requirements and hardware complexity is higher compare to single antenna  based system. Each antenna requires individual RF units for radio signal processing. Moreover advanced DSP chip is needed to run advanced mathematical signal processing algorithms.</a:t>
            </a:r>
          </a:p>
          <a:p>
            <a:pPr marL="342900" indent="-342900" algn="just" fontAlgn="base">
              <a:spcAft>
                <a:spcPts val="1500"/>
              </a:spcAft>
              <a:buFont typeface="Wingdings" panose="05000000000000000000" pitchFamily="2" charset="2"/>
              <a:buChar char="Ø"/>
            </a:pPr>
            <a:r>
              <a:rPr lang="en-US" sz="2000" dirty="0">
                <a:solidFill>
                  <a:srgbClr val="555555"/>
                </a:solidFill>
                <a:latin typeface="Noto Sans" panose="020B0502040204020203" pitchFamily="34" charset="0"/>
              </a:rPr>
              <a:t>The hardware resources increase power requirements. Battery gets drain faster due to processing of complex and computationally intensive. Signal processing algorithms. This reduces battery lifetime of MIMO based devices.</a:t>
            </a:r>
          </a:p>
          <a:p>
            <a:pPr marL="342900" indent="-342900" algn="just" fontAlgn="base">
              <a:spcAft>
                <a:spcPts val="1500"/>
              </a:spcAft>
              <a:buFont typeface="Wingdings" panose="05000000000000000000" pitchFamily="2" charset="2"/>
              <a:buChar char="Ø"/>
            </a:pPr>
            <a:r>
              <a:rPr lang="en-US" sz="2000" b="0" i="0" dirty="0">
                <a:solidFill>
                  <a:srgbClr val="555555"/>
                </a:solidFill>
                <a:effectLst/>
                <a:latin typeface="Noto Sans" panose="020B0502040204020203" pitchFamily="34" charset="0"/>
              </a:rPr>
              <a:t>MIMO based systems </a:t>
            </a:r>
            <a:r>
              <a:rPr lang="en-US" sz="2000" dirty="0">
                <a:solidFill>
                  <a:srgbClr val="555555"/>
                </a:solidFill>
                <a:latin typeface="Noto Sans" panose="020B0502040204020203" pitchFamily="34" charset="0"/>
              </a:rPr>
              <a:t>cost higher compare to single antenna based system due to increased hardware and advanced software requirements.</a:t>
            </a:r>
            <a:endParaRPr lang="en-US" sz="2000" b="0" i="0" dirty="0">
              <a:solidFill>
                <a:srgbClr val="555555"/>
              </a:solidFill>
              <a:effectLst/>
              <a:latin typeface="Noto Sans" panose="020B0502040204020203" pitchFamily="34" charset="0"/>
            </a:endParaRPr>
          </a:p>
          <a:p>
            <a:pPr algn="just" fontAlgn="base">
              <a:spcAft>
                <a:spcPts val="1500"/>
              </a:spcAft>
            </a:pPr>
            <a:endParaRPr lang="en-US" sz="3200" b="0" i="0" u="sng" dirty="0">
              <a:solidFill>
                <a:srgbClr val="555555"/>
              </a:solidFill>
              <a:effectLst/>
              <a:latin typeface="Noto Sans" panose="020B0502040204020203" pitchFamily="34" charset="0"/>
            </a:endParaRPr>
          </a:p>
        </p:txBody>
      </p:sp>
    </p:spTree>
    <p:extLst>
      <p:ext uri="{BB962C8B-B14F-4D97-AF65-F5344CB8AC3E}">
        <p14:creationId xmlns:p14="http://schemas.microsoft.com/office/powerpoint/2010/main" val="355363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C358F-4D9C-8184-1299-DDC03C5191C0}"/>
              </a:ext>
            </a:extLst>
          </p:cNvPr>
          <p:cNvSpPr txBox="1"/>
          <p:nvPr/>
        </p:nvSpPr>
        <p:spPr>
          <a:xfrm>
            <a:off x="897147" y="1261992"/>
            <a:ext cx="10506973" cy="4621778"/>
          </a:xfrm>
          <a:prstGeom prst="rect">
            <a:avLst/>
          </a:prstGeom>
          <a:noFill/>
        </p:spPr>
        <p:txBody>
          <a:bodyPr wrap="square">
            <a:spAutoFit/>
          </a:bodyPr>
          <a:lstStyle/>
          <a:p>
            <a:pPr algn="l">
              <a:spcAft>
                <a:spcPts val="2250"/>
              </a:spcAft>
            </a:pPr>
            <a:r>
              <a:rPr lang="en-US" sz="2800" b="1" i="0" u="sng" dirty="0">
                <a:solidFill>
                  <a:srgbClr val="343D46"/>
                </a:solidFill>
                <a:effectLst/>
                <a:latin typeface="Roboto" panose="02000000000000000000" pitchFamily="2" charset="0"/>
              </a:rPr>
              <a:t>MIMO in Modern Wireless Standards-</a:t>
            </a:r>
          </a:p>
          <a:p>
            <a:pPr algn="l">
              <a:spcAft>
                <a:spcPts val="2250"/>
              </a:spcAft>
            </a:pPr>
            <a:r>
              <a:rPr lang="en-US" b="0" i="0" dirty="0">
                <a:solidFill>
                  <a:srgbClr val="343D46"/>
                </a:solidFill>
                <a:effectLst/>
                <a:latin typeface="Roboto" panose="02000000000000000000" pitchFamily="2" charset="0"/>
              </a:rPr>
              <a:t>MIMO technology has been widely adopted in various wireless communication standards such as Wi-Fi (802.11n/ac/ax), 4G LTE Advanced, and 5G NR (New Radio). MIMO has become an integral part of modern wireless standards, including:</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Wi-Fi</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MIMO is widely used in Wi-Fi standards, such as 802.11n, 802.11ac, and 802.11ax (Wi-Fi 6), to achieve higher data rates and improved coverage.</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LTE and LTE-Advanced</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MIMO is a key enabler for higher data rates and increased spectral efficiency in LTE and LTE-Advanced cellular networks.</a:t>
            </a:r>
          </a:p>
          <a:p>
            <a:pPr marL="285750" indent="-285750" algn="l">
              <a:lnSpc>
                <a:spcPts val="2040"/>
              </a:lnSpc>
              <a:spcAft>
                <a:spcPts val="750"/>
              </a:spcAft>
              <a:buFont typeface="Wingdings" panose="05000000000000000000" pitchFamily="2" charset="2"/>
              <a:buChar char="Ø"/>
            </a:pPr>
            <a:r>
              <a:rPr lang="en-US" b="1" i="0" u="sng" dirty="0">
                <a:solidFill>
                  <a:srgbClr val="343D46"/>
                </a:solidFill>
                <a:effectLst/>
                <a:latin typeface="Roboto" panose="02000000000000000000" pitchFamily="2" charset="0"/>
              </a:rPr>
              <a:t>5G NR</a:t>
            </a:r>
            <a:r>
              <a:rPr lang="en-US" b="1" i="0" dirty="0">
                <a:solidFill>
                  <a:srgbClr val="343D46"/>
                </a:solidFill>
                <a:effectLst/>
                <a:latin typeface="Roboto" panose="02000000000000000000" pitchFamily="2" charset="0"/>
              </a:rPr>
              <a:t>:</a:t>
            </a:r>
            <a:r>
              <a:rPr lang="en-US" b="0" i="0" dirty="0">
                <a:solidFill>
                  <a:srgbClr val="343D46"/>
                </a:solidFill>
                <a:effectLst/>
                <a:latin typeface="Roboto" panose="02000000000000000000" pitchFamily="2" charset="0"/>
              </a:rPr>
              <a:t> 5G New Radio (NR) heavily relies on advanced MIMO techniques, including Massive MIMO and beamforming, to deliver ultra-high data rates, low latency, and improved network capacity.</a:t>
            </a:r>
          </a:p>
          <a:p>
            <a:pPr algn="l">
              <a:spcAft>
                <a:spcPts val="2250"/>
              </a:spcAft>
            </a:pPr>
            <a:r>
              <a:rPr lang="en-US" b="0" i="0" dirty="0">
                <a:solidFill>
                  <a:srgbClr val="343D46"/>
                </a:solidFill>
                <a:effectLst/>
                <a:latin typeface="Roboto" panose="02000000000000000000" pitchFamily="2" charset="0"/>
              </a:rPr>
              <a:t>By leveraging multiple antennas and spatial multiplexing, MIMO technology has revolutionized wireless communications, enabling higher data throughputs, improved signal quality, and increased network capacity, making it an indispensable component of modern wireless systems.</a:t>
            </a:r>
          </a:p>
        </p:txBody>
      </p:sp>
    </p:spTree>
    <p:extLst>
      <p:ext uri="{BB962C8B-B14F-4D97-AF65-F5344CB8AC3E}">
        <p14:creationId xmlns:p14="http://schemas.microsoft.com/office/powerpoint/2010/main" val="93665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1002D-A143-3721-770A-55250EC0C345}"/>
              </a:ext>
            </a:extLst>
          </p:cNvPr>
          <p:cNvSpPr txBox="1"/>
          <p:nvPr/>
        </p:nvSpPr>
        <p:spPr>
          <a:xfrm>
            <a:off x="954656" y="1012050"/>
            <a:ext cx="9977887" cy="4524315"/>
          </a:xfrm>
          <a:prstGeom prst="rect">
            <a:avLst/>
          </a:prstGeom>
          <a:noFill/>
        </p:spPr>
        <p:txBody>
          <a:bodyPr wrap="square">
            <a:spAutoFit/>
          </a:bodyPr>
          <a:lstStyle/>
          <a:p>
            <a:pPr algn="l"/>
            <a:r>
              <a:rPr lang="en-US" sz="3600" b="1" i="0" u="sng" dirty="0">
                <a:solidFill>
                  <a:srgbClr val="202122"/>
                </a:solidFill>
                <a:effectLst/>
                <a:latin typeface="Arial" panose="020B0604020202020204" pitchFamily="34" charset="0"/>
              </a:rPr>
              <a:t>Applications-</a:t>
            </a:r>
          </a:p>
          <a:p>
            <a:pPr marL="285750" indent="-285750" algn="l">
              <a:buFont typeface="Wingdings" panose="05000000000000000000" pitchFamily="2" charset="2"/>
              <a:buChar char="Ø"/>
            </a:pPr>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Ø"/>
            </a:pPr>
            <a:r>
              <a:rPr lang="en-US" b="0" i="0" dirty="0">
                <a:solidFill>
                  <a:srgbClr val="202122"/>
                </a:solidFill>
                <a:effectLst/>
                <a:latin typeface="Arial" panose="020B0604020202020204" pitchFamily="34" charset="0"/>
              </a:rPr>
              <a:t>MIMO is used in </a:t>
            </a:r>
            <a:r>
              <a:rPr lang="en-US" b="0" i="0" u="none" strike="noStrike" dirty="0">
                <a:solidFill>
                  <a:srgbClr val="202122"/>
                </a:solidFill>
                <a:effectLst/>
                <a:latin typeface="Arial" panose="020B0604020202020204" pitchFamily="34" charset="0"/>
                <a:hlinkClick r:id="rId2" tooltip="Mobile radio telephone"/>
              </a:rPr>
              <a:t>mobile radio telephone</a:t>
            </a:r>
            <a:r>
              <a:rPr lang="en-US" b="0" i="0" dirty="0">
                <a:solidFill>
                  <a:srgbClr val="202122"/>
                </a:solidFill>
                <a:effectLst/>
                <a:latin typeface="Arial" panose="020B0604020202020204" pitchFamily="34" charset="0"/>
              </a:rPr>
              <a:t> standards such as </a:t>
            </a:r>
            <a:r>
              <a:rPr lang="en-US" b="0" i="0" u="none" strike="noStrike" dirty="0">
                <a:solidFill>
                  <a:srgbClr val="202122"/>
                </a:solidFill>
                <a:effectLst/>
                <a:latin typeface="Arial" panose="020B0604020202020204" pitchFamily="34" charset="0"/>
                <a:hlinkClick r:id="rId3" tooltip="3GPP"/>
              </a:rPr>
              <a:t>3GPP</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4" tooltip="3GPP2"/>
              </a:rPr>
              <a:t>3GPP2</a:t>
            </a:r>
            <a:r>
              <a:rPr lang="en-US" b="0" i="0" dirty="0">
                <a:solidFill>
                  <a:srgbClr val="202122"/>
                </a:solidFill>
                <a:effectLst/>
                <a:latin typeface="Arial" panose="020B0604020202020204" pitchFamily="34" charset="0"/>
              </a:rPr>
              <a:t>. In 3GPP, </a:t>
            </a:r>
            <a:r>
              <a:rPr lang="en-US" b="0" i="0" u="none" strike="noStrike" dirty="0">
                <a:solidFill>
                  <a:srgbClr val="202122"/>
                </a:solidFill>
                <a:effectLst/>
                <a:latin typeface="Arial" panose="020B0604020202020204" pitchFamily="34" charset="0"/>
                <a:hlinkClick r:id="rId5" tooltip="HSPA+"/>
              </a:rPr>
              <a:t>High-Speed Packet Access plus (HSPA+)</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6" tooltip="3GPP Long Term Evolution"/>
              </a:rPr>
              <a:t>Long Term Evolution (LTE)</a:t>
            </a:r>
            <a:r>
              <a:rPr lang="en-US" b="0" i="0" dirty="0">
                <a:solidFill>
                  <a:srgbClr val="202122"/>
                </a:solidFill>
                <a:effectLst/>
                <a:latin typeface="Arial" panose="020B0604020202020204" pitchFamily="34" charset="0"/>
              </a:rPr>
              <a:t> standards take MIMO into account. Moreover, to fully support cellular environments, MIMO research consortia including IST-MASCOT propose to develop advanced MIMO techniques, e.g., </a:t>
            </a:r>
            <a:r>
              <a:rPr lang="en-US" b="0" i="0" u="none" strike="noStrike" dirty="0">
                <a:solidFill>
                  <a:srgbClr val="202122"/>
                </a:solidFill>
                <a:effectLst/>
                <a:latin typeface="Arial" panose="020B0604020202020204" pitchFamily="34" charset="0"/>
                <a:hlinkClick r:id="rId7" tooltip="Multi-user MIMO"/>
              </a:rPr>
              <a:t>multi-user MIMO</a:t>
            </a:r>
            <a:r>
              <a:rPr lang="en-US" b="0" i="0" dirty="0">
                <a:solidFill>
                  <a:srgbClr val="202122"/>
                </a:solidFill>
                <a:effectLst/>
                <a:latin typeface="Arial" panose="020B0604020202020204" pitchFamily="34" charset="0"/>
              </a:rPr>
              <a:t> (MU-MIMO).</a:t>
            </a:r>
          </a:p>
          <a:p>
            <a:pPr algn="l"/>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Ø"/>
            </a:pPr>
            <a:r>
              <a:rPr lang="en-US" b="0" i="0" dirty="0">
                <a:solidFill>
                  <a:srgbClr val="202122"/>
                </a:solidFill>
                <a:effectLst/>
                <a:latin typeface="Arial" panose="020B0604020202020204" pitchFamily="34" charset="0"/>
              </a:rPr>
              <a:t>MIMO wireless communications architectures and processing techniques can be applied to sensing problems. This is studied in a sub-discipline called </a:t>
            </a:r>
            <a:r>
              <a:rPr lang="en-US" b="0" i="0" u="none" strike="noStrike" dirty="0">
                <a:solidFill>
                  <a:srgbClr val="202122"/>
                </a:solidFill>
                <a:effectLst/>
                <a:latin typeface="Arial" panose="020B0604020202020204" pitchFamily="34" charset="0"/>
                <a:hlinkClick r:id="rId8" tooltip="MIMO radar"/>
              </a:rPr>
              <a:t>MIMO radar</a:t>
            </a:r>
            <a:r>
              <a:rPr lang="en-US" b="0" i="0" dirty="0">
                <a:solidFill>
                  <a:srgbClr val="202122"/>
                </a:solidFill>
                <a:effectLst/>
                <a:latin typeface="Arial" panose="020B0604020202020204" pitchFamily="34" charset="0"/>
              </a:rPr>
              <a:t>.</a:t>
            </a:r>
          </a:p>
          <a:p>
            <a:pPr algn="l"/>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Ø"/>
            </a:pPr>
            <a:r>
              <a:rPr lang="en-US" b="0" i="0" dirty="0">
                <a:solidFill>
                  <a:srgbClr val="202122"/>
                </a:solidFill>
                <a:effectLst/>
                <a:latin typeface="Arial" panose="020B0604020202020204" pitchFamily="34" charset="0"/>
              </a:rPr>
              <a:t>MIMO technology can be used in non-wireless communications systems. One example is the home networking standard </a:t>
            </a:r>
            <a:r>
              <a:rPr lang="en-US" b="0" i="0" u="none" strike="noStrike" dirty="0">
                <a:solidFill>
                  <a:srgbClr val="202122"/>
                </a:solidFill>
                <a:effectLst/>
                <a:latin typeface="Arial" panose="020B0604020202020204" pitchFamily="34" charset="0"/>
                <a:hlinkClick r:id="rId9" tooltip="ITU-T"/>
              </a:rPr>
              <a:t>ITU-T</a:t>
            </a:r>
            <a:r>
              <a:rPr lang="en-US" b="0" i="0" dirty="0">
                <a:solidFill>
                  <a:srgbClr val="20212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hlinkClick r:id="rId10" tooltip="G.9963"/>
              </a:rPr>
              <a:t>G.9963</a:t>
            </a:r>
            <a:r>
              <a:rPr lang="en-US" b="0" i="0" dirty="0">
                <a:solidFill>
                  <a:srgbClr val="202122"/>
                </a:solidFill>
                <a:effectLst/>
                <a:latin typeface="Arial" panose="020B0604020202020204" pitchFamily="34" charset="0"/>
              </a:rPr>
              <a:t>, which defines a powerline communications system that uses MIMO techniques to transmit multiple signals over multiple AC wires (phase, neutral and ground).</a:t>
            </a:r>
          </a:p>
        </p:txBody>
      </p:sp>
    </p:spTree>
    <p:extLst>
      <p:ext uri="{BB962C8B-B14F-4D97-AF65-F5344CB8AC3E}">
        <p14:creationId xmlns:p14="http://schemas.microsoft.com/office/powerpoint/2010/main" val="206628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9DC87-7137-F266-0094-A81EEB372A5A}"/>
              </a:ext>
            </a:extLst>
          </p:cNvPr>
          <p:cNvPicPr>
            <a:picLocks noChangeAspect="1"/>
          </p:cNvPicPr>
          <p:nvPr/>
        </p:nvPicPr>
        <p:blipFill>
          <a:blip r:embed="rId2"/>
          <a:stretch>
            <a:fillRect/>
          </a:stretch>
        </p:blipFill>
        <p:spPr>
          <a:xfrm>
            <a:off x="764875" y="736121"/>
            <a:ext cx="10696755" cy="5405887"/>
          </a:xfrm>
          <a:prstGeom prst="rect">
            <a:avLst/>
          </a:prstGeom>
        </p:spPr>
      </p:pic>
    </p:spTree>
    <p:extLst>
      <p:ext uri="{BB962C8B-B14F-4D97-AF65-F5344CB8AC3E}">
        <p14:creationId xmlns:p14="http://schemas.microsoft.com/office/powerpoint/2010/main" val="2015526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TotalTime>
  <Words>805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Garamond</vt:lpstr>
      <vt:lpstr>Noto Sans</vt:lpstr>
      <vt:lpstr>Roboto</vt:lpstr>
      <vt:lpstr>Wingdings</vt:lpstr>
      <vt:lpstr>Organic</vt:lpstr>
      <vt:lpstr>DAYANANADA SAGAR UNIVERSITY</vt:lpstr>
      <vt:lpstr>PowerPoint Presentation</vt:lpstr>
      <vt:lpstr>How Does MIMO Work?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ANTENNA</dc:creator>
  <cp:lastModifiedBy>karthik h m</cp:lastModifiedBy>
  <cp:revision>1</cp:revision>
  <dcterms:created xsi:type="dcterms:W3CDTF">2024-11-16T13:07:21Z</dcterms:created>
  <dcterms:modified xsi:type="dcterms:W3CDTF">2024-11-16T14:31:14Z</dcterms:modified>
</cp:coreProperties>
</file>