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00" r:id="rId7"/>
    <p:sldId id="258" r:id="rId8"/>
    <p:sldId id="297" r:id="rId9"/>
    <p:sldId id="259" r:id="rId10"/>
    <p:sldId id="260" r:id="rId11"/>
    <p:sldId id="261" r:id="rId12"/>
    <p:sldId id="269" r:id="rId13"/>
    <p:sldId id="272" r:id="rId14"/>
    <p:sldId id="275" r:id="rId15"/>
    <p:sldId id="294" r:id="rId16"/>
    <p:sldId id="264" r:id="rId17"/>
    <p:sldId id="289" r:id="rId18"/>
    <p:sldId id="285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Minutes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Model 2</c:v>
                </c:pt>
                <c:pt idx="1">
                  <c:v>Model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64-744A-A0E8-35B6B86F7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107288"/>
        <c:axId val="219107680"/>
      </c:barChart>
      <c:catAx>
        <c:axId val="21910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07680"/>
        <c:crosses val="autoZero"/>
        <c:auto val="1"/>
        <c:lblAlgn val="ctr"/>
        <c:lblOffset val="100"/>
        <c:noMultiLvlLbl val="0"/>
      </c:catAx>
      <c:valAx>
        <c:axId val="219107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9107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0.5841</cdr:x>
      <cdr:y>0.07156</cdr:y>
    </cdr:from>
    <cdr:to>
      <cdr:x>0.93055</cdr:x>
      <cdr:y>0.17014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75D8DBB-1D39-2D71-9CD9-0F192AC8006D}"/>
            </a:ext>
          </a:extLst>
        </cdr:cNvPr>
        <cdr:cNvSpPr txBox="1"/>
      </cdr:nvSpPr>
      <cdr:spPr>
        <a:xfrm xmlns:a="http://schemas.openxmlformats.org/drawingml/2006/main">
          <a:off x="2188932" y="311399"/>
          <a:ext cx="1298287" cy="428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rgbClr val="FFFF00"/>
              </a:solidFill>
            </a:rPr>
            <a:t>300 minutes</a:t>
          </a:r>
        </a:p>
      </cdr:txBody>
    </cdr:sp>
  </cdr:relSizeAnchor>
  <cdr:relSizeAnchor xmlns:cdr="http://schemas.openxmlformats.org/drawingml/2006/chartDrawing">
    <cdr:from>
      <cdr:x>0.14084</cdr:x>
      <cdr:y>0.78214</cdr:y>
    </cdr:from>
    <cdr:to>
      <cdr:x>0.43157</cdr:x>
      <cdr:y>0.88072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3005739-7AA2-A3AE-F589-D425D4613998}"/>
            </a:ext>
          </a:extLst>
        </cdr:cNvPr>
        <cdr:cNvSpPr txBox="1"/>
      </cdr:nvSpPr>
      <cdr:spPr>
        <a:xfrm xmlns:a="http://schemas.openxmlformats.org/drawingml/2006/main">
          <a:off x="527782" y="3403351"/>
          <a:ext cx="1089541" cy="428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rgbClr val="FFFF00"/>
              </a:solidFill>
            </a:rPr>
            <a:t>8 minutes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6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7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511952-94C1-22B0-1B31-F97412B1BA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4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6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5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1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0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2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6B45-735B-4C48-A99B-1B63EFA0CADF}" type="datetimeFigureOut">
              <a:rPr lang="en-IN" smtClean="0"/>
              <a:t>16/04/23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E247-483D-467D-8F11-96A3DCD15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7595" y="2588653"/>
            <a:ext cx="685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Credit Risk Default Prediction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3537" y="5460642"/>
            <a:ext cx="308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-  Karthikeya, </a:t>
            </a:r>
            <a:r>
              <a:rPr lang="en-US" dirty="0" err="1">
                <a:solidFill>
                  <a:schemeClr val="bg1"/>
                </a:solidFill>
              </a:rPr>
              <a:t>Ritwick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Sohail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4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10FC04-CAA4-55BD-D000-BC5F50D3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93" y="4037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Feature Categories</a:t>
            </a:r>
          </a:p>
        </p:txBody>
      </p:sp>
      <p:pic>
        <p:nvPicPr>
          <p:cNvPr id="3" name="Content Placeholder 2" descr="Table&#10;&#10;Description automatically generated">
            <a:extLst>
              <a:ext uri="{FF2B5EF4-FFF2-40B4-BE49-F238E27FC236}">
                <a16:creationId xmlns:a16="http://schemas.microsoft.com/office/drawing/2014/main" id="{D5A0E0AB-47C8-40A8-092E-9BF723386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3" y="2047742"/>
            <a:ext cx="10995740" cy="3826948"/>
          </a:xfrm>
        </p:spPr>
      </p:pic>
    </p:spTree>
    <p:extLst>
      <p:ext uri="{BB962C8B-B14F-4D97-AF65-F5344CB8AC3E}">
        <p14:creationId xmlns:p14="http://schemas.microsoft.com/office/powerpoint/2010/main" val="185937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10FC04-CAA4-55BD-D000-BC5F50D3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4" y="-1964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Feature Selection based on Importance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B1E4417-C66D-1BF6-6520-3A130FBD0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516" y="2104093"/>
            <a:ext cx="5391150" cy="2649814"/>
          </a:xfrm>
        </p:spPr>
      </p:pic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3A368D77-1A65-B7F5-B09B-A7CF1578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4" y="903011"/>
            <a:ext cx="6337634" cy="588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49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87DD8-5816-54A7-2756-FC6C130B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Run Time of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XgBoost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grid search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E8A21E-0ADE-85F6-B2C5-EF9D966C3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550862"/>
              </p:ext>
            </p:extLst>
          </p:nvPr>
        </p:nvGraphicFramePr>
        <p:xfrm>
          <a:off x="2348501" y="1763980"/>
          <a:ext cx="37474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48D808-7865-4B5E-20FD-A8B8224805D8}"/>
              </a:ext>
            </a:extLst>
          </p:cNvPr>
          <p:cNvSpPr txBox="1"/>
          <p:nvPr/>
        </p:nvSpPr>
        <p:spPr>
          <a:xfrm>
            <a:off x="6739065" y="3205483"/>
            <a:ext cx="500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~</a:t>
            </a:r>
            <a:r>
              <a:rPr lang="en-US" sz="6000" dirty="0">
                <a:solidFill>
                  <a:schemeClr val="bg1"/>
                </a:solidFill>
              </a:rPr>
              <a:t>40x Faster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7019" y="4221146"/>
            <a:ext cx="1941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Guess how?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548924BB-7BA6-DC6F-F8E4-1C9EE58A0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289409"/>
            <a:ext cx="5752115" cy="6435241"/>
          </a:xfr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BAE9B961-D98B-9FE8-1FBF-01C9F89AC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9409"/>
            <a:ext cx="6029326" cy="643524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85B49A-343D-ED73-EC8D-25ADE8FA119D}"/>
              </a:ext>
            </a:extLst>
          </p:cNvPr>
          <p:cNvSpPr/>
          <p:nvPr/>
        </p:nvSpPr>
        <p:spPr>
          <a:xfrm>
            <a:off x="4726004" y="4158113"/>
            <a:ext cx="327259" cy="2598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2528F9-79FE-0AF7-87EC-19C4FBD5EDEF}"/>
              </a:ext>
            </a:extLst>
          </p:cNvPr>
          <p:cNvSpPr/>
          <p:nvPr/>
        </p:nvSpPr>
        <p:spPr>
          <a:xfrm>
            <a:off x="10355178" y="1163052"/>
            <a:ext cx="327259" cy="2598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28395474-A2F6-4CA9-D24A-F09F0A9F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50" y="1284850"/>
            <a:ext cx="8798246" cy="544445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747738-01F0-7A0F-BFBC-499E5DAB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39" y="302466"/>
            <a:ext cx="10515600" cy="8664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XGBoost Shap - Waterfall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677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10FC04-CAA4-55BD-D000-BC5F50D3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Neural Network Grid Search</a:t>
            </a:r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A7C660CE-AEAA-AFF9-2BD7-E0111C9F7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9624"/>
            <a:ext cx="6096000" cy="6048376"/>
          </a:xfr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65C880E-2FEA-A262-C816-BBBB3D336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5972175" cy="604837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B8EC60-4477-20A5-900C-F385A4045F97}"/>
              </a:ext>
            </a:extLst>
          </p:cNvPr>
          <p:cNvSpPr/>
          <p:nvPr/>
        </p:nvSpPr>
        <p:spPr>
          <a:xfrm>
            <a:off x="5467149" y="1520791"/>
            <a:ext cx="327259" cy="2598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1D8BDF-88A3-55D3-ED47-F93C8EA57A01}"/>
              </a:ext>
            </a:extLst>
          </p:cNvPr>
          <p:cNvSpPr/>
          <p:nvPr/>
        </p:nvSpPr>
        <p:spPr>
          <a:xfrm>
            <a:off x="11740916" y="4793380"/>
            <a:ext cx="327259" cy="2598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804E9448-D425-3F7F-1C33-12495463421F}"/>
              </a:ext>
            </a:extLst>
          </p:cNvPr>
          <p:cNvSpPr txBox="1">
            <a:spLocks/>
          </p:cNvSpPr>
          <p:nvPr/>
        </p:nvSpPr>
        <p:spPr>
          <a:xfrm>
            <a:off x="642181" y="3402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Final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4248" y="2678805"/>
            <a:ext cx="9810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use </a:t>
            </a:r>
            <a:r>
              <a:rPr lang="en-US" sz="2800" dirty="0" err="1">
                <a:solidFill>
                  <a:schemeClr val="bg1"/>
                </a:solidFill>
              </a:rPr>
              <a:t>xgboost</a:t>
            </a:r>
            <a:r>
              <a:rPr lang="en-US" sz="2800" dirty="0">
                <a:solidFill>
                  <a:schemeClr val="bg1"/>
                </a:solidFill>
              </a:rPr>
              <a:t> because the training time with our parameters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is significantly less.(8 </a:t>
            </a:r>
            <a:r>
              <a:rPr lang="en-US" sz="2800" dirty="0" err="1">
                <a:solidFill>
                  <a:schemeClr val="bg1"/>
                </a:solidFill>
              </a:rPr>
              <a:t>mins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vs</a:t>
            </a:r>
            <a:r>
              <a:rPr lang="en-US" sz="2800" dirty="0">
                <a:solidFill>
                  <a:schemeClr val="bg1"/>
                </a:solidFill>
              </a:rPr>
              <a:t> 3hrs)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248" y="1711778"/>
            <a:ext cx="756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 err="1">
                <a:solidFill>
                  <a:schemeClr val="bg1"/>
                </a:solidFill>
              </a:rPr>
              <a:t>roc_auc</a:t>
            </a:r>
            <a:r>
              <a:rPr lang="en-US" sz="2800" dirty="0">
                <a:solidFill>
                  <a:schemeClr val="bg1"/>
                </a:solidFill>
              </a:rPr>
              <a:t> metric is slightly better for </a:t>
            </a:r>
            <a:r>
              <a:rPr lang="en-US" sz="2800" dirty="0" err="1">
                <a:solidFill>
                  <a:schemeClr val="bg1"/>
                </a:solidFill>
              </a:rPr>
              <a:t>xgboost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248" y="4076719"/>
            <a:ext cx="9975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Tested for 72 combinations for </a:t>
            </a:r>
            <a:r>
              <a:rPr lang="en-US" sz="2800" dirty="0" err="1">
                <a:solidFill>
                  <a:schemeClr val="bg1"/>
                </a:solidFill>
              </a:rPr>
              <a:t>xgboost’s</a:t>
            </a:r>
            <a:r>
              <a:rPr lang="en-US" sz="2800" dirty="0">
                <a:solidFill>
                  <a:schemeClr val="bg1"/>
                </a:solidFill>
              </a:rPr>
              <a:t> grid search compared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to 32 in neural network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4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7278" y="588222"/>
            <a:ext cx="68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Executive Summary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278" y="1405051"/>
            <a:ext cx="964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Goal: </a:t>
            </a:r>
          </a:p>
          <a:p>
            <a:r>
              <a:rPr lang="en-US" dirty="0">
                <a:solidFill>
                  <a:schemeClr val="bg1"/>
                </a:solidFill>
              </a:rPr>
              <a:t>To improve our profitability and mitigate credit risk through the power of predictive systems.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7278" y="2185053"/>
            <a:ext cx="9223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Tool:</a:t>
            </a:r>
          </a:p>
          <a:p>
            <a:r>
              <a:rPr lang="en-US" dirty="0">
                <a:solidFill>
                  <a:schemeClr val="bg1"/>
                </a:solidFill>
              </a:rPr>
              <a:t>A machine learning model to calculate the probability of default for our potential loan customers.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Strategy: </a:t>
            </a:r>
          </a:p>
          <a:p>
            <a:r>
              <a:rPr lang="en-US" dirty="0">
                <a:solidFill>
                  <a:schemeClr val="bg1"/>
                </a:solidFill>
              </a:rPr>
              <a:t>Two sets of strategies for aggressive and conservative outlooks. We will set guideline thresholds for probability of default at which customers will be rejected.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Advantage:</a:t>
            </a:r>
          </a:p>
          <a:p>
            <a:r>
              <a:rPr lang="en-US" dirty="0">
                <a:solidFill>
                  <a:schemeClr val="bg1"/>
                </a:solidFill>
              </a:rPr>
              <a:t>Higher revenue, lower default rates and the flexibility to change our strategy by adjusting the rejection threshold.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DABF68-FEB4-FBC8-962E-0CFD639C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73757"/>
              </p:ext>
            </p:extLst>
          </p:nvPr>
        </p:nvGraphicFramePr>
        <p:xfrm>
          <a:off x="927278" y="5324374"/>
          <a:ext cx="10515600" cy="945404"/>
        </p:xfrm>
        <a:graphic>
          <a:graphicData uri="http://schemas.openxmlformats.org/drawingml/2006/table">
            <a:tbl>
              <a:tblPr/>
              <a:tblGrid>
                <a:gridCol w="985068">
                  <a:extLst>
                    <a:ext uri="{9D8B030D-6E8A-4147-A177-3AD203B41FA5}">
                      <a16:colId xmlns:a16="http://schemas.microsoft.com/office/drawing/2014/main" val="1933202636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4099765205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1870159920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1093199093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3976092926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3865006476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3706481430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561980366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568047460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3355603778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1622827497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1321113859"/>
                    </a:ext>
                  </a:extLst>
                </a:gridCol>
                <a:gridCol w="794211">
                  <a:extLst>
                    <a:ext uri="{9D8B030D-6E8A-4147-A177-3AD203B41FA5}">
                      <a16:colId xmlns:a16="http://schemas.microsoft.com/office/drawing/2014/main" val="373787578"/>
                    </a:ext>
                  </a:extLst>
                </a:gridCol>
              </a:tblGrid>
              <a:tr h="2363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7583" marR="7583" marT="75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 Sample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1 Sample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2 Sample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64162"/>
                  </a:ext>
                </a:extLst>
              </a:tr>
              <a:tr h="2363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#Total Loans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Revenue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#Total Loans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Revenue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#Total Loans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Revenue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#Total Loans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Revenue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65828"/>
                  </a:ext>
                </a:extLst>
              </a:tr>
              <a:tr h="23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Conservative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530681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0.819%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$        500.18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113897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1.654%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$        107.23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123296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0.693%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$        109.33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767874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0.922%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$        716.75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03583"/>
                  </a:ext>
                </a:extLst>
              </a:tr>
              <a:tr h="236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Aggressive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738623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7.461%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$     1,146.13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160882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9.384%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$        241.12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168584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5.419%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$        255.92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1068089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7.428%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$     1,643.17 </a:t>
                      </a:r>
                    </a:p>
                  </a:txBody>
                  <a:tcPr marL="7583" marR="7583" marT="7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35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5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7278" y="588222"/>
            <a:ext cx="685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do we care about this?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189" y="1715683"/>
            <a:ext cx="841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Americans total credit card balance is $986 billion in Q4 of 2022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189" y="2551188"/>
            <a:ext cx="620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Average American has $2948 credit card debt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189" y="3324453"/>
            <a:ext cx="574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delinquency rate for Q4 2022 is 2.25%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392" y="4485534"/>
            <a:ext cx="1010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 it’s a whopping $22.17 billion in a single quarter!! 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1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306" y="836813"/>
            <a:ext cx="283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Speed Hero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0529" y="1889346"/>
            <a:ext cx="287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“Boost Master”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68" y="1918127"/>
            <a:ext cx="3672267" cy="15326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5306" y="3637099"/>
            <a:ext cx="11304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 is a powerful jet engine for your machine learning model. It gives you a boost of speed and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accuracy, so you can reach new heights in your predictions.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305" y="4641433"/>
            <a:ext cx="1092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Like a superhero that never gives up, it keeps iterating and improving your model until it's the best.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4247" y="708338"/>
            <a:ext cx="940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makes Boost Master the best?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157" y="2059208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Our XGBOOST model runs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7201" y="1874541"/>
            <a:ext cx="1128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40X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076119"/>
            <a:ext cx="353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faster than normal models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247" y="3452053"/>
            <a:ext cx="5725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aggregate feature strategy generates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7172" y="3328942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&gt;37%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0879" y="3429000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than random feature strategy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1562" y="823560"/>
            <a:ext cx="266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Brain Hero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1093" y="1661375"/>
            <a:ext cx="21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</a:t>
            </a:r>
            <a:r>
              <a:rPr lang="en-US" sz="2000" b="1" dirty="0">
                <a:solidFill>
                  <a:schemeClr val="bg1"/>
                </a:solidFill>
              </a:rPr>
              <a:t> “Neural Ninja”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9" y="2109050"/>
            <a:ext cx="3162281" cy="12523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562" y="3601978"/>
            <a:ext cx="1147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Neural Networks are like the ultimate multitaskers. They can analyze text, images, and sounds all at once,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making accurate predictions.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562" y="4639678"/>
            <a:ext cx="11384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Neural Networks are like the brains of your model. They can learn from experience and adjust their weights to make </a:t>
            </a:r>
          </a:p>
          <a:p>
            <a:r>
              <a:rPr lang="en-US" dirty="0">
                <a:solidFill>
                  <a:schemeClr val="bg1"/>
                </a:solidFill>
              </a:rPr>
              <a:t>     better predictions, just like how our brains learn from past experiences.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9853" y="759853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Mission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5"/>
          <a:stretch/>
        </p:blipFill>
        <p:spPr>
          <a:xfrm>
            <a:off x="3019290" y="3050708"/>
            <a:ext cx="5435585" cy="3092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853" y="1700011"/>
            <a:ext cx="9052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predict whether the borrower will default or not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0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549" y="758434"/>
            <a:ext cx="1730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Food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549" y="1439162"/>
            <a:ext cx="788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000" dirty="0">
                <a:solidFill>
                  <a:schemeClr val="bg1"/>
                </a:solidFill>
              </a:rPr>
              <a:t> is the food required for the characters to accomplish this mission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49" y="3289791"/>
            <a:ext cx="486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The features in the given data is categorized into:</a:t>
            </a:r>
            <a:endParaRPr lang="en-IN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3816631"/>
            <a:ext cx="3659987" cy="209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549" y="2058335"/>
            <a:ext cx="707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has 458k unique customer records and a total of 190 features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549" y="2615953"/>
            <a:ext cx="733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timeline of the data is from  </a:t>
            </a:r>
            <a:r>
              <a:rPr lang="en-IN" sz="2000" b="1" dirty="0">
                <a:solidFill>
                  <a:schemeClr val="bg1"/>
                </a:solidFill>
              </a:rPr>
              <a:t>2017-03-31 - 2018-03-31 (1 year)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2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7CF9261-DF98-94EA-8D34-7964C3C9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7" y="1956398"/>
            <a:ext cx="5543550" cy="4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91558B2-9B58-61B7-344F-B27849F8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7" y="352590"/>
            <a:ext cx="8038781" cy="105843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B6BFA318-EF79-4A15-AFE2-536FD821C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4" y="1685462"/>
            <a:ext cx="5725583" cy="18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34BBF982-4621-5CAF-9C71-866730D7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19" y="4196053"/>
            <a:ext cx="5725583" cy="18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2FB8A1-DA2F-2EDD-31D2-A2DA9500AD7E}"/>
              </a:ext>
            </a:extLst>
          </p:cNvPr>
          <p:cNvSpPr txBox="1"/>
          <p:nvPr/>
        </p:nvSpPr>
        <p:spPr>
          <a:xfrm>
            <a:off x="7663069" y="1074579"/>
            <a:ext cx="24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40F3B-119D-5D54-F2BD-18AA63DD59A1}"/>
              </a:ext>
            </a:extLst>
          </p:cNvPr>
          <p:cNvSpPr txBox="1"/>
          <p:nvPr/>
        </p:nvSpPr>
        <p:spPr>
          <a:xfrm>
            <a:off x="1551715" y="1389902"/>
            <a:ext cx="24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E6F57-F851-64FE-4872-41ABA135F9FD}"/>
              </a:ext>
            </a:extLst>
          </p:cNvPr>
          <p:cNvSpPr txBox="1"/>
          <p:nvPr/>
        </p:nvSpPr>
        <p:spPr>
          <a:xfrm>
            <a:off x="7816065" y="3672615"/>
            <a:ext cx="24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Test2</a:t>
            </a:r>
          </a:p>
        </p:txBody>
      </p:sp>
    </p:spTree>
    <p:extLst>
      <p:ext uri="{BB962C8B-B14F-4D97-AF65-F5344CB8AC3E}">
        <p14:creationId xmlns:p14="http://schemas.microsoft.com/office/powerpoint/2010/main" val="400609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1C13BC7B7BF4D8D083D425CC99649" ma:contentTypeVersion="15" ma:contentTypeDescription="Create a new document." ma:contentTypeScope="" ma:versionID="9c4e15f5981137859dc39ec0d25b0c4a">
  <xsd:schema xmlns:xsd="http://www.w3.org/2001/XMLSchema" xmlns:xs="http://www.w3.org/2001/XMLSchema" xmlns:p="http://schemas.microsoft.com/office/2006/metadata/properties" xmlns:ns3="85535fde-4e7b-4329-9654-3cb410001af7" xmlns:ns4="c28ca4c3-65a2-4118-abbf-8d30f4f3c82b" targetNamespace="http://schemas.microsoft.com/office/2006/metadata/properties" ma:root="true" ma:fieldsID="bd01c0ef93a7c3bdce4d9d71f648868e" ns3:_="" ns4:_="">
    <xsd:import namespace="85535fde-4e7b-4329-9654-3cb410001af7"/>
    <xsd:import namespace="c28ca4c3-65a2-4118-abbf-8d30f4f3c8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35fde-4e7b-4329-9654-3cb410001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ca4c3-65a2-4118-abbf-8d30f4f3c82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535fde-4e7b-4329-9654-3cb410001af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221EFA-E9E5-48A2-89AA-09D3CD38A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535fde-4e7b-4329-9654-3cb410001af7"/>
    <ds:schemaRef ds:uri="c28ca4c3-65a2-4118-abbf-8d30f4f3c8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4D7E1-B6B7-43DB-8373-77583D40EB9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85535fde-4e7b-4329-9654-3cb410001af7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28ca4c3-65a2-4118-abbf-8d30f4f3c82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AE588E-80DC-4FE2-9A2D-D5AB8CA47F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540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Feature Categories</vt:lpstr>
      <vt:lpstr>Feature Selection based on Importance</vt:lpstr>
      <vt:lpstr>Run Time of XgBoost grid search</vt:lpstr>
      <vt:lpstr>PowerPoint Presentation</vt:lpstr>
      <vt:lpstr>XGBoost Shap - Waterfall</vt:lpstr>
      <vt:lpstr>Neural Network Grid 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Mamilla, Karthikeya Reddy</cp:lastModifiedBy>
  <cp:revision>69</cp:revision>
  <dcterms:created xsi:type="dcterms:W3CDTF">2023-03-31T18:25:46Z</dcterms:created>
  <dcterms:modified xsi:type="dcterms:W3CDTF">2023-04-16T16:31:57Z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0x0101004A01C13BC7B7BF4D8D083D425CC99649</vt:lpwstr>
  </property>
</Properties>
</file>