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3" r:id="rId6"/>
    <p:sldId id="260" r:id="rId7"/>
    <p:sldId id="264" r:id="rId8"/>
    <p:sldId id="265" r:id="rId9"/>
    <p:sldId id="268"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9D95BD-C9BC-4F52-93EE-A8D02C6500B0}" v="49" dt="2025-08-03T17:40:33.3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1042"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C5103C903DE6CF82/Documents/Karthik_MM_CPDA_B5%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C5103C903DE6CF82/Documents/Karthik_MM_CPDA_B5%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C5103C903DE6CF82/Documents/Karthik_MM_CPDA_B5%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C5103C903DE6CF82/Documents/Karthik_MM_CPDA_B5%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C5103C903DE6CF82/Documents/Karthik_MM_CPDA_B5%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C5103C903DE6CF82/Documents/Karthik_MM_CPDA_B5%20(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IN"/>
              <a:t>Movies/Series</a:t>
            </a:r>
            <a:r>
              <a:rPr lang="en-IN" baseline="0"/>
              <a:t> watched based on recommendation</a:t>
            </a:r>
          </a:p>
          <a:p>
            <a:pPr>
              <a:defRPr/>
            </a:pPr>
            <a:endParaRPr lang="en-IN"/>
          </a:p>
        </c:rich>
      </c:tx>
      <c:layout>
        <c:manualLayout>
          <c:xMode val="edge"/>
          <c:yMode val="edge"/>
          <c:x val="0.11421850046521961"/>
          <c:y val="4.7213809812235011E-2"/>
        </c:manualLayout>
      </c:layout>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spPr>
            <a:pattFill prst="ltUpDiag">
              <a:fgClr>
                <a:schemeClr val="accent1"/>
              </a:fgClr>
              <a:bgClr>
                <a:schemeClr val="lt1"/>
              </a:bgClr>
            </a:pattFill>
            <a:ln>
              <a:noFill/>
            </a:ln>
            <a:effectLst/>
          </c:spPr>
          <c:invertIfNegative val="0"/>
          <c:cat>
            <c:strRef>
              <c:f>Calculations!$E$44:$E$47</c:f>
              <c:strCache>
                <c:ptCount val="4"/>
                <c:pt idx="0">
                  <c:v>No. of recommended user</c:v>
                </c:pt>
                <c:pt idx="1">
                  <c:v>No.of non- recommendation</c:v>
                </c:pt>
                <c:pt idx="2">
                  <c:v>Toal of Users watched Movies based on recommendation</c:v>
                </c:pt>
                <c:pt idx="3">
                  <c:v>Toal of Users watched Series based on recommendation</c:v>
                </c:pt>
              </c:strCache>
            </c:strRef>
          </c:cat>
          <c:val>
            <c:numRef>
              <c:f>Calculations!$F$44:$F$47</c:f>
              <c:numCache>
                <c:formatCode>General</c:formatCode>
                <c:ptCount val="4"/>
                <c:pt idx="0">
                  <c:v>801</c:v>
                </c:pt>
                <c:pt idx="1">
                  <c:v>199</c:v>
                </c:pt>
                <c:pt idx="2">
                  <c:v>616</c:v>
                </c:pt>
                <c:pt idx="3">
                  <c:v>404</c:v>
                </c:pt>
              </c:numCache>
            </c:numRef>
          </c:val>
          <c:extLst>
            <c:ext xmlns:c16="http://schemas.microsoft.com/office/drawing/2014/chart" uri="{C3380CC4-5D6E-409C-BE32-E72D297353CC}">
              <c16:uniqueId val="{00000000-A1E0-4F1E-AF1E-5D7C22F09952}"/>
            </c:ext>
          </c:extLst>
        </c:ser>
        <c:dLbls>
          <c:showLegendKey val="0"/>
          <c:showVal val="0"/>
          <c:showCatName val="0"/>
          <c:showSerName val="0"/>
          <c:showPercent val="0"/>
          <c:showBubbleSize val="0"/>
        </c:dLbls>
        <c:gapWidth val="269"/>
        <c:overlap val="9"/>
        <c:axId val="1147750432"/>
        <c:axId val="1147750912"/>
      </c:barChart>
      <c:catAx>
        <c:axId val="1147750432"/>
        <c:scaling>
          <c:orientation val="minMax"/>
        </c:scaling>
        <c:delete val="0"/>
        <c:axPos val="b"/>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1147750912"/>
        <c:crosses val="autoZero"/>
        <c:auto val="1"/>
        <c:lblAlgn val="ctr"/>
        <c:lblOffset val="100"/>
        <c:noMultiLvlLbl val="0"/>
      </c:catAx>
      <c:valAx>
        <c:axId val="1147750912"/>
        <c:scaling>
          <c:orientation val="minMax"/>
        </c:scaling>
        <c:delete val="0"/>
        <c:axPos val="l"/>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1477504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[Karthik_MM_CPDA_B5 (1).xlsx]Calculations!PivotTable18</c:name>
    <c:fmtId val="12"/>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Calculations!$D$111</c:f>
              <c:strCache>
                <c:ptCount val="1"/>
                <c:pt idx="0">
                  <c:v>Total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Calculations!$C$112:$C$116</c:f>
              <c:strCache>
                <c:ptCount val="4"/>
                <c:pt idx="0">
                  <c:v>Afternoon</c:v>
                </c:pt>
                <c:pt idx="1">
                  <c:v>Evening</c:v>
                </c:pt>
                <c:pt idx="2">
                  <c:v>Late Night</c:v>
                </c:pt>
                <c:pt idx="3">
                  <c:v>Morning</c:v>
                </c:pt>
              </c:strCache>
            </c:strRef>
          </c:cat>
          <c:val>
            <c:numRef>
              <c:f>Calculations!$D$112:$D$116</c:f>
              <c:numCache>
                <c:formatCode>General</c:formatCode>
                <c:ptCount val="4"/>
                <c:pt idx="0">
                  <c:v>62017</c:v>
                </c:pt>
                <c:pt idx="1">
                  <c:v>65381</c:v>
                </c:pt>
                <c:pt idx="2">
                  <c:v>66661</c:v>
                </c:pt>
                <c:pt idx="3">
                  <c:v>60457</c:v>
                </c:pt>
              </c:numCache>
            </c:numRef>
          </c:val>
          <c:smooth val="0"/>
          <c:extLst>
            <c:ext xmlns:c16="http://schemas.microsoft.com/office/drawing/2014/chart" uri="{C3380CC4-5D6E-409C-BE32-E72D297353CC}">
              <c16:uniqueId val="{00000000-AD59-4E22-8F13-BF4174BE51B2}"/>
            </c:ext>
          </c:extLst>
        </c:ser>
        <c:dLbls>
          <c:showLegendKey val="0"/>
          <c:showVal val="0"/>
          <c:showCatName val="0"/>
          <c:showSerName val="0"/>
          <c:showPercent val="0"/>
          <c:showBubbleSize val="0"/>
        </c:dLbls>
        <c:smooth val="0"/>
        <c:axId val="1941514928"/>
        <c:axId val="1941513968"/>
      </c:lineChart>
      <c:catAx>
        <c:axId val="1941514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1513968"/>
        <c:crosses val="autoZero"/>
        <c:auto val="1"/>
        <c:lblAlgn val="ctr"/>
        <c:lblOffset val="100"/>
        <c:noMultiLvlLbl val="0"/>
      </c:catAx>
      <c:valAx>
        <c:axId val="1941513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15149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Age</a:t>
            </a:r>
            <a:r>
              <a:rPr lang="en-IN" baseline="0"/>
              <a:t> wise distribution of loyalty points</a:t>
            </a:r>
            <a:endParaRPr lang="en-IN"/>
          </a:p>
        </c:rich>
      </c:tx>
      <c:layout>
        <c:manualLayout>
          <c:xMode val="edge"/>
          <c:yMode val="edge"/>
          <c:x val="0.22297900262467193"/>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lineChart>
        <c:grouping val="standard"/>
        <c:varyColors val="0"/>
        <c:ser>
          <c:idx val="0"/>
          <c:order val="0"/>
          <c:spPr>
            <a:ln w="28575" cap="rnd">
              <a:solidFill>
                <a:schemeClr val="accent1"/>
              </a:solidFill>
              <a:round/>
            </a:ln>
            <a:effectLst/>
          </c:spPr>
          <c:marker>
            <c:symbol val="none"/>
          </c:marker>
          <c:dLbls>
            <c:dLbl>
              <c:idx val="0"/>
              <c:layout>
                <c:manualLayout>
                  <c:x val="-4.1666666666666664E-2"/>
                  <c:y val="-7.40740740740741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820-4F30-A42D-317377E84BDF}"/>
                </c:ext>
              </c:extLst>
            </c:dLbl>
            <c:dLbl>
              <c:idx val="1"/>
              <c:layout>
                <c:manualLayout>
                  <c:x val="-2.500000000000005E-2"/>
                  <c:y val="-8.33333333333333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820-4F30-A42D-317377E84BDF}"/>
                </c:ext>
              </c:extLst>
            </c:dLbl>
            <c:dLbl>
              <c:idx val="2"/>
              <c:layout>
                <c:manualLayout>
                  <c:x val="-1.388888888888899E-2"/>
                  <c:y val="7.4074074074074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820-4F30-A42D-317377E84BDF}"/>
                </c:ext>
              </c:extLst>
            </c:dLbl>
            <c:dLbl>
              <c:idx val="3"/>
              <c:layout>
                <c:manualLayout>
                  <c:x val="-8.3333333333333332E-3"/>
                  <c:y val="-5.09259259259259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820-4F30-A42D-317377E84BDF}"/>
                </c:ext>
              </c:extLst>
            </c:dLbl>
            <c:dLbl>
              <c:idx val="4"/>
              <c:layout>
                <c:manualLayout>
                  <c:x val="-8.3333333333334356E-3"/>
                  <c:y val="-7.4074074074074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820-4F30-A42D-317377E84BD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Calculations!$D$146:$D$150</c:f>
              <c:strCache>
                <c:ptCount val="5"/>
                <c:pt idx="0">
                  <c:v>18-24</c:v>
                </c:pt>
                <c:pt idx="1">
                  <c:v>25-34</c:v>
                </c:pt>
                <c:pt idx="2">
                  <c:v>35-44</c:v>
                </c:pt>
                <c:pt idx="3">
                  <c:v>45-54</c:v>
                </c:pt>
                <c:pt idx="4">
                  <c:v>55+</c:v>
                </c:pt>
              </c:strCache>
            </c:strRef>
          </c:cat>
          <c:val>
            <c:numRef>
              <c:f>Calculations!$E$146:$E$150</c:f>
              <c:numCache>
                <c:formatCode>General</c:formatCode>
                <c:ptCount val="5"/>
                <c:pt idx="0">
                  <c:v>420911</c:v>
                </c:pt>
                <c:pt idx="1">
                  <c:v>482356</c:v>
                </c:pt>
                <c:pt idx="2">
                  <c:v>533170</c:v>
                </c:pt>
                <c:pt idx="3">
                  <c:v>512665</c:v>
                </c:pt>
                <c:pt idx="4">
                  <c:v>495115</c:v>
                </c:pt>
              </c:numCache>
            </c:numRef>
          </c:val>
          <c:smooth val="0"/>
          <c:extLst>
            <c:ext xmlns:c16="http://schemas.microsoft.com/office/drawing/2014/chart" uri="{C3380CC4-5D6E-409C-BE32-E72D297353CC}">
              <c16:uniqueId val="{00000005-E820-4F30-A42D-317377E84BDF}"/>
            </c:ext>
          </c:extLst>
        </c:ser>
        <c:dLbls>
          <c:showLegendKey val="0"/>
          <c:showVal val="0"/>
          <c:showCatName val="0"/>
          <c:showSerName val="0"/>
          <c:showPercent val="0"/>
          <c:showBubbleSize val="0"/>
        </c:dLbls>
        <c:smooth val="0"/>
        <c:axId val="1431980144"/>
        <c:axId val="1431975824"/>
      </c:lineChart>
      <c:catAx>
        <c:axId val="143198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975824"/>
        <c:crosses val="autoZero"/>
        <c:auto val="1"/>
        <c:lblAlgn val="ctr"/>
        <c:lblOffset val="100"/>
        <c:noMultiLvlLbl val="0"/>
      </c:catAx>
      <c:valAx>
        <c:axId val="1431975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98014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lineChart>
        <c:grouping val="stacked"/>
        <c:varyColors val="0"/>
        <c:ser>
          <c:idx val="0"/>
          <c:order val="0"/>
          <c:tx>
            <c:strRef>
              <c:f>Calculations!$E$158</c:f>
              <c:strCache>
                <c:ptCount val="1"/>
                <c:pt idx="0">
                  <c:v>Action</c:v>
                </c:pt>
              </c:strCache>
            </c:strRef>
          </c:tx>
          <c:spPr>
            <a:ln w="31750" cap="rnd">
              <a:solidFill>
                <a:schemeClr val="accent1"/>
              </a:solidFill>
              <a:round/>
            </a:ln>
            <a:effectLst/>
          </c:spPr>
          <c:marker>
            <c:symbol val="none"/>
          </c:marker>
          <c:dLbls>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oundRect">
                    <a:avLst/>
                  </a:prstGeom>
                  <a:noFill/>
                  <a:ln>
                    <a:noFill/>
                  </a:ln>
                </c15:spPr>
                <c15:showLeaderLines val="1"/>
                <c15:leaderLines>
                  <c:spPr>
                    <a:ln w="9525">
                      <a:solidFill>
                        <a:schemeClr val="tx2">
                          <a:lumMod val="35000"/>
                          <a:lumOff val="65000"/>
                        </a:schemeClr>
                      </a:solidFill>
                    </a:ln>
                    <a:effectLst/>
                  </c:spPr>
                </c15:leaderLines>
              </c:ext>
            </c:extLst>
          </c:dLbls>
          <c:cat>
            <c:strRef>
              <c:f>Calculations!$D$159:$D$163</c:f>
              <c:strCache>
                <c:ptCount val="5"/>
                <c:pt idx="0">
                  <c:v>18-24</c:v>
                </c:pt>
                <c:pt idx="1">
                  <c:v>25-34</c:v>
                </c:pt>
                <c:pt idx="2">
                  <c:v>35-44</c:v>
                </c:pt>
                <c:pt idx="3">
                  <c:v>45-54</c:v>
                </c:pt>
                <c:pt idx="4">
                  <c:v>55+</c:v>
                </c:pt>
              </c:strCache>
            </c:strRef>
          </c:cat>
          <c:val>
            <c:numRef>
              <c:f>Calculations!$E$159:$E$163</c:f>
              <c:numCache>
                <c:formatCode>General</c:formatCode>
                <c:ptCount val="5"/>
                <c:pt idx="0">
                  <c:v>26</c:v>
                </c:pt>
                <c:pt idx="1">
                  <c:v>33</c:v>
                </c:pt>
                <c:pt idx="2">
                  <c:v>32</c:v>
                </c:pt>
                <c:pt idx="3">
                  <c:v>34</c:v>
                </c:pt>
                <c:pt idx="4">
                  <c:v>25</c:v>
                </c:pt>
              </c:numCache>
            </c:numRef>
          </c:val>
          <c:smooth val="0"/>
          <c:extLst>
            <c:ext xmlns:c16="http://schemas.microsoft.com/office/drawing/2014/chart" uri="{C3380CC4-5D6E-409C-BE32-E72D297353CC}">
              <c16:uniqueId val="{00000000-4AF0-45EE-8E1B-29432650F48B}"/>
            </c:ext>
          </c:extLst>
        </c:ser>
        <c:ser>
          <c:idx val="1"/>
          <c:order val="1"/>
          <c:tx>
            <c:strRef>
              <c:f>Calculations!$F$158</c:f>
              <c:strCache>
                <c:ptCount val="1"/>
                <c:pt idx="0">
                  <c:v>Comedy</c:v>
                </c:pt>
              </c:strCache>
            </c:strRef>
          </c:tx>
          <c:spPr>
            <a:ln w="31750" cap="rnd">
              <a:solidFill>
                <a:schemeClr val="accent2"/>
              </a:solidFill>
              <a:round/>
            </a:ln>
            <a:effectLst/>
          </c:spPr>
          <c:marker>
            <c:symbol val="none"/>
          </c:marker>
          <c:dLbls>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oundRect">
                    <a:avLst/>
                  </a:prstGeom>
                  <a:noFill/>
                  <a:ln>
                    <a:noFill/>
                  </a:ln>
                </c15:spPr>
                <c15:showLeaderLines val="1"/>
                <c15:leaderLines>
                  <c:spPr>
                    <a:ln w="9525">
                      <a:solidFill>
                        <a:schemeClr val="tx2">
                          <a:lumMod val="35000"/>
                          <a:lumOff val="65000"/>
                        </a:schemeClr>
                      </a:solidFill>
                    </a:ln>
                    <a:effectLst/>
                  </c:spPr>
                </c15:leaderLines>
              </c:ext>
            </c:extLst>
          </c:dLbls>
          <c:cat>
            <c:strRef>
              <c:f>Calculations!$D$159:$D$163</c:f>
              <c:strCache>
                <c:ptCount val="5"/>
                <c:pt idx="0">
                  <c:v>18-24</c:v>
                </c:pt>
                <c:pt idx="1">
                  <c:v>25-34</c:v>
                </c:pt>
                <c:pt idx="2">
                  <c:v>35-44</c:v>
                </c:pt>
                <c:pt idx="3">
                  <c:v>45-54</c:v>
                </c:pt>
                <c:pt idx="4">
                  <c:v>55+</c:v>
                </c:pt>
              </c:strCache>
            </c:strRef>
          </c:cat>
          <c:val>
            <c:numRef>
              <c:f>Calculations!$F$159:$F$163</c:f>
              <c:numCache>
                <c:formatCode>General</c:formatCode>
                <c:ptCount val="5"/>
                <c:pt idx="0">
                  <c:v>23</c:v>
                </c:pt>
                <c:pt idx="1">
                  <c:v>29</c:v>
                </c:pt>
                <c:pt idx="2">
                  <c:v>29</c:v>
                </c:pt>
                <c:pt idx="3">
                  <c:v>26</c:v>
                </c:pt>
                <c:pt idx="4">
                  <c:v>39</c:v>
                </c:pt>
              </c:numCache>
            </c:numRef>
          </c:val>
          <c:smooth val="0"/>
          <c:extLst>
            <c:ext xmlns:c16="http://schemas.microsoft.com/office/drawing/2014/chart" uri="{C3380CC4-5D6E-409C-BE32-E72D297353CC}">
              <c16:uniqueId val="{00000001-4AF0-45EE-8E1B-29432650F48B}"/>
            </c:ext>
          </c:extLst>
        </c:ser>
        <c:ser>
          <c:idx val="2"/>
          <c:order val="2"/>
          <c:tx>
            <c:strRef>
              <c:f>Calculations!$G$158</c:f>
              <c:strCache>
                <c:ptCount val="1"/>
                <c:pt idx="0">
                  <c:v>Documentary</c:v>
                </c:pt>
              </c:strCache>
            </c:strRef>
          </c:tx>
          <c:spPr>
            <a:ln w="31750" cap="rnd">
              <a:solidFill>
                <a:schemeClr val="accent3"/>
              </a:solidFill>
              <a:round/>
            </a:ln>
            <a:effectLst/>
          </c:spPr>
          <c:marker>
            <c:symbol val="none"/>
          </c:marker>
          <c:dLbls>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oundRect">
                    <a:avLst/>
                  </a:prstGeom>
                  <a:noFill/>
                  <a:ln>
                    <a:noFill/>
                  </a:ln>
                </c15:spPr>
                <c15:showLeaderLines val="1"/>
                <c15:leaderLines>
                  <c:spPr>
                    <a:ln w="9525">
                      <a:solidFill>
                        <a:schemeClr val="tx2">
                          <a:lumMod val="35000"/>
                          <a:lumOff val="65000"/>
                        </a:schemeClr>
                      </a:solidFill>
                    </a:ln>
                    <a:effectLst/>
                  </c:spPr>
                </c15:leaderLines>
              </c:ext>
            </c:extLst>
          </c:dLbls>
          <c:cat>
            <c:strRef>
              <c:f>Calculations!$D$159:$D$163</c:f>
              <c:strCache>
                <c:ptCount val="5"/>
                <c:pt idx="0">
                  <c:v>18-24</c:v>
                </c:pt>
                <c:pt idx="1">
                  <c:v>25-34</c:v>
                </c:pt>
                <c:pt idx="2">
                  <c:v>35-44</c:v>
                </c:pt>
                <c:pt idx="3">
                  <c:v>45-54</c:v>
                </c:pt>
                <c:pt idx="4">
                  <c:v>55+</c:v>
                </c:pt>
              </c:strCache>
            </c:strRef>
          </c:cat>
          <c:val>
            <c:numRef>
              <c:f>Calculations!$G$159:$G$163</c:f>
              <c:numCache>
                <c:formatCode>General</c:formatCode>
                <c:ptCount val="5"/>
                <c:pt idx="0">
                  <c:v>36</c:v>
                </c:pt>
                <c:pt idx="1">
                  <c:v>21</c:v>
                </c:pt>
                <c:pt idx="2">
                  <c:v>22</c:v>
                </c:pt>
                <c:pt idx="3">
                  <c:v>22</c:v>
                </c:pt>
                <c:pt idx="4">
                  <c:v>29</c:v>
                </c:pt>
              </c:numCache>
            </c:numRef>
          </c:val>
          <c:smooth val="0"/>
          <c:extLst>
            <c:ext xmlns:c16="http://schemas.microsoft.com/office/drawing/2014/chart" uri="{C3380CC4-5D6E-409C-BE32-E72D297353CC}">
              <c16:uniqueId val="{00000002-4AF0-45EE-8E1B-29432650F48B}"/>
            </c:ext>
          </c:extLst>
        </c:ser>
        <c:ser>
          <c:idx val="3"/>
          <c:order val="3"/>
          <c:tx>
            <c:strRef>
              <c:f>Calculations!$H$158</c:f>
              <c:strCache>
                <c:ptCount val="1"/>
                <c:pt idx="0">
                  <c:v>Drama</c:v>
                </c:pt>
              </c:strCache>
            </c:strRef>
          </c:tx>
          <c:spPr>
            <a:ln w="31750" cap="rnd">
              <a:solidFill>
                <a:schemeClr val="accent4"/>
              </a:solidFill>
              <a:round/>
            </a:ln>
            <a:effectLst/>
          </c:spPr>
          <c:marker>
            <c:symbol val="none"/>
          </c:marker>
          <c:dLbls>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oundRect">
                    <a:avLst/>
                  </a:prstGeom>
                  <a:noFill/>
                  <a:ln>
                    <a:noFill/>
                  </a:ln>
                </c15:spPr>
                <c15:showLeaderLines val="1"/>
                <c15:leaderLines>
                  <c:spPr>
                    <a:ln w="9525">
                      <a:solidFill>
                        <a:schemeClr val="tx2">
                          <a:lumMod val="35000"/>
                          <a:lumOff val="65000"/>
                        </a:schemeClr>
                      </a:solidFill>
                    </a:ln>
                    <a:effectLst/>
                  </c:spPr>
                </c15:leaderLines>
              </c:ext>
            </c:extLst>
          </c:dLbls>
          <c:cat>
            <c:strRef>
              <c:f>Calculations!$D$159:$D$163</c:f>
              <c:strCache>
                <c:ptCount val="5"/>
                <c:pt idx="0">
                  <c:v>18-24</c:v>
                </c:pt>
                <c:pt idx="1">
                  <c:v>25-34</c:v>
                </c:pt>
                <c:pt idx="2">
                  <c:v>35-44</c:v>
                </c:pt>
                <c:pt idx="3">
                  <c:v>45-54</c:v>
                </c:pt>
                <c:pt idx="4">
                  <c:v>55+</c:v>
                </c:pt>
              </c:strCache>
            </c:strRef>
          </c:cat>
          <c:val>
            <c:numRef>
              <c:f>Calculations!$H$159:$H$163</c:f>
              <c:numCache>
                <c:formatCode>General</c:formatCode>
                <c:ptCount val="5"/>
                <c:pt idx="0">
                  <c:v>25</c:v>
                </c:pt>
                <c:pt idx="1">
                  <c:v>31</c:v>
                </c:pt>
                <c:pt idx="2">
                  <c:v>27</c:v>
                </c:pt>
                <c:pt idx="3">
                  <c:v>31</c:v>
                </c:pt>
                <c:pt idx="4">
                  <c:v>28</c:v>
                </c:pt>
              </c:numCache>
            </c:numRef>
          </c:val>
          <c:smooth val="0"/>
          <c:extLst>
            <c:ext xmlns:c16="http://schemas.microsoft.com/office/drawing/2014/chart" uri="{C3380CC4-5D6E-409C-BE32-E72D297353CC}">
              <c16:uniqueId val="{00000003-4AF0-45EE-8E1B-29432650F48B}"/>
            </c:ext>
          </c:extLst>
        </c:ser>
        <c:ser>
          <c:idx val="4"/>
          <c:order val="4"/>
          <c:tx>
            <c:strRef>
              <c:f>Calculations!$I$158</c:f>
              <c:strCache>
                <c:ptCount val="1"/>
                <c:pt idx="0">
                  <c:v>Horror</c:v>
                </c:pt>
              </c:strCache>
            </c:strRef>
          </c:tx>
          <c:spPr>
            <a:ln w="31750" cap="rnd">
              <a:solidFill>
                <a:schemeClr val="accent5"/>
              </a:solidFill>
              <a:round/>
            </a:ln>
            <a:effectLst/>
          </c:spPr>
          <c:marker>
            <c:symbol val="none"/>
          </c:marker>
          <c:dLbls>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oundRect">
                    <a:avLst/>
                  </a:prstGeom>
                  <a:noFill/>
                  <a:ln>
                    <a:noFill/>
                  </a:ln>
                </c15:spPr>
                <c15:showLeaderLines val="1"/>
                <c15:leaderLines>
                  <c:spPr>
                    <a:ln w="9525">
                      <a:solidFill>
                        <a:schemeClr val="tx2">
                          <a:lumMod val="35000"/>
                          <a:lumOff val="65000"/>
                        </a:schemeClr>
                      </a:solidFill>
                    </a:ln>
                    <a:effectLst/>
                  </c:spPr>
                </c15:leaderLines>
              </c:ext>
            </c:extLst>
          </c:dLbls>
          <c:cat>
            <c:strRef>
              <c:f>Calculations!$D$159:$D$163</c:f>
              <c:strCache>
                <c:ptCount val="5"/>
                <c:pt idx="0">
                  <c:v>18-24</c:v>
                </c:pt>
                <c:pt idx="1">
                  <c:v>25-34</c:v>
                </c:pt>
                <c:pt idx="2">
                  <c:v>35-44</c:v>
                </c:pt>
                <c:pt idx="3">
                  <c:v>45-54</c:v>
                </c:pt>
                <c:pt idx="4">
                  <c:v>55+</c:v>
                </c:pt>
              </c:strCache>
            </c:strRef>
          </c:cat>
          <c:val>
            <c:numRef>
              <c:f>Calculations!$I$159:$I$163</c:f>
              <c:numCache>
                <c:formatCode>General</c:formatCode>
                <c:ptCount val="5"/>
                <c:pt idx="0">
                  <c:v>23</c:v>
                </c:pt>
                <c:pt idx="1">
                  <c:v>36</c:v>
                </c:pt>
                <c:pt idx="2">
                  <c:v>34</c:v>
                </c:pt>
                <c:pt idx="3">
                  <c:v>32</c:v>
                </c:pt>
                <c:pt idx="4">
                  <c:v>32</c:v>
                </c:pt>
              </c:numCache>
            </c:numRef>
          </c:val>
          <c:smooth val="0"/>
          <c:extLst>
            <c:ext xmlns:c16="http://schemas.microsoft.com/office/drawing/2014/chart" uri="{C3380CC4-5D6E-409C-BE32-E72D297353CC}">
              <c16:uniqueId val="{00000004-4AF0-45EE-8E1B-29432650F48B}"/>
            </c:ext>
          </c:extLst>
        </c:ser>
        <c:ser>
          <c:idx val="5"/>
          <c:order val="5"/>
          <c:tx>
            <c:strRef>
              <c:f>Calculations!$J$158</c:f>
              <c:strCache>
                <c:ptCount val="1"/>
                <c:pt idx="0">
                  <c:v>Romance</c:v>
                </c:pt>
              </c:strCache>
            </c:strRef>
          </c:tx>
          <c:spPr>
            <a:ln w="31750" cap="rnd">
              <a:solidFill>
                <a:schemeClr val="accent6"/>
              </a:solidFill>
              <a:round/>
            </a:ln>
            <a:effectLst/>
          </c:spPr>
          <c:marker>
            <c:symbol val="none"/>
          </c:marker>
          <c:dLbls>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oundRect">
                    <a:avLst/>
                  </a:prstGeom>
                  <a:noFill/>
                  <a:ln>
                    <a:noFill/>
                  </a:ln>
                </c15:spPr>
                <c15:showLeaderLines val="1"/>
                <c15:leaderLines>
                  <c:spPr>
                    <a:ln w="9525">
                      <a:solidFill>
                        <a:schemeClr val="tx2">
                          <a:lumMod val="35000"/>
                          <a:lumOff val="65000"/>
                        </a:schemeClr>
                      </a:solidFill>
                    </a:ln>
                    <a:effectLst/>
                  </c:spPr>
                </c15:leaderLines>
              </c:ext>
            </c:extLst>
          </c:dLbls>
          <c:cat>
            <c:strRef>
              <c:f>Calculations!$D$159:$D$163</c:f>
              <c:strCache>
                <c:ptCount val="5"/>
                <c:pt idx="0">
                  <c:v>18-24</c:v>
                </c:pt>
                <c:pt idx="1">
                  <c:v>25-34</c:v>
                </c:pt>
                <c:pt idx="2">
                  <c:v>35-44</c:v>
                </c:pt>
                <c:pt idx="3">
                  <c:v>45-54</c:v>
                </c:pt>
                <c:pt idx="4">
                  <c:v>55+</c:v>
                </c:pt>
              </c:strCache>
            </c:strRef>
          </c:cat>
          <c:val>
            <c:numRef>
              <c:f>Calculations!$J$159:$J$163</c:f>
              <c:numCache>
                <c:formatCode>General</c:formatCode>
                <c:ptCount val="5"/>
                <c:pt idx="0">
                  <c:v>24</c:v>
                </c:pt>
                <c:pt idx="1">
                  <c:v>27</c:v>
                </c:pt>
                <c:pt idx="2">
                  <c:v>32</c:v>
                </c:pt>
                <c:pt idx="3">
                  <c:v>36</c:v>
                </c:pt>
                <c:pt idx="4">
                  <c:v>27</c:v>
                </c:pt>
              </c:numCache>
            </c:numRef>
          </c:val>
          <c:smooth val="0"/>
          <c:extLst>
            <c:ext xmlns:c16="http://schemas.microsoft.com/office/drawing/2014/chart" uri="{C3380CC4-5D6E-409C-BE32-E72D297353CC}">
              <c16:uniqueId val="{00000005-4AF0-45EE-8E1B-29432650F48B}"/>
            </c:ext>
          </c:extLst>
        </c:ser>
        <c:ser>
          <c:idx val="6"/>
          <c:order val="6"/>
          <c:tx>
            <c:strRef>
              <c:f>Calculations!$K$158</c:f>
              <c:strCache>
                <c:ptCount val="1"/>
                <c:pt idx="0">
                  <c:v>Sci-Fi</c:v>
                </c:pt>
              </c:strCache>
            </c:strRef>
          </c:tx>
          <c:spPr>
            <a:ln w="31750" cap="rnd">
              <a:solidFill>
                <a:schemeClr val="accent1">
                  <a:lumMod val="60000"/>
                </a:schemeClr>
              </a:solidFill>
              <a:round/>
            </a:ln>
            <a:effectLst/>
          </c:spPr>
          <c:marker>
            <c:symbol val="none"/>
          </c:marker>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oundRect">
                    <a:avLst/>
                  </a:prstGeom>
                  <a:noFill/>
                  <a:ln>
                    <a:noFill/>
                  </a:ln>
                </c15:spPr>
                <c15:showLeaderLines val="0"/>
              </c:ext>
            </c:extLst>
          </c:dLbls>
          <c:cat>
            <c:strRef>
              <c:f>Calculations!$D$159:$D$163</c:f>
              <c:strCache>
                <c:ptCount val="5"/>
                <c:pt idx="0">
                  <c:v>18-24</c:v>
                </c:pt>
                <c:pt idx="1">
                  <c:v>25-34</c:v>
                </c:pt>
                <c:pt idx="2">
                  <c:v>35-44</c:v>
                </c:pt>
                <c:pt idx="3">
                  <c:v>45-54</c:v>
                </c:pt>
                <c:pt idx="4">
                  <c:v>55+</c:v>
                </c:pt>
              </c:strCache>
            </c:strRef>
          </c:cat>
          <c:val>
            <c:numRef>
              <c:f>Calculations!$K$159:$K$163</c:f>
              <c:numCache>
                <c:formatCode>General</c:formatCode>
                <c:ptCount val="5"/>
                <c:pt idx="0">
                  <c:v>23</c:v>
                </c:pt>
                <c:pt idx="1">
                  <c:v>23</c:v>
                </c:pt>
                <c:pt idx="2">
                  <c:v>31</c:v>
                </c:pt>
                <c:pt idx="3">
                  <c:v>27</c:v>
                </c:pt>
                <c:pt idx="4">
                  <c:v>25</c:v>
                </c:pt>
              </c:numCache>
            </c:numRef>
          </c:val>
          <c:smooth val="0"/>
          <c:extLst>
            <c:ext xmlns:c16="http://schemas.microsoft.com/office/drawing/2014/chart" uri="{C3380CC4-5D6E-409C-BE32-E72D297353CC}">
              <c16:uniqueId val="{00000006-4AF0-45EE-8E1B-29432650F48B}"/>
            </c:ext>
          </c:extLst>
        </c:ser>
        <c:dLbls>
          <c:showLegendKey val="0"/>
          <c:showVal val="0"/>
          <c:showCatName val="0"/>
          <c:showSerName val="0"/>
          <c:showPercent val="0"/>
          <c:showBubbleSize val="0"/>
        </c:dLbls>
        <c:smooth val="0"/>
        <c:axId val="1478059328"/>
        <c:axId val="1478059808"/>
        <c:extLst>
          <c:ext xmlns:c15="http://schemas.microsoft.com/office/drawing/2012/chart" uri="{02D57815-91ED-43cb-92C2-25804820EDAC}">
            <c15:filteredLineSeries>
              <c15:ser>
                <c:idx val="7"/>
                <c:order val="7"/>
                <c:tx>
                  <c:strRef>
                    <c:extLst>
                      <c:ext uri="{02D57815-91ED-43cb-92C2-25804820EDAC}">
                        <c15:formulaRef>
                          <c15:sqref>Calculations!$L$158</c15:sqref>
                        </c15:formulaRef>
                      </c:ext>
                    </c:extLst>
                    <c:strCache>
                      <c:ptCount val="1"/>
                    </c:strCache>
                  </c:strRef>
                </c:tx>
                <c:spPr>
                  <a:ln w="31750" cap="rnd">
                    <a:solidFill>
                      <a:schemeClr val="accent2">
                        <a:lumMod val="60000"/>
                      </a:schemeClr>
                    </a:solidFill>
                    <a:round/>
                  </a:ln>
                  <a:effectLst/>
                </c:spPr>
                <c:marker>
                  <c:symbol val="none"/>
                </c:marker>
                <c:cat>
                  <c:strRef>
                    <c:extLst>
                      <c:ext uri="{02D57815-91ED-43cb-92C2-25804820EDAC}">
                        <c15:formulaRef>
                          <c15:sqref>Calculations!$D$159:$D$163</c15:sqref>
                        </c15:formulaRef>
                      </c:ext>
                    </c:extLst>
                    <c:strCache>
                      <c:ptCount val="5"/>
                      <c:pt idx="0">
                        <c:v>18-24</c:v>
                      </c:pt>
                      <c:pt idx="1">
                        <c:v>25-34</c:v>
                      </c:pt>
                      <c:pt idx="2">
                        <c:v>35-44</c:v>
                      </c:pt>
                      <c:pt idx="3">
                        <c:v>45-54</c:v>
                      </c:pt>
                      <c:pt idx="4">
                        <c:v>55+</c:v>
                      </c:pt>
                    </c:strCache>
                  </c:strRef>
                </c:cat>
                <c:val>
                  <c:numRef>
                    <c:extLst>
                      <c:ext uri="{02D57815-91ED-43cb-92C2-25804820EDAC}">
                        <c15:formulaRef>
                          <c15:sqref>Calculations!$L$159:$L$163</c15:sqref>
                        </c15:formulaRef>
                      </c:ext>
                    </c:extLst>
                    <c:numCache>
                      <c:formatCode>General</c:formatCode>
                      <c:ptCount val="5"/>
                    </c:numCache>
                  </c:numRef>
                </c:val>
                <c:smooth val="0"/>
                <c:extLst>
                  <c:ext xmlns:c16="http://schemas.microsoft.com/office/drawing/2014/chart" uri="{C3380CC4-5D6E-409C-BE32-E72D297353CC}">
                    <c16:uniqueId val="{00000007-4AF0-45EE-8E1B-29432650F48B}"/>
                  </c:ext>
                </c:extLst>
              </c15:ser>
            </c15:filteredLineSeries>
          </c:ext>
        </c:extLst>
      </c:lineChart>
      <c:catAx>
        <c:axId val="1478059328"/>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478059808"/>
        <c:crosses val="autoZero"/>
        <c:auto val="1"/>
        <c:lblAlgn val="ctr"/>
        <c:lblOffset val="100"/>
        <c:noMultiLvlLbl val="0"/>
      </c:catAx>
      <c:valAx>
        <c:axId val="1478059808"/>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478059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Plan vs region</a:t>
            </a:r>
          </a:p>
        </c:rich>
      </c:tx>
      <c:layout>
        <c:manualLayout>
          <c:xMode val="edge"/>
          <c:yMode val="edge"/>
          <c:x val="0.38553455818022747"/>
          <c:y val="3.240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Calculations!$E$197</c:f>
              <c:strCache>
                <c:ptCount val="1"/>
                <c:pt idx="0">
                  <c:v>Advanced</c:v>
                </c:pt>
              </c:strCache>
            </c:strRef>
          </c:tx>
          <c:spPr>
            <a:ln w="28575" cap="rnd">
              <a:solidFill>
                <a:schemeClr val="accent1"/>
              </a:solidFill>
              <a:round/>
            </a:ln>
            <a:effectLst/>
          </c:spPr>
          <c:marker>
            <c:symbol val="none"/>
          </c:marker>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Calculations!$D$198:$D$204</c:f>
              <c:strCache>
                <c:ptCount val="7"/>
                <c:pt idx="0">
                  <c:v>Australia</c:v>
                </c:pt>
                <c:pt idx="1">
                  <c:v>Canada</c:v>
                </c:pt>
                <c:pt idx="2">
                  <c:v>France</c:v>
                </c:pt>
                <c:pt idx="3">
                  <c:v>Germany</c:v>
                </c:pt>
                <c:pt idx="4">
                  <c:v>India</c:v>
                </c:pt>
                <c:pt idx="5">
                  <c:v>UK</c:v>
                </c:pt>
                <c:pt idx="6">
                  <c:v>USA</c:v>
                </c:pt>
              </c:strCache>
            </c:strRef>
          </c:cat>
          <c:val>
            <c:numRef>
              <c:f>Calculations!$E$198:$E$204</c:f>
              <c:numCache>
                <c:formatCode>General</c:formatCode>
                <c:ptCount val="7"/>
                <c:pt idx="0">
                  <c:v>50</c:v>
                </c:pt>
                <c:pt idx="1">
                  <c:v>44</c:v>
                </c:pt>
                <c:pt idx="2">
                  <c:v>50</c:v>
                </c:pt>
                <c:pt idx="3">
                  <c:v>51</c:v>
                </c:pt>
                <c:pt idx="4">
                  <c:v>45</c:v>
                </c:pt>
                <c:pt idx="5">
                  <c:v>52</c:v>
                </c:pt>
                <c:pt idx="6">
                  <c:v>53</c:v>
                </c:pt>
              </c:numCache>
            </c:numRef>
          </c:val>
          <c:smooth val="0"/>
          <c:extLst>
            <c:ext xmlns:c16="http://schemas.microsoft.com/office/drawing/2014/chart" uri="{C3380CC4-5D6E-409C-BE32-E72D297353CC}">
              <c16:uniqueId val="{00000000-6497-4F42-B878-B09067E34B72}"/>
            </c:ext>
          </c:extLst>
        </c:ser>
        <c:ser>
          <c:idx val="1"/>
          <c:order val="1"/>
          <c:tx>
            <c:strRef>
              <c:f>Calculations!$F$197</c:f>
              <c:strCache>
                <c:ptCount val="1"/>
                <c:pt idx="0">
                  <c:v>Basic</c:v>
                </c:pt>
              </c:strCache>
            </c:strRef>
          </c:tx>
          <c:spPr>
            <a:ln w="28575" cap="rnd">
              <a:solidFill>
                <a:schemeClr val="accent2"/>
              </a:solidFill>
              <a:round/>
            </a:ln>
            <a:effectLst/>
          </c:spPr>
          <c:marker>
            <c:symbol val="none"/>
          </c:marker>
          <c:dLbls>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Calculations!$D$198:$D$204</c:f>
              <c:strCache>
                <c:ptCount val="7"/>
                <c:pt idx="0">
                  <c:v>Australia</c:v>
                </c:pt>
                <c:pt idx="1">
                  <c:v>Canada</c:v>
                </c:pt>
                <c:pt idx="2">
                  <c:v>France</c:v>
                </c:pt>
                <c:pt idx="3">
                  <c:v>Germany</c:v>
                </c:pt>
                <c:pt idx="4">
                  <c:v>India</c:v>
                </c:pt>
                <c:pt idx="5">
                  <c:v>UK</c:v>
                </c:pt>
                <c:pt idx="6">
                  <c:v>USA</c:v>
                </c:pt>
              </c:strCache>
            </c:strRef>
          </c:cat>
          <c:val>
            <c:numRef>
              <c:f>Calculations!$F$198:$F$204</c:f>
              <c:numCache>
                <c:formatCode>General</c:formatCode>
                <c:ptCount val="7"/>
                <c:pt idx="0">
                  <c:v>39</c:v>
                </c:pt>
                <c:pt idx="1">
                  <c:v>46</c:v>
                </c:pt>
                <c:pt idx="2">
                  <c:v>54</c:v>
                </c:pt>
                <c:pt idx="3">
                  <c:v>49</c:v>
                </c:pt>
                <c:pt idx="4">
                  <c:v>34</c:v>
                </c:pt>
                <c:pt idx="5">
                  <c:v>48</c:v>
                </c:pt>
                <c:pt idx="6">
                  <c:v>53</c:v>
                </c:pt>
              </c:numCache>
            </c:numRef>
          </c:val>
          <c:smooth val="0"/>
          <c:extLst>
            <c:ext xmlns:c16="http://schemas.microsoft.com/office/drawing/2014/chart" uri="{C3380CC4-5D6E-409C-BE32-E72D297353CC}">
              <c16:uniqueId val="{00000001-6497-4F42-B878-B09067E34B72}"/>
            </c:ext>
          </c:extLst>
        </c:ser>
        <c:ser>
          <c:idx val="2"/>
          <c:order val="2"/>
          <c:tx>
            <c:strRef>
              <c:f>Calculations!$G$197</c:f>
              <c:strCache>
                <c:ptCount val="1"/>
                <c:pt idx="0">
                  <c:v>Premium</c:v>
                </c:pt>
              </c:strCache>
            </c:strRef>
          </c:tx>
          <c:spPr>
            <a:ln w="28575" cap="rnd">
              <a:solidFill>
                <a:schemeClr val="accent3"/>
              </a:solidFill>
              <a:round/>
            </a:ln>
            <a:effectLst/>
          </c:spPr>
          <c:marker>
            <c:symbol val="none"/>
          </c:marker>
          <c:dLbls>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Calculations!$D$198:$D$204</c:f>
              <c:strCache>
                <c:ptCount val="7"/>
                <c:pt idx="0">
                  <c:v>Australia</c:v>
                </c:pt>
                <c:pt idx="1">
                  <c:v>Canada</c:v>
                </c:pt>
                <c:pt idx="2">
                  <c:v>France</c:v>
                </c:pt>
                <c:pt idx="3">
                  <c:v>Germany</c:v>
                </c:pt>
                <c:pt idx="4">
                  <c:v>India</c:v>
                </c:pt>
                <c:pt idx="5">
                  <c:v>UK</c:v>
                </c:pt>
                <c:pt idx="6">
                  <c:v>USA</c:v>
                </c:pt>
              </c:strCache>
            </c:strRef>
          </c:cat>
          <c:val>
            <c:numRef>
              <c:f>Calculations!$G$198:$G$204</c:f>
              <c:numCache>
                <c:formatCode>General</c:formatCode>
                <c:ptCount val="7"/>
                <c:pt idx="0">
                  <c:v>51</c:v>
                </c:pt>
                <c:pt idx="1">
                  <c:v>49</c:v>
                </c:pt>
                <c:pt idx="2">
                  <c:v>47</c:v>
                </c:pt>
                <c:pt idx="3">
                  <c:v>46</c:v>
                </c:pt>
                <c:pt idx="4">
                  <c:v>37</c:v>
                </c:pt>
                <c:pt idx="5">
                  <c:v>50</c:v>
                </c:pt>
                <c:pt idx="6">
                  <c:v>52</c:v>
                </c:pt>
              </c:numCache>
            </c:numRef>
          </c:val>
          <c:smooth val="0"/>
          <c:extLst>
            <c:ext xmlns:c16="http://schemas.microsoft.com/office/drawing/2014/chart" uri="{C3380CC4-5D6E-409C-BE32-E72D297353CC}">
              <c16:uniqueId val="{00000002-6497-4F42-B878-B09067E34B72}"/>
            </c:ext>
          </c:extLst>
        </c:ser>
        <c:dLbls>
          <c:showLegendKey val="0"/>
          <c:showVal val="0"/>
          <c:showCatName val="0"/>
          <c:showSerName val="0"/>
          <c:showPercent val="0"/>
          <c:showBubbleSize val="0"/>
        </c:dLbls>
        <c:smooth val="0"/>
        <c:axId val="1881752400"/>
        <c:axId val="1881754320"/>
      </c:lineChart>
      <c:catAx>
        <c:axId val="1881752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1754320"/>
        <c:crosses val="autoZero"/>
        <c:auto val="1"/>
        <c:lblAlgn val="ctr"/>
        <c:lblOffset val="100"/>
        <c:noMultiLvlLbl val="0"/>
      </c:catAx>
      <c:valAx>
        <c:axId val="1881754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17524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[Karthik_MM_CPDA_B5 (1).xlsx]Sheet10!PivotTable25</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Watch hours based</a:t>
            </a:r>
            <a:r>
              <a:rPr lang="en-US" baseline="0"/>
              <a:t> on language preference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s>
    <c:plotArea>
      <c:layout/>
      <c:pieChart>
        <c:varyColors val="1"/>
        <c:ser>
          <c:idx val="0"/>
          <c:order val="0"/>
          <c:tx>
            <c:strRef>
              <c:f>Sheet10!$B$3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4E0-468F-947C-29BA8B8EA28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4E0-468F-947C-29BA8B8EA28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4E0-468F-947C-29BA8B8EA28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4E0-468F-947C-29BA8B8EA28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4E0-468F-947C-29BA8B8EA28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4E0-468F-947C-29BA8B8EA28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04E0-468F-947C-29BA8B8EA280}"/>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rect">
                    <a:avLst/>
                  </a:prstGeom>
                  <a:noFill/>
                  <a:ln>
                    <a:noFill/>
                  </a:ln>
                </c15:spPr>
              </c:ext>
            </c:extLst>
          </c:dLbls>
          <c:cat>
            <c:strRef>
              <c:f>Sheet10!$A$4:$A$11</c:f>
              <c:strCache>
                <c:ptCount val="7"/>
                <c:pt idx="0">
                  <c:v>English</c:v>
                </c:pt>
                <c:pt idx="1">
                  <c:v>French</c:v>
                </c:pt>
                <c:pt idx="2">
                  <c:v>German</c:v>
                </c:pt>
                <c:pt idx="3">
                  <c:v>Hindi</c:v>
                </c:pt>
                <c:pt idx="4">
                  <c:v>Mandarin</c:v>
                </c:pt>
                <c:pt idx="5">
                  <c:v>Spanish</c:v>
                </c:pt>
                <c:pt idx="6">
                  <c:v>(blank)</c:v>
                </c:pt>
              </c:strCache>
            </c:strRef>
          </c:cat>
          <c:val>
            <c:numRef>
              <c:f>Sheet10!$B$4:$B$11</c:f>
              <c:numCache>
                <c:formatCode>General</c:formatCode>
                <c:ptCount val="7"/>
                <c:pt idx="0">
                  <c:v>41728</c:v>
                </c:pt>
                <c:pt idx="1">
                  <c:v>46762</c:v>
                </c:pt>
                <c:pt idx="2">
                  <c:v>40881</c:v>
                </c:pt>
                <c:pt idx="3">
                  <c:v>41044</c:v>
                </c:pt>
                <c:pt idx="4">
                  <c:v>43557</c:v>
                </c:pt>
                <c:pt idx="5">
                  <c:v>40544</c:v>
                </c:pt>
              </c:numCache>
            </c:numRef>
          </c:val>
          <c:extLst>
            <c:ext xmlns:c16="http://schemas.microsoft.com/office/drawing/2014/chart" uri="{C3380CC4-5D6E-409C-BE32-E72D297353CC}">
              <c16:uniqueId val="{0000000E-04E0-468F-947C-29BA8B8EA280}"/>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6">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8/3/2025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8/3/2025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8/3/2025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8/3/2025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8/3/2025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8/3/2025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8/3/2025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8/3/2025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8/3/2025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8/3/2025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8/3/2025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8/3/2025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8"/>
            <a:ext cx="6253317" cy="2332702"/>
          </a:xfrm>
        </p:spPr>
        <p:txBody>
          <a:bodyPr>
            <a:normAutofit/>
          </a:bodyPr>
          <a:lstStyle/>
          <a:p>
            <a:r>
              <a:rPr lang="en-US" sz="4400" dirty="0">
                <a:latin typeface="Arial Narrow" panose="020B0606020202030204" pitchFamily="34" charset="0"/>
              </a:rPr>
              <a:t>STREAMING SERVICES USER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5636107" cy="501909"/>
          </a:xfrm>
        </p:spPr>
        <p:txBody>
          <a:bodyPr>
            <a:normAutofit/>
          </a:bodyPr>
          <a:lstStyle/>
          <a:p>
            <a:r>
              <a:rPr lang="en-IN" sz="2400">
                <a:solidFill>
                  <a:srgbClr val="262626"/>
                </a:solidFill>
                <a:effectLst/>
                <a:latin typeface="Franklin Gothic Book" panose="020B0503020102020204" pitchFamily="34" charset="0"/>
              </a:rPr>
              <a:t>Karthik Mohan Maragatham</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4BFA0-DA6C-207E-5513-733B75EDC882}"/>
            </a:ext>
          </a:extLst>
        </p:cNvPr>
        <p:cNvGrpSpPr/>
        <p:nvPr/>
      </p:nvGrpSpPr>
      <p:grpSpPr>
        <a:xfrm>
          <a:off x="0" y="0"/>
          <a:ext cx="0" cy="0"/>
          <a:chOff x="0" y="0"/>
          <a:chExt cx="0" cy="0"/>
        </a:xfrm>
      </p:grpSpPr>
      <p:pic>
        <p:nvPicPr>
          <p:cNvPr id="4" name="Picture 3" descr="Pen placed on top of a signature line">
            <a:extLst>
              <a:ext uri="{FF2B5EF4-FFF2-40B4-BE49-F238E27FC236}">
                <a16:creationId xmlns:a16="http://schemas.microsoft.com/office/drawing/2014/main" id="{C3BE5BA8-F2D1-1CF4-3290-D23A413B73B3}"/>
              </a:ext>
            </a:extLst>
          </p:cNvPr>
          <p:cNvPicPr>
            <a:picLocks noChangeAspect="1"/>
          </p:cNvPicPr>
          <p:nvPr/>
        </p:nvPicPr>
        <p:blipFill>
          <a:blip r:embed="rId2"/>
          <a:srcRect t="3771" b="39972"/>
          <a:stretch>
            <a:fillRect/>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0CD0F0E8-6AB1-2852-D433-4368B00051E8}"/>
              </a:ext>
            </a:extLst>
          </p:cNvPr>
          <p:cNvSpPr>
            <a:spLocks noGrp="1"/>
          </p:cNvSpPr>
          <p:nvPr>
            <p:ph type="title"/>
          </p:nvPr>
        </p:nvSpPr>
        <p:spPr>
          <a:xfrm>
            <a:off x="1097279" y="4799362"/>
            <a:ext cx="10113645" cy="743682"/>
          </a:xfrm>
        </p:spPr>
        <p:txBody>
          <a:bodyPr anchor="b">
            <a:normAutofit/>
          </a:bodyPr>
          <a:lstStyle/>
          <a:p>
            <a:r>
              <a:rPr lang="en-IN" dirty="0"/>
              <a:t>DEMOGRAPHIC &amp; BEHAVIORAL INSIGHTS</a:t>
            </a:r>
          </a:p>
        </p:txBody>
      </p:sp>
      <p:sp>
        <p:nvSpPr>
          <p:cNvPr id="5" name="Text Placeholder 3">
            <a:extLst>
              <a:ext uri="{FF2B5EF4-FFF2-40B4-BE49-F238E27FC236}">
                <a16:creationId xmlns:a16="http://schemas.microsoft.com/office/drawing/2014/main" id="{2776B4C1-13F4-02B8-E573-8B36B01635C6}"/>
              </a:ext>
            </a:extLst>
          </p:cNvPr>
          <p:cNvSpPr>
            <a:spLocks noGrp="1"/>
          </p:cNvSpPr>
          <p:nvPr>
            <p:ph type="body" sz="half" idx="2"/>
          </p:nvPr>
        </p:nvSpPr>
        <p:spPr>
          <a:xfrm>
            <a:off x="1097279" y="5715000"/>
            <a:ext cx="10113264" cy="609600"/>
          </a:xfrm>
        </p:spPr>
        <p:txBody>
          <a:bodyPr/>
          <a:lstStyle/>
          <a:p>
            <a:pPr lvl="1"/>
            <a:r>
              <a:rPr lang="en-US" dirty="0">
                <a:solidFill>
                  <a:schemeClr val="tx1">
                    <a:lumMod val="85000"/>
                    <a:lumOff val="15000"/>
                  </a:schemeClr>
                </a:solidFill>
              </a:rPr>
              <a:t>p</a:t>
            </a:r>
          </a:p>
        </p:txBody>
      </p:sp>
    </p:spTree>
    <p:extLst>
      <p:ext uri="{BB962C8B-B14F-4D97-AF65-F5344CB8AC3E}">
        <p14:creationId xmlns:p14="http://schemas.microsoft.com/office/powerpoint/2010/main" val="2132497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80B92-606B-5C28-1E8E-6659BAD81B0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2AC8E65-B23C-4BB4-188C-56CFD75B9187}"/>
              </a:ext>
            </a:extLst>
          </p:cNvPr>
          <p:cNvSpPr>
            <a:spLocks noGrp="1"/>
          </p:cNvSpPr>
          <p:nvPr>
            <p:ph type="title"/>
          </p:nvPr>
        </p:nvSpPr>
        <p:spPr>
          <a:xfrm>
            <a:off x="643466" y="786383"/>
            <a:ext cx="3517567" cy="720299"/>
          </a:xfrm>
        </p:spPr>
        <p:txBody>
          <a:bodyPr>
            <a:normAutofit/>
          </a:bodyPr>
          <a:lstStyle/>
          <a:p>
            <a:r>
              <a:rPr lang="en-US" sz="2000" dirty="0">
                <a:latin typeface="Algerian" panose="04020705040A02060702" pitchFamily="82" charset="0"/>
              </a:rPr>
              <a:t>Q1. Preferred genres by age group</a:t>
            </a:r>
            <a:endParaRPr lang="en-IN" sz="2000" dirty="0">
              <a:latin typeface="Algerian" panose="04020705040A02060702" pitchFamily="82" charset="0"/>
            </a:endParaRPr>
          </a:p>
        </p:txBody>
      </p:sp>
      <p:sp>
        <p:nvSpPr>
          <p:cNvPr id="8" name="Text Placeholder 7">
            <a:extLst>
              <a:ext uri="{FF2B5EF4-FFF2-40B4-BE49-F238E27FC236}">
                <a16:creationId xmlns:a16="http://schemas.microsoft.com/office/drawing/2014/main" id="{5E34261A-0723-22E0-A463-EDA4E8EF759A}"/>
              </a:ext>
            </a:extLst>
          </p:cNvPr>
          <p:cNvSpPr>
            <a:spLocks noGrp="1"/>
          </p:cNvSpPr>
          <p:nvPr>
            <p:ph type="body" sz="half" idx="2"/>
          </p:nvPr>
        </p:nvSpPr>
        <p:spPr>
          <a:xfrm>
            <a:off x="643465" y="1828800"/>
            <a:ext cx="3517567" cy="4278755"/>
          </a:xfrm>
        </p:spPr>
        <p:txBody>
          <a:bodyPr>
            <a:normAutofit lnSpcReduction="10000"/>
          </a:bodyPr>
          <a:lstStyle/>
          <a:p>
            <a:r>
              <a:rPr lang="en-US" dirty="0"/>
              <a:t>Based on the analysis, it can be concluded that individuals aged 35-44 predominantly watch action genres, while 39 users aged 55 and above prefer comedy. Among users aged 18-24, documentary is the primary genre, with 36 viewers, whereas the 25-34 age group has the lowest viewership for documentaries. Overall, comedy is the most-watched genre with 39 users, and horror attracts the highest average age group, with a minimum viewership of 30% and above.</a:t>
            </a:r>
            <a:endParaRPr lang="en-IN" dirty="0"/>
          </a:p>
        </p:txBody>
      </p:sp>
      <p:sp>
        <p:nvSpPr>
          <p:cNvPr id="3" name="Content Placeholder 2">
            <a:extLst>
              <a:ext uri="{FF2B5EF4-FFF2-40B4-BE49-F238E27FC236}">
                <a16:creationId xmlns:a16="http://schemas.microsoft.com/office/drawing/2014/main" id="{B47ACFCC-F2FF-BEEA-A9D3-8CC5262C4A6A}"/>
              </a:ext>
            </a:extLst>
          </p:cNvPr>
          <p:cNvSpPr>
            <a:spLocks noGrp="1"/>
          </p:cNvSpPr>
          <p:nvPr>
            <p:ph idx="1"/>
          </p:nvPr>
        </p:nvSpPr>
        <p:spPr>
          <a:xfrm flipH="1">
            <a:off x="5413265" y="2566556"/>
            <a:ext cx="45719" cy="51954"/>
          </a:xfrm>
        </p:spPr>
        <p:txBody>
          <a:bodyPr>
            <a:normAutofit fontScale="25000" lnSpcReduction="20000"/>
          </a:bodyPr>
          <a:lstStyle/>
          <a:p>
            <a:endParaRPr lang="en-IN" dirty="0"/>
          </a:p>
        </p:txBody>
      </p:sp>
      <p:graphicFrame>
        <p:nvGraphicFramePr>
          <p:cNvPr id="2" name="Table 1">
            <a:extLst>
              <a:ext uri="{FF2B5EF4-FFF2-40B4-BE49-F238E27FC236}">
                <a16:creationId xmlns:a16="http://schemas.microsoft.com/office/drawing/2014/main" id="{9514AAED-E5F9-0E16-21F0-35903D467D73}"/>
              </a:ext>
            </a:extLst>
          </p:cNvPr>
          <p:cNvGraphicFramePr>
            <a:graphicFrameLocks noGrp="1"/>
          </p:cNvGraphicFramePr>
          <p:nvPr>
            <p:extLst>
              <p:ext uri="{D42A27DB-BD31-4B8C-83A1-F6EECF244321}">
                <p14:modId xmlns:p14="http://schemas.microsoft.com/office/powerpoint/2010/main" val="792593352"/>
              </p:ext>
            </p:extLst>
          </p:nvPr>
        </p:nvGraphicFramePr>
        <p:xfrm>
          <a:off x="4852553" y="363682"/>
          <a:ext cx="7013866" cy="3969325"/>
        </p:xfrm>
        <a:graphic>
          <a:graphicData uri="http://schemas.openxmlformats.org/drawingml/2006/table">
            <a:tbl>
              <a:tblPr>
                <a:tableStyleId>{5C22544A-7EE6-4342-B048-85BDC9FD1C3A}</a:tableStyleId>
              </a:tblPr>
              <a:tblGrid>
                <a:gridCol w="1812018">
                  <a:extLst>
                    <a:ext uri="{9D8B030D-6E8A-4147-A177-3AD203B41FA5}">
                      <a16:colId xmlns:a16="http://schemas.microsoft.com/office/drawing/2014/main" val="2110946061"/>
                    </a:ext>
                  </a:extLst>
                </a:gridCol>
                <a:gridCol w="1171032">
                  <a:extLst>
                    <a:ext uri="{9D8B030D-6E8A-4147-A177-3AD203B41FA5}">
                      <a16:colId xmlns:a16="http://schemas.microsoft.com/office/drawing/2014/main" val="3968484162"/>
                    </a:ext>
                  </a:extLst>
                </a:gridCol>
                <a:gridCol w="850538">
                  <a:extLst>
                    <a:ext uri="{9D8B030D-6E8A-4147-A177-3AD203B41FA5}">
                      <a16:colId xmlns:a16="http://schemas.microsoft.com/office/drawing/2014/main" val="1427794152"/>
                    </a:ext>
                  </a:extLst>
                </a:gridCol>
                <a:gridCol w="776580">
                  <a:extLst>
                    <a:ext uri="{9D8B030D-6E8A-4147-A177-3AD203B41FA5}">
                      <a16:colId xmlns:a16="http://schemas.microsoft.com/office/drawing/2014/main" val="3891858502"/>
                    </a:ext>
                  </a:extLst>
                </a:gridCol>
                <a:gridCol w="776579">
                  <a:extLst>
                    <a:ext uri="{9D8B030D-6E8A-4147-A177-3AD203B41FA5}">
                      <a16:colId xmlns:a16="http://schemas.microsoft.com/office/drawing/2014/main" val="2972502946"/>
                    </a:ext>
                  </a:extLst>
                </a:gridCol>
                <a:gridCol w="801232">
                  <a:extLst>
                    <a:ext uri="{9D8B030D-6E8A-4147-A177-3AD203B41FA5}">
                      <a16:colId xmlns:a16="http://schemas.microsoft.com/office/drawing/2014/main" val="63081384"/>
                    </a:ext>
                  </a:extLst>
                </a:gridCol>
                <a:gridCol w="825887">
                  <a:extLst>
                    <a:ext uri="{9D8B030D-6E8A-4147-A177-3AD203B41FA5}">
                      <a16:colId xmlns:a16="http://schemas.microsoft.com/office/drawing/2014/main" val="3859393085"/>
                    </a:ext>
                  </a:extLst>
                </a:gridCol>
              </a:tblGrid>
              <a:tr h="681075">
                <a:tc>
                  <a:txBody>
                    <a:bodyPr/>
                    <a:lstStyle/>
                    <a:p>
                      <a:pPr algn="ctr" fontAlgn="ctr"/>
                      <a:r>
                        <a:rPr lang="en-IN" sz="1800" u="none" strike="noStrike" dirty="0">
                          <a:effectLst/>
                        </a:rPr>
                        <a:t>Genres</a:t>
                      </a:r>
                      <a:endParaRPr lang="en-IN" sz="18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n-IN" sz="1800" u="none" strike="noStrike" dirty="0">
                          <a:effectLst/>
                        </a:rPr>
                        <a:t>Age group</a:t>
                      </a:r>
                      <a:endParaRPr lang="en-IN" sz="18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n-IN" sz="1800" u="none" strike="noStrike" dirty="0">
                          <a:effectLst/>
                        </a:rPr>
                        <a:t>18-24</a:t>
                      </a:r>
                      <a:endParaRPr lang="en-IN" sz="18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n-IN" sz="1800" u="none" strike="noStrike" dirty="0">
                          <a:effectLst/>
                        </a:rPr>
                        <a:t>25-34</a:t>
                      </a:r>
                      <a:endParaRPr lang="en-IN" sz="18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n-IN" sz="1800" u="none" strike="noStrike" dirty="0">
                          <a:effectLst/>
                        </a:rPr>
                        <a:t>35-44</a:t>
                      </a:r>
                      <a:endParaRPr lang="en-IN" sz="18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n-IN" sz="1800" u="none" strike="noStrike" dirty="0">
                          <a:effectLst/>
                        </a:rPr>
                        <a:t>45-54</a:t>
                      </a:r>
                      <a:endParaRPr lang="en-IN" sz="18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n-IN" sz="1800" u="none" strike="noStrike" dirty="0">
                          <a:effectLst/>
                        </a:rPr>
                        <a:t>55+</a:t>
                      </a:r>
                      <a:endParaRPr lang="en-IN" sz="18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578779283"/>
                  </a:ext>
                </a:extLst>
              </a:tr>
              <a:tr h="469750">
                <a:tc>
                  <a:txBody>
                    <a:bodyPr/>
                    <a:lstStyle/>
                    <a:p>
                      <a:pPr algn="ctr" fontAlgn="b"/>
                      <a:r>
                        <a:rPr lang="en-IN" sz="1800" u="none" strike="noStrike" dirty="0">
                          <a:effectLst/>
                        </a:rPr>
                        <a:t>Action</a:t>
                      </a:r>
                      <a:endParaRPr lang="en-IN" sz="18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400" u="none" strike="noStrike" dirty="0">
                          <a:effectLst/>
                        </a:rPr>
                        <a:t>26</a:t>
                      </a:r>
                      <a:endParaRPr lang="en-IN"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dirty="0">
                          <a:effectLst/>
                        </a:rPr>
                        <a:t>33</a:t>
                      </a:r>
                      <a:endParaRPr lang="en-IN"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a:effectLst/>
                        </a:rPr>
                        <a:t>32</a:t>
                      </a:r>
                      <a:endParaRPr lang="en-IN"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a:effectLst/>
                        </a:rPr>
                        <a:t>34</a:t>
                      </a:r>
                      <a:endParaRPr lang="en-IN"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a:effectLst/>
                        </a:rPr>
                        <a:t>25</a:t>
                      </a:r>
                      <a:endParaRPr lang="en-IN"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80840158"/>
                  </a:ext>
                </a:extLst>
              </a:tr>
              <a:tr h="469750">
                <a:tc>
                  <a:txBody>
                    <a:bodyPr/>
                    <a:lstStyle/>
                    <a:p>
                      <a:pPr algn="ctr" fontAlgn="b"/>
                      <a:r>
                        <a:rPr lang="en-IN" sz="1800" u="none" strike="noStrike" dirty="0">
                          <a:effectLst/>
                        </a:rPr>
                        <a:t>Comedy</a:t>
                      </a:r>
                      <a:endParaRPr lang="en-IN" sz="18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400" u="none" strike="noStrike" dirty="0">
                          <a:effectLst/>
                        </a:rPr>
                        <a:t>23</a:t>
                      </a:r>
                      <a:endParaRPr lang="en-IN"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a:effectLst/>
                        </a:rPr>
                        <a:t>29</a:t>
                      </a:r>
                      <a:endParaRPr lang="en-IN"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dirty="0">
                          <a:effectLst/>
                        </a:rPr>
                        <a:t>29</a:t>
                      </a:r>
                      <a:endParaRPr lang="en-IN"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a:effectLst/>
                        </a:rPr>
                        <a:t>26</a:t>
                      </a:r>
                      <a:endParaRPr lang="en-IN"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a:effectLst/>
                        </a:rPr>
                        <a:t>39</a:t>
                      </a:r>
                      <a:endParaRPr lang="en-IN"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244089918"/>
                  </a:ext>
                </a:extLst>
              </a:tr>
              <a:tr h="469750">
                <a:tc>
                  <a:txBody>
                    <a:bodyPr/>
                    <a:lstStyle/>
                    <a:p>
                      <a:pPr algn="ctr" fontAlgn="b"/>
                      <a:r>
                        <a:rPr lang="en-IN" sz="1800" u="none" strike="noStrike" dirty="0">
                          <a:effectLst/>
                        </a:rPr>
                        <a:t>Documentary</a:t>
                      </a:r>
                      <a:endParaRPr lang="en-IN" sz="18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100" u="none" strike="noStrike" dirty="0">
                          <a:effectLst/>
                        </a:rPr>
                        <a:t> </a:t>
                      </a:r>
                      <a:endParaRPr lang="en-IN" sz="11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400" u="none" strike="noStrike">
                          <a:effectLst/>
                        </a:rPr>
                        <a:t>36</a:t>
                      </a:r>
                      <a:endParaRPr lang="en-IN"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dirty="0">
                          <a:effectLst/>
                        </a:rPr>
                        <a:t>21</a:t>
                      </a:r>
                      <a:endParaRPr lang="en-IN"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dirty="0">
                          <a:effectLst/>
                        </a:rPr>
                        <a:t>22</a:t>
                      </a:r>
                      <a:endParaRPr lang="en-IN"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a:effectLst/>
                        </a:rPr>
                        <a:t>22</a:t>
                      </a:r>
                      <a:endParaRPr lang="en-IN"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a:effectLst/>
                        </a:rPr>
                        <a:t>29</a:t>
                      </a:r>
                      <a:endParaRPr lang="en-IN"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264555266"/>
                  </a:ext>
                </a:extLst>
              </a:tr>
              <a:tr h="469750">
                <a:tc>
                  <a:txBody>
                    <a:bodyPr/>
                    <a:lstStyle/>
                    <a:p>
                      <a:pPr algn="ctr" fontAlgn="b"/>
                      <a:r>
                        <a:rPr lang="en-IN" sz="1800" u="none" strike="noStrike" dirty="0">
                          <a:effectLst/>
                        </a:rPr>
                        <a:t>Drama</a:t>
                      </a:r>
                      <a:endParaRPr lang="en-IN" sz="18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400" u="none" strike="noStrike">
                          <a:effectLst/>
                        </a:rPr>
                        <a:t>25</a:t>
                      </a:r>
                      <a:endParaRPr lang="en-IN"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a:effectLst/>
                        </a:rPr>
                        <a:t>31</a:t>
                      </a:r>
                      <a:endParaRPr lang="en-IN"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dirty="0">
                          <a:effectLst/>
                        </a:rPr>
                        <a:t>27</a:t>
                      </a:r>
                      <a:endParaRPr lang="en-IN"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dirty="0">
                          <a:effectLst/>
                        </a:rPr>
                        <a:t>31</a:t>
                      </a:r>
                      <a:endParaRPr lang="en-IN"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a:effectLst/>
                        </a:rPr>
                        <a:t>28</a:t>
                      </a:r>
                      <a:endParaRPr lang="en-IN" sz="14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703827370"/>
                  </a:ext>
                </a:extLst>
              </a:tr>
              <a:tr h="469750">
                <a:tc>
                  <a:txBody>
                    <a:bodyPr/>
                    <a:lstStyle/>
                    <a:p>
                      <a:pPr algn="ctr" fontAlgn="b"/>
                      <a:r>
                        <a:rPr lang="en-IN" sz="1800" u="none" strike="noStrike" dirty="0">
                          <a:effectLst/>
                        </a:rPr>
                        <a:t>Horror</a:t>
                      </a:r>
                      <a:endParaRPr lang="en-IN" sz="18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400" u="none" strike="noStrike">
                          <a:effectLst/>
                        </a:rPr>
                        <a:t>23</a:t>
                      </a:r>
                      <a:endParaRPr lang="en-IN"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a:effectLst/>
                        </a:rPr>
                        <a:t>36</a:t>
                      </a:r>
                      <a:endParaRPr lang="en-IN"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dirty="0">
                          <a:effectLst/>
                        </a:rPr>
                        <a:t>34</a:t>
                      </a:r>
                      <a:endParaRPr lang="en-IN"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dirty="0">
                          <a:effectLst/>
                        </a:rPr>
                        <a:t>32</a:t>
                      </a:r>
                      <a:endParaRPr lang="en-IN"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dirty="0">
                          <a:effectLst/>
                        </a:rPr>
                        <a:t>32</a:t>
                      </a:r>
                      <a:endParaRPr lang="en-IN" sz="14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236785204"/>
                  </a:ext>
                </a:extLst>
              </a:tr>
              <a:tr h="469750">
                <a:tc>
                  <a:txBody>
                    <a:bodyPr/>
                    <a:lstStyle/>
                    <a:p>
                      <a:pPr algn="ctr" fontAlgn="b"/>
                      <a:r>
                        <a:rPr lang="en-IN" sz="1800" u="none" strike="noStrike" dirty="0">
                          <a:effectLst/>
                        </a:rPr>
                        <a:t>Romance</a:t>
                      </a:r>
                      <a:endParaRPr lang="en-IN" sz="18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100" u="none" strike="noStrike">
                          <a:effectLst/>
                        </a:rPr>
                        <a:t> </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400" u="none" strike="noStrike">
                          <a:effectLst/>
                        </a:rPr>
                        <a:t>24</a:t>
                      </a:r>
                      <a:endParaRPr lang="en-IN"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a:effectLst/>
                        </a:rPr>
                        <a:t>27</a:t>
                      </a:r>
                      <a:endParaRPr lang="en-IN"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a:effectLst/>
                        </a:rPr>
                        <a:t>32</a:t>
                      </a:r>
                      <a:endParaRPr lang="en-IN"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dirty="0">
                          <a:effectLst/>
                        </a:rPr>
                        <a:t>36</a:t>
                      </a:r>
                      <a:endParaRPr lang="en-IN"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dirty="0">
                          <a:effectLst/>
                        </a:rPr>
                        <a:t>27</a:t>
                      </a:r>
                      <a:endParaRPr lang="en-IN" sz="14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547512635"/>
                  </a:ext>
                </a:extLst>
              </a:tr>
              <a:tr h="469750">
                <a:tc>
                  <a:txBody>
                    <a:bodyPr/>
                    <a:lstStyle/>
                    <a:p>
                      <a:pPr algn="ctr" fontAlgn="b"/>
                      <a:r>
                        <a:rPr lang="en-IN" sz="1800" u="none" strike="noStrike" dirty="0">
                          <a:effectLst/>
                        </a:rPr>
                        <a:t>Sci-Fi</a:t>
                      </a:r>
                      <a:endParaRPr lang="en-IN" sz="18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100" u="none" strike="noStrike" dirty="0">
                          <a:effectLst/>
                        </a:rPr>
                        <a:t> </a:t>
                      </a:r>
                      <a:endParaRPr lang="en-IN" sz="11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400" u="none" strike="noStrike">
                          <a:effectLst/>
                        </a:rPr>
                        <a:t>23</a:t>
                      </a:r>
                      <a:endParaRPr lang="en-IN"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a:effectLst/>
                        </a:rPr>
                        <a:t>23</a:t>
                      </a:r>
                      <a:endParaRPr lang="en-IN"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a:effectLst/>
                        </a:rPr>
                        <a:t>31</a:t>
                      </a:r>
                      <a:endParaRPr lang="en-IN" sz="14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dirty="0">
                          <a:effectLst/>
                        </a:rPr>
                        <a:t>27</a:t>
                      </a:r>
                      <a:endParaRPr lang="en-IN" sz="14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u="none" strike="noStrike" dirty="0">
                          <a:effectLst/>
                        </a:rPr>
                        <a:t>25</a:t>
                      </a:r>
                      <a:endParaRPr lang="en-IN" sz="14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528699697"/>
                  </a:ext>
                </a:extLst>
              </a:tr>
            </a:tbl>
          </a:graphicData>
        </a:graphic>
      </p:graphicFrame>
    </p:spTree>
    <p:extLst>
      <p:ext uri="{BB962C8B-B14F-4D97-AF65-F5344CB8AC3E}">
        <p14:creationId xmlns:p14="http://schemas.microsoft.com/office/powerpoint/2010/main" val="1519393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F6D5B-CC7D-2C45-7A1E-AF373909F62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49D372A-2287-1CC3-C75B-F27351B63643}"/>
              </a:ext>
            </a:extLst>
          </p:cNvPr>
          <p:cNvSpPr>
            <a:spLocks noGrp="1"/>
          </p:cNvSpPr>
          <p:nvPr>
            <p:ph type="title"/>
          </p:nvPr>
        </p:nvSpPr>
        <p:spPr>
          <a:xfrm>
            <a:off x="643466" y="405246"/>
            <a:ext cx="3517567" cy="561110"/>
          </a:xfrm>
        </p:spPr>
        <p:txBody>
          <a:bodyPr>
            <a:normAutofit/>
          </a:bodyPr>
          <a:lstStyle/>
          <a:p>
            <a:pPr algn="ctr"/>
            <a:r>
              <a:rPr lang="en-US" sz="2000" dirty="0">
                <a:latin typeface="Algerian" panose="04020705040A02060702" pitchFamily="82" charset="0"/>
              </a:rPr>
              <a:t>Q2. Device usage trends</a:t>
            </a:r>
            <a:endParaRPr lang="en-IN" sz="2000" dirty="0">
              <a:latin typeface="Algerian" panose="04020705040A02060702" pitchFamily="82" charset="0"/>
            </a:endParaRPr>
          </a:p>
        </p:txBody>
      </p:sp>
      <p:sp>
        <p:nvSpPr>
          <p:cNvPr id="8" name="Text Placeholder 7">
            <a:extLst>
              <a:ext uri="{FF2B5EF4-FFF2-40B4-BE49-F238E27FC236}">
                <a16:creationId xmlns:a16="http://schemas.microsoft.com/office/drawing/2014/main" id="{CD85AC70-9303-154D-2AB2-6B895468E50B}"/>
              </a:ext>
            </a:extLst>
          </p:cNvPr>
          <p:cNvSpPr>
            <a:spLocks noGrp="1"/>
          </p:cNvSpPr>
          <p:nvPr>
            <p:ph type="body" sz="half" idx="2"/>
          </p:nvPr>
        </p:nvSpPr>
        <p:spPr>
          <a:xfrm>
            <a:off x="643465" y="1589808"/>
            <a:ext cx="3517567" cy="4517747"/>
          </a:xfrm>
        </p:spPr>
        <p:txBody>
          <a:bodyPr/>
          <a:lstStyle/>
          <a:p>
            <a:r>
              <a:rPr lang="en-US" sz="1800" dirty="0">
                <a:solidFill>
                  <a:srgbClr val="FFFFFF"/>
                </a:solidFill>
                <a:effectLst/>
                <a:latin typeface="Franklin Gothic Book" panose="020B0503020102020204" pitchFamily="34" charset="0"/>
              </a:rPr>
              <a:t>Based on the analysis, we can conclude that the majority of users aged 25-34 primarily use smartphones to access content on the platform, while the fewest users in this age group rely on laptops as their main device. Additionally, it is evident that users across all age groups predominantly prefer smartphones for viewing content on the platform.</a:t>
            </a:r>
            <a:endParaRPr lang="en-IN" dirty="0"/>
          </a:p>
        </p:txBody>
      </p:sp>
      <p:graphicFrame>
        <p:nvGraphicFramePr>
          <p:cNvPr id="2" name="Content Placeholder 1">
            <a:extLst>
              <a:ext uri="{FF2B5EF4-FFF2-40B4-BE49-F238E27FC236}">
                <a16:creationId xmlns:a16="http://schemas.microsoft.com/office/drawing/2014/main" id="{8F5ABC88-3657-A051-94CA-3D064600BB54}"/>
              </a:ext>
            </a:extLst>
          </p:cNvPr>
          <p:cNvGraphicFramePr>
            <a:graphicFrameLocks noGrp="1"/>
          </p:cNvGraphicFramePr>
          <p:nvPr>
            <p:ph idx="1"/>
            <p:extLst>
              <p:ext uri="{D42A27DB-BD31-4B8C-83A1-F6EECF244321}">
                <p14:modId xmlns:p14="http://schemas.microsoft.com/office/powerpoint/2010/main" val="3032061800"/>
              </p:ext>
            </p:extLst>
          </p:nvPr>
        </p:nvGraphicFramePr>
        <p:xfrm>
          <a:off x="4821382" y="787585"/>
          <a:ext cx="7154385" cy="4122894"/>
        </p:xfrm>
        <a:graphic>
          <a:graphicData uri="http://schemas.openxmlformats.org/drawingml/2006/table">
            <a:tbl>
              <a:tblPr>
                <a:tableStyleId>{5C22544A-7EE6-4342-B048-85BDC9FD1C3A}</a:tableStyleId>
              </a:tblPr>
              <a:tblGrid>
                <a:gridCol w="1154382">
                  <a:extLst>
                    <a:ext uri="{9D8B030D-6E8A-4147-A177-3AD203B41FA5}">
                      <a16:colId xmlns:a16="http://schemas.microsoft.com/office/drawing/2014/main" val="3761067497"/>
                    </a:ext>
                  </a:extLst>
                </a:gridCol>
                <a:gridCol w="1100445">
                  <a:extLst>
                    <a:ext uri="{9D8B030D-6E8A-4147-A177-3AD203B41FA5}">
                      <a16:colId xmlns:a16="http://schemas.microsoft.com/office/drawing/2014/main" val="439219226"/>
                    </a:ext>
                  </a:extLst>
                </a:gridCol>
                <a:gridCol w="1143000">
                  <a:extLst>
                    <a:ext uri="{9D8B030D-6E8A-4147-A177-3AD203B41FA5}">
                      <a16:colId xmlns:a16="http://schemas.microsoft.com/office/drawing/2014/main" val="1858697617"/>
                    </a:ext>
                  </a:extLst>
                </a:gridCol>
                <a:gridCol w="1111827">
                  <a:extLst>
                    <a:ext uri="{9D8B030D-6E8A-4147-A177-3AD203B41FA5}">
                      <a16:colId xmlns:a16="http://schemas.microsoft.com/office/drawing/2014/main" val="3667411725"/>
                    </a:ext>
                  </a:extLst>
                </a:gridCol>
                <a:gridCol w="1392382">
                  <a:extLst>
                    <a:ext uri="{9D8B030D-6E8A-4147-A177-3AD203B41FA5}">
                      <a16:colId xmlns:a16="http://schemas.microsoft.com/office/drawing/2014/main" val="4133457955"/>
                    </a:ext>
                  </a:extLst>
                </a:gridCol>
                <a:gridCol w="1252349">
                  <a:extLst>
                    <a:ext uri="{9D8B030D-6E8A-4147-A177-3AD203B41FA5}">
                      <a16:colId xmlns:a16="http://schemas.microsoft.com/office/drawing/2014/main" val="485044336"/>
                    </a:ext>
                  </a:extLst>
                </a:gridCol>
              </a:tblGrid>
              <a:tr h="739794">
                <a:tc>
                  <a:txBody>
                    <a:bodyPr/>
                    <a:lstStyle/>
                    <a:p>
                      <a:pPr algn="l" fontAlgn="b"/>
                      <a:r>
                        <a:rPr lang="en-IN" sz="2000" b="1" u="none" strike="noStrike" dirty="0">
                          <a:solidFill>
                            <a:srgbClr val="FF0000"/>
                          </a:solidFill>
                          <a:effectLst/>
                        </a:rPr>
                        <a:t>Device used</a:t>
                      </a:r>
                      <a:endParaRPr lang="en-IN" sz="2000" b="1" i="0" u="none" strike="noStrike" dirty="0">
                        <a:solidFill>
                          <a:srgbClr val="FF0000"/>
                        </a:solidFill>
                        <a:effectLst/>
                        <a:latin typeface="Aptos Narrow" panose="020B0004020202020204" pitchFamily="34" charset="0"/>
                      </a:endParaRPr>
                    </a:p>
                  </a:txBody>
                  <a:tcPr marL="6827" marR="6827" marT="6827" marB="0" anchor="ctr"/>
                </a:tc>
                <a:tc rowSpan="2">
                  <a:txBody>
                    <a:bodyPr/>
                    <a:lstStyle/>
                    <a:p>
                      <a:pPr algn="ctr" fontAlgn="ctr"/>
                      <a:r>
                        <a:rPr lang="en-IN" sz="2000" b="1" u="none" strike="noStrike" dirty="0">
                          <a:solidFill>
                            <a:srgbClr val="FF0000"/>
                          </a:solidFill>
                          <a:effectLst/>
                        </a:rPr>
                        <a:t>Desktop</a:t>
                      </a:r>
                      <a:endParaRPr lang="en-IN" sz="2000" b="1" i="0" u="none" strike="noStrike" dirty="0">
                        <a:solidFill>
                          <a:srgbClr val="FF0000"/>
                        </a:solidFill>
                        <a:effectLst/>
                        <a:latin typeface="Aptos Narrow" panose="020B0004020202020204" pitchFamily="34" charset="0"/>
                      </a:endParaRPr>
                    </a:p>
                  </a:txBody>
                  <a:tcPr marL="6827" marR="6827" marT="6827" marB="0" anchor="ctr"/>
                </a:tc>
                <a:tc rowSpan="2">
                  <a:txBody>
                    <a:bodyPr/>
                    <a:lstStyle/>
                    <a:p>
                      <a:pPr algn="ctr" fontAlgn="ctr"/>
                      <a:r>
                        <a:rPr lang="en-IN" sz="2000" b="1" u="none" strike="noStrike" dirty="0">
                          <a:solidFill>
                            <a:srgbClr val="FF0000"/>
                          </a:solidFill>
                          <a:effectLst/>
                        </a:rPr>
                        <a:t>Laptop</a:t>
                      </a:r>
                      <a:endParaRPr lang="en-IN" sz="2000" b="1" i="0" u="none" strike="noStrike" dirty="0">
                        <a:solidFill>
                          <a:srgbClr val="FF0000"/>
                        </a:solidFill>
                        <a:effectLst/>
                        <a:latin typeface="Aptos Narrow" panose="020B0004020202020204" pitchFamily="34" charset="0"/>
                      </a:endParaRPr>
                    </a:p>
                  </a:txBody>
                  <a:tcPr marL="6827" marR="6827" marT="6827" marB="0" anchor="ctr"/>
                </a:tc>
                <a:tc rowSpan="2">
                  <a:txBody>
                    <a:bodyPr/>
                    <a:lstStyle/>
                    <a:p>
                      <a:pPr algn="ctr" fontAlgn="ctr"/>
                      <a:r>
                        <a:rPr lang="en-IN" sz="2000" b="1" u="none" strike="noStrike" dirty="0">
                          <a:solidFill>
                            <a:srgbClr val="FF0000"/>
                          </a:solidFill>
                          <a:effectLst/>
                        </a:rPr>
                        <a:t>Smart TV</a:t>
                      </a:r>
                      <a:endParaRPr lang="en-IN" sz="2000" b="1" i="0" u="none" strike="noStrike" dirty="0">
                        <a:solidFill>
                          <a:srgbClr val="FF0000"/>
                        </a:solidFill>
                        <a:effectLst/>
                        <a:latin typeface="Aptos Narrow" panose="020B0004020202020204" pitchFamily="34" charset="0"/>
                      </a:endParaRPr>
                    </a:p>
                  </a:txBody>
                  <a:tcPr marL="6827" marR="6827" marT="6827" marB="0" anchor="ctr"/>
                </a:tc>
                <a:tc rowSpan="2">
                  <a:txBody>
                    <a:bodyPr/>
                    <a:lstStyle/>
                    <a:p>
                      <a:pPr algn="ctr" fontAlgn="ctr"/>
                      <a:r>
                        <a:rPr lang="en-IN" sz="2000" b="1" u="none" strike="noStrike" dirty="0">
                          <a:solidFill>
                            <a:srgbClr val="FF0000"/>
                          </a:solidFill>
                          <a:effectLst/>
                        </a:rPr>
                        <a:t>Smartphone</a:t>
                      </a:r>
                      <a:endParaRPr lang="en-IN" sz="2000" b="1" i="0" u="none" strike="noStrike" dirty="0">
                        <a:solidFill>
                          <a:srgbClr val="FF0000"/>
                        </a:solidFill>
                        <a:effectLst/>
                        <a:latin typeface="Aptos Narrow" panose="020B0004020202020204" pitchFamily="34" charset="0"/>
                      </a:endParaRPr>
                    </a:p>
                  </a:txBody>
                  <a:tcPr marL="6827" marR="6827" marT="6827" marB="0" anchor="ctr"/>
                </a:tc>
                <a:tc rowSpan="2">
                  <a:txBody>
                    <a:bodyPr/>
                    <a:lstStyle/>
                    <a:p>
                      <a:pPr algn="ctr" fontAlgn="ctr"/>
                      <a:r>
                        <a:rPr lang="en-IN" sz="2000" b="1" u="none" strike="noStrike" dirty="0">
                          <a:solidFill>
                            <a:srgbClr val="FF0000"/>
                          </a:solidFill>
                          <a:effectLst/>
                        </a:rPr>
                        <a:t>Tablet</a:t>
                      </a:r>
                      <a:endParaRPr lang="en-IN" sz="2000" b="1" i="0" u="none" strike="noStrike" dirty="0">
                        <a:solidFill>
                          <a:srgbClr val="FF0000"/>
                        </a:solidFill>
                        <a:effectLst/>
                        <a:latin typeface="Aptos Narrow" panose="020B0004020202020204" pitchFamily="34" charset="0"/>
                      </a:endParaRPr>
                    </a:p>
                  </a:txBody>
                  <a:tcPr marL="6827" marR="6827" marT="6827" marB="0" anchor="ctr"/>
                </a:tc>
                <a:extLst>
                  <a:ext uri="{0D108BD9-81ED-4DB2-BD59-A6C34878D82A}">
                    <a16:rowId xmlns:a16="http://schemas.microsoft.com/office/drawing/2014/main" val="1337452580"/>
                  </a:ext>
                </a:extLst>
              </a:tr>
              <a:tr h="563850">
                <a:tc>
                  <a:txBody>
                    <a:bodyPr/>
                    <a:lstStyle/>
                    <a:p>
                      <a:pPr algn="l" fontAlgn="b"/>
                      <a:r>
                        <a:rPr lang="en-IN" sz="2000" b="1" u="none" strike="noStrike" dirty="0">
                          <a:solidFill>
                            <a:srgbClr val="00B050"/>
                          </a:solidFill>
                          <a:effectLst/>
                        </a:rPr>
                        <a:t>Age group</a:t>
                      </a:r>
                      <a:endParaRPr lang="en-IN" sz="2000" b="1" i="0" u="none" strike="noStrike" dirty="0">
                        <a:solidFill>
                          <a:srgbClr val="00B050"/>
                        </a:solidFill>
                        <a:effectLst/>
                        <a:latin typeface="Aptos Narrow" panose="020B0004020202020204" pitchFamily="34" charset="0"/>
                      </a:endParaRPr>
                    </a:p>
                  </a:txBody>
                  <a:tcPr marL="6827" marR="6827" marT="6827" marB="0" anchor="b"/>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449695517"/>
                  </a:ext>
                </a:extLst>
              </a:tr>
              <a:tr h="563850">
                <a:tc>
                  <a:txBody>
                    <a:bodyPr/>
                    <a:lstStyle/>
                    <a:p>
                      <a:pPr algn="l" fontAlgn="b"/>
                      <a:r>
                        <a:rPr lang="en-IN" sz="2000" b="1" u="none" strike="noStrike" dirty="0">
                          <a:solidFill>
                            <a:srgbClr val="00B050"/>
                          </a:solidFill>
                          <a:effectLst/>
                        </a:rPr>
                        <a:t>18-24</a:t>
                      </a:r>
                      <a:endParaRPr lang="en-IN" sz="2000" b="1" i="0" u="none" strike="noStrike" dirty="0">
                        <a:solidFill>
                          <a:srgbClr val="00B050"/>
                        </a:solidFill>
                        <a:effectLst/>
                        <a:latin typeface="Aptos Narrow" panose="020B0004020202020204" pitchFamily="34" charset="0"/>
                      </a:endParaRPr>
                    </a:p>
                  </a:txBody>
                  <a:tcPr marL="6827" marR="6827" marT="6827" marB="0" anchor="b"/>
                </a:tc>
                <a:tc>
                  <a:txBody>
                    <a:bodyPr/>
                    <a:lstStyle/>
                    <a:p>
                      <a:pPr algn="ctr" fontAlgn="b"/>
                      <a:r>
                        <a:rPr lang="en-IN" sz="1400" b="1" u="none" strike="noStrike" dirty="0">
                          <a:effectLst/>
                        </a:rPr>
                        <a:t>8477</a:t>
                      </a:r>
                      <a:endParaRPr lang="en-IN" sz="1400" b="1" i="0" u="none" strike="noStrike" dirty="0">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a:effectLst/>
                        </a:rPr>
                        <a:t>6343</a:t>
                      </a:r>
                      <a:endParaRPr lang="en-IN" sz="1400" b="1" i="0" u="none" strike="noStrike">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a:effectLst/>
                        </a:rPr>
                        <a:t>8711</a:t>
                      </a:r>
                      <a:endParaRPr lang="en-IN" sz="1400" b="1" i="0" u="none" strike="noStrike">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a:effectLst/>
                        </a:rPr>
                        <a:t>10598</a:t>
                      </a:r>
                      <a:endParaRPr lang="en-IN" sz="1400" b="1" i="0" u="none" strike="noStrike">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a:effectLst/>
                        </a:rPr>
                        <a:t>8542</a:t>
                      </a:r>
                      <a:endParaRPr lang="en-IN" sz="1400" b="1" i="0" u="none" strike="noStrike">
                        <a:solidFill>
                          <a:srgbClr val="000000"/>
                        </a:solidFill>
                        <a:effectLst/>
                        <a:latin typeface="Aptos Narrow" panose="020B0004020202020204" pitchFamily="34" charset="0"/>
                      </a:endParaRPr>
                    </a:p>
                  </a:txBody>
                  <a:tcPr marL="6827" marR="6827" marT="6827" marB="0" anchor="ctr"/>
                </a:tc>
                <a:extLst>
                  <a:ext uri="{0D108BD9-81ED-4DB2-BD59-A6C34878D82A}">
                    <a16:rowId xmlns:a16="http://schemas.microsoft.com/office/drawing/2014/main" val="244212956"/>
                  </a:ext>
                </a:extLst>
              </a:tr>
              <a:tr h="563850">
                <a:tc>
                  <a:txBody>
                    <a:bodyPr/>
                    <a:lstStyle/>
                    <a:p>
                      <a:pPr algn="l" fontAlgn="b"/>
                      <a:r>
                        <a:rPr lang="en-IN" sz="2000" b="1" u="none" strike="noStrike" dirty="0">
                          <a:solidFill>
                            <a:srgbClr val="00B050"/>
                          </a:solidFill>
                          <a:effectLst/>
                        </a:rPr>
                        <a:t>25-34</a:t>
                      </a:r>
                      <a:endParaRPr lang="en-IN" sz="2000" b="1" i="0" u="none" strike="noStrike" dirty="0">
                        <a:solidFill>
                          <a:srgbClr val="00B050"/>
                        </a:solidFill>
                        <a:effectLst/>
                        <a:latin typeface="Aptos Narrow" panose="020B0004020202020204" pitchFamily="34" charset="0"/>
                      </a:endParaRPr>
                    </a:p>
                  </a:txBody>
                  <a:tcPr marL="6827" marR="6827" marT="6827" marB="0" anchor="b"/>
                </a:tc>
                <a:tc>
                  <a:txBody>
                    <a:bodyPr/>
                    <a:lstStyle/>
                    <a:p>
                      <a:pPr algn="ctr" fontAlgn="b"/>
                      <a:r>
                        <a:rPr lang="en-IN" sz="1400" b="1" u="none" strike="noStrike">
                          <a:effectLst/>
                        </a:rPr>
                        <a:t>8874</a:t>
                      </a:r>
                      <a:endParaRPr lang="en-IN" sz="1400" b="1" i="0" u="none" strike="noStrike">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dirty="0">
                          <a:effectLst/>
                        </a:rPr>
                        <a:t>8929</a:t>
                      </a:r>
                      <a:endParaRPr lang="en-IN" sz="1400" b="1" i="0" u="none" strike="noStrike" dirty="0">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a:effectLst/>
                        </a:rPr>
                        <a:t>10282</a:t>
                      </a:r>
                      <a:endParaRPr lang="en-IN" sz="1400" b="1" i="0" u="none" strike="noStrike">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a:effectLst/>
                        </a:rPr>
                        <a:t>13263</a:t>
                      </a:r>
                      <a:endParaRPr lang="en-IN" sz="1400" b="1" i="0" u="none" strike="noStrike">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a:effectLst/>
                        </a:rPr>
                        <a:t>12356</a:t>
                      </a:r>
                      <a:endParaRPr lang="en-IN" sz="1400" b="1" i="0" u="none" strike="noStrike">
                        <a:solidFill>
                          <a:srgbClr val="000000"/>
                        </a:solidFill>
                        <a:effectLst/>
                        <a:latin typeface="Aptos Narrow" panose="020B0004020202020204" pitchFamily="34" charset="0"/>
                      </a:endParaRPr>
                    </a:p>
                  </a:txBody>
                  <a:tcPr marL="6827" marR="6827" marT="6827" marB="0" anchor="ctr"/>
                </a:tc>
                <a:extLst>
                  <a:ext uri="{0D108BD9-81ED-4DB2-BD59-A6C34878D82A}">
                    <a16:rowId xmlns:a16="http://schemas.microsoft.com/office/drawing/2014/main" val="2467769250"/>
                  </a:ext>
                </a:extLst>
              </a:tr>
              <a:tr h="563850">
                <a:tc>
                  <a:txBody>
                    <a:bodyPr/>
                    <a:lstStyle/>
                    <a:p>
                      <a:pPr algn="l" fontAlgn="b"/>
                      <a:r>
                        <a:rPr lang="en-IN" sz="2000" b="1" u="none" strike="noStrike" dirty="0">
                          <a:solidFill>
                            <a:srgbClr val="00B050"/>
                          </a:solidFill>
                          <a:effectLst/>
                        </a:rPr>
                        <a:t>35-44</a:t>
                      </a:r>
                      <a:endParaRPr lang="en-IN" sz="2000" b="1" i="0" u="none" strike="noStrike" dirty="0">
                        <a:solidFill>
                          <a:srgbClr val="00B050"/>
                        </a:solidFill>
                        <a:effectLst/>
                        <a:latin typeface="Aptos Narrow" panose="020B0004020202020204" pitchFamily="34" charset="0"/>
                      </a:endParaRPr>
                    </a:p>
                  </a:txBody>
                  <a:tcPr marL="6827" marR="6827" marT="6827" marB="0" anchor="b"/>
                </a:tc>
                <a:tc>
                  <a:txBody>
                    <a:bodyPr/>
                    <a:lstStyle/>
                    <a:p>
                      <a:pPr algn="ctr" fontAlgn="b"/>
                      <a:r>
                        <a:rPr lang="en-IN" sz="1400" b="1" u="none" strike="noStrike">
                          <a:effectLst/>
                        </a:rPr>
                        <a:t>8930</a:t>
                      </a:r>
                      <a:endParaRPr lang="en-IN" sz="1400" b="1" i="0" u="none" strike="noStrike">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a:effectLst/>
                        </a:rPr>
                        <a:t>8948</a:t>
                      </a:r>
                      <a:endParaRPr lang="en-IN" sz="1400" b="1" i="0" u="none" strike="noStrike">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dirty="0">
                          <a:effectLst/>
                        </a:rPr>
                        <a:t>10493</a:t>
                      </a:r>
                      <a:endParaRPr lang="en-IN" sz="1400" b="1" i="0" u="none" strike="noStrike" dirty="0">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a:effectLst/>
                        </a:rPr>
                        <a:t>10668</a:t>
                      </a:r>
                      <a:endParaRPr lang="en-IN" sz="1400" b="1" i="0" u="none" strike="noStrike">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a:effectLst/>
                        </a:rPr>
                        <a:t>11667</a:t>
                      </a:r>
                      <a:endParaRPr lang="en-IN" sz="1400" b="1" i="0" u="none" strike="noStrike">
                        <a:solidFill>
                          <a:srgbClr val="000000"/>
                        </a:solidFill>
                        <a:effectLst/>
                        <a:latin typeface="Aptos Narrow" panose="020B0004020202020204" pitchFamily="34" charset="0"/>
                      </a:endParaRPr>
                    </a:p>
                  </a:txBody>
                  <a:tcPr marL="6827" marR="6827" marT="6827" marB="0" anchor="ctr"/>
                </a:tc>
                <a:extLst>
                  <a:ext uri="{0D108BD9-81ED-4DB2-BD59-A6C34878D82A}">
                    <a16:rowId xmlns:a16="http://schemas.microsoft.com/office/drawing/2014/main" val="2603433824"/>
                  </a:ext>
                </a:extLst>
              </a:tr>
              <a:tr h="563850">
                <a:tc>
                  <a:txBody>
                    <a:bodyPr/>
                    <a:lstStyle/>
                    <a:p>
                      <a:pPr algn="l" fontAlgn="b"/>
                      <a:r>
                        <a:rPr lang="en-IN" sz="2000" b="1" u="none" strike="noStrike" dirty="0">
                          <a:solidFill>
                            <a:srgbClr val="00B050"/>
                          </a:solidFill>
                          <a:effectLst/>
                        </a:rPr>
                        <a:t>45-54</a:t>
                      </a:r>
                      <a:endParaRPr lang="en-IN" sz="2000" b="1" i="0" u="none" strike="noStrike" dirty="0">
                        <a:solidFill>
                          <a:srgbClr val="00B050"/>
                        </a:solidFill>
                        <a:effectLst/>
                        <a:latin typeface="Aptos Narrow" panose="020B0004020202020204" pitchFamily="34" charset="0"/>
                      </a:endParaRPr>
                    </a:p>
                  </a:txBody>
                  <a:tcPr marL="6827" marR="6827" marT="6827" marB="0" anchor="b"/>
                </a:tc>
                <a:tc>
                  <a:txBody>
                    <a:bodyPr/>
                    <a:lstStyle/>
                    <a:p>
                      <a:pPr algn="ctr" fontAlgn="b"/>
                      <a:r>
                        <a:rPr lang="en-IN" sz="1400" b="1" u="none" strike="noStrike">
                          <a:effectLst/>
                        </a:rPr>
                        <a:t>11969</a:t>
                      </a:r>
                      <a:endParaRPr lang="en-IN" sz="1400" b="1" i="0" u="none" strike="noStrike">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a:effectLst/>
                        </a:rPr>
                        <a:t>9235</a:t>
                      </a:r>
                      <a:endParaRPr lang="en-IN" sz="1400" b="1" i="0" u="none" strike="noStrike">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dirty="0">
                          <a:effectLst/>
                        </a:rPr>
                        <a:t>11853</a:t>
                      </a:r>
                      <a:endParaRPr lang="en-IN" sz="1400" b="1" i="0" u="none" strike="noStrike" dirty="0">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dirty="0">
                          <a:effectLst/>
                        </a:rPr>
                        <a:t>11023</a:t>
                      </a:r>
                      <a:endParaRPr lang="en-IN" sz="1400" b="1" i="0" u="none" strike="noStrike" dirty="0">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a:effectLst/>
                        </a:rPr>
                        <a:t>9098</a:t>
                      </a:r>
                      <a:endParaRPr lang="en-IN" sz="1400" b="1" i="0" u="none" strike="noStrike">
                        <a:solidFill>
                          <a:srgbClr val="000000"/>
                        </a:solidFill>
                        <a:effectLst/>
                        <a:latin typeface="Aptos Narrow" panose="020B0004020202020204" pitchFamily="34" charset="0"/>
                      </a:endParaRPr>
                    </a:p>
                  </a:txBody>
                  <a:tcPr marL="6827" marR="6827" marT="6827" marB="0" anchor="ctr"/>
                </a:tc>
                <a:extLst>
                  <a:ext uri="{0D108BD9-81ED-4DB2-BD59-A6C34878D82A}">
                    <a16:rowId xmlns:a16="http://schemas.microsoft.com/office/drawing/2014/main" val="1415528043"/>
                  </a:ext>
                </a:extLst>
              </a:tr>
              <a:tr h="563850">
                <a:tc>
                  <a:txBody>
                    <a:bodyPr/>
                    <a:lstStyle/>
                    <a:p>
                      <a:pPr algn="l" fontAlgn="b"/>
                      <a:r>
                        <a:rPr lang="en-IN" sz="2000" b="1" u="none" strike="noStrike" dirty="0">
                          <a:solidFill>
                            <a:srgbClr val="00B050"/>
                          </a:solidFill>
                          <a:effectLst/>
                        </a:rPr>
                        <a:t>55+</a:t>
                      </a:r>
                      <a:endParaRPr lang="en-IN" sz="2000" b="1" i="0" u="none" strike="noStrike" dirty="0">
                        <a:solidFill>
                          <a:srgbClr val="00B050"/>
                        </a:solidFill>
                        <a:effectLst/>
                        <a:latin typeface="Aptos Narrow" panose="020B0004020202020204" pitchFamily="34" charset="0"/>
                      </a:endParaRPr>
                    </a:p>
                  </a:txBody>
                  <a:tcPr marL="6827" marR="6827" marT="6827" marB="0" anchor="b"/>
                </a:tc>
                <a:tc>
                  <a:txBody>
                    <a:bodyPr/>
                    <a:lstStyle/>
                    <a:p>
                      <a:pPr algn="ctr" fontAlgn="b"/>
                      <a:r>
                        <a:rPr lang="en-IN" sz="1400" b="1" u="none" strike="noStrike">
                          <a:effectLst/>
                        </a:rPr>
                        <a:t>11223</a:t>
                      </a:r>
                      <a:endParaRPr lang="en-IN" sz="1400" b="1" i="0" u="none" strike="noStrike">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dirty="0">
                          <a:effectLst/>
                        </a:rPr>
                        <a:t>8455</a:t>
                      </a:r>
                      <a:endParaRPr lang="en-IN" sz="1400" b="1" i="0" u="none" strike="noStrike" dirty="0">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a:effectLst/>
                        </a:rPr>
                        <a:t>12524</a:t>
                      </a:r>
                      <a:endParaRPr lang="en-IN" sz="1400" b="1" i="0" u="none" strike="noStrike">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dirty="0">
                          <a:effectLst/>
                        </a:rPr>
                        <a:t>11262</a:t>
                      </a:r>
                      <a:endParaRPr lang="en-IN" sz="1400" b="1" i="0" u="none" strike="noStrike" dirty="0">
                        <a:solidFill>
                          <a:srgbClr val="000000"/>
                        </a:solidFill>
                        <a:effectLst/>
                        <a:latin typeface="Aptos Narrow" panose="020B0004020202020204" pitchFamily="34" charset="0"/>
                      </a:endParaRPr>
                    </a:p>
                  </a:txBody>
                  <a:tcPr marL="6827" marR="6827" marT="6827" marB="0" anchor="ctr"/>
                </a:tc>
                <a:tc>
                  <a:txBody>
                    <a:bodyPr/>
                    <a:lstStyle/>
                    <a:p>
                      <a:pPr algn="ctr" fontAlgn="b"/>
                      <a:r>
                        <a:rPr lang="en-IN" sz="1400" b="1" u="none" strike="noStrike" dirty="0">
                          <a:effectLst/>
                        </a:rPr>
                        <a:t>10793</a:t>
                      </a:r>
                      <a:endParaRPr lang="en-IN" sz="1400" b="1" i="0" u="none" strike="noStrike" dirty="0">
                        <a:solidFill>
                          <a:srgbClr val="000000"/>
                        </a:solidFill>
                        <a:effectLst/>
                        <a:latin typeface="Aptos Narrow" panose="020B0004020202020204" pitchFamily="34" charset="0"/>
                      </a:endParaRPr>
                    </a:p>
                  </a:txBody>
                  <a:tcPr marL="6827" marR="6827" marT="6827" marB="0" anchor="ctr"/>
                </a:tc>
                <a:extLst>
                  <a:ext uri="{0D108BD9-81ED-4DB2-BD59-A6C34878D82A}">
                    <a16:rowId xmlns:a16="http://schemas.microsoft.com/office/drawing/2014/main" val="1019946648"/>
                  </a:ext>
                </a:extLst>
              </a:tr>
            </a:tbl>
          </a:graphicData>
        </a:graphic>
      </p:graphicFrame>
    </p:spTree>
    <p:extLst>
      <p:ext uri="{BB962C8B-B14F-4D97-AF65-F5344CB8AC3E}">
        <p14:creationId xmlns:p14="http://schemas.microsoft.com/office/powerpoint/2010/main" val="2943225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7A2C2-442D-4288-6BA5-2608C86C8C3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789B717-3C50-983D-9885-85A6F24DB36C}"/>
              </a:ext>
            </a:extLst>
          </p:cNvPr>
          <p:cNvSpPr>
            <a:spLocks noGrp="1"/>
          </p:cNvSpPr>
          <p:nvPr>
            <p:ph type="title"/>
          </p:nvPr>
        </p:nvSpPr>
        <p:spPr>
          <a:xfrm>
            <a:off x="643466" y="786383"/>
            <a:ext cx="3517567" cy="720299"/>
          </a:xfrm>
        </p:spPr>
        <p:txBody>
          <a:bodyPr>
            <a:normAutofit/>
          </a:bodyPr>
          <a:lstStyle/>
          <a:p>
            <a:r>
              <a:rPr lang="en-US" sz="2000" dirty="0">
                <a:latin typeface="Algerian" panose="04020705040A02060702" pitchFamily="82" charset="0"/>
              </a:rPr>
              <a:t>Q3. Peak watch time trends</a:t>
            </a:r>
            <a:endParaRPr lang="en-IN" sz="2000" dirty="0">
              <a:latin typeface="Algerian" panose="04020705040A02060702" pitchFamily="82" charset="0"/>
            </a:endParaRPr>
          </a:p>
        </p:txBody>
      </p:sp>
      <p:sp>
        <p:nvSpPr>
          <p:cNvPr id="8" name="Text Placeholder 7">
            <a:extLst>
              <a:ext uri="{FF2B5EF4-FFF2-40B4-BE49-F238E27FC236}">
                <a16:creationId xmlns:a16="http://schemas.microsoft.com/office/drawing/2014/main" id="{D1447932-8B90-034B-CE8A-F26C201C538F}"/>
              </a:ext>
            </a:extLst>
          </p:cNvPr>
          <p:cNvSpPr>
            <a:spLocks noGrp="1"/>
          </p:cNvSpPr>
          <p:nvPr>
            <p:ph type="body" sz="half" idx="2"/>
          </p:nvPr>
        </p:nvSpPr>
        <p:spPr>
          <a:xfrm>
            <a:off x="643465" y="1984664"/>
            <a:ext cx="3517567" cy="4122891"/>
          </a:xfrm>
        </p:spPr>
        <p:txBody>
          <a:bodyPr/>
          <a:lstStyle/>
          <a:p>
            <a:r>
              <a:rPr lang="en-US" sz="1800" dirty="0">
                <a:solidFill>
                  <a:srgbClr val="FFFFFF"/>
                </a:solidFill>
                <a:effectLst/>
                <a:latin typeface="Franklin Gothic Book" panose="020B0503020102020204" pitchFamily="34" charset="0"/>
              </a:rPr>
              <a:t>The analysis reveals that the majority of users prefer to view content late at night, while mornings experience the lowest levels of engagement. Evenings, on average, represent the peak period during which most users interact with social media content.</a:t>
            </a:r>
            <a:endParaRPr lang="en-IN" dirty="0"/>
          </a:p>
        </p:txBody>
      </p:sp>
      <p:graphicFrame>
        <p:nvGraphicFramePr>
          <p:cNvPr id="4" name="Content Placeholder 3">
            <a:extLst>
              <a:ext uri="{FF2B5EF4-FFF2-40B4-BE49-F238E27FC236}">
                <a16:creationId xmlns:a16="http://schemas.microsoft.com/office/drawing/2014/main" id="{C26DE010-CB6E-89AE-859A-674D55210A7C}"/>
              </a:ext>
            </a:extLst>
          </p:cNvPr>
          <p:cNvGraphicFramePr>
            <a:graphicFrameLocks noGrp="1"/>
          </p:cNvGraphicFramePr>
          <p:nvPr>
            <p:ph idx="1"/>
            <p:extLst>
              <p:ext uri="{D42A27DB-BD31-4B8C-83A1-F6EECF244321}">
                <p14:modId xmlns:p14="http://schemas.microsoft.com/office/powerpoint/2010/main" val="4054922068"/>
              </p:ext>
            </p:extLst>
          </p:nvPr>
        </p:nvGraphicFramePr>
        <p:xfrm>
          <a:off x="4935682" y="353291"/>
          <a:ext cx="6930736" cy="2857501"/>
        </p:xfrm>
        <a:graphic>
          <a:graphicData uri="http://schemas.openxmlformats.org/drawingml/2006/table">
            <a:tbl>
              <a:tblPr>
                <a:tableStyleId>{5C22544A-7EE6-4342-B048-85BDC9FD1C3A}</a:tableStyleId>
              </a:tblPr>
              <a:tblGrid>
                <a:gridCol w="3219194">
                  <a:extLst>
                    <a:ext uri="{9D8B030D-6E8A-4147-A177-3AD203B41FA5}">
                      <a16:colId xmlns:a16="http://schemas.microsoft.com/office/drawing/2014/main" val="3980778017"/>
                    </a:ext>
                  </a:extLst>
                </a:gridCol>
                <a:gridCol w="3711542">
                  <a:extLst>
                    <a:ext uri="{9D8B030D-6E8A-4147-A177-3AD203B41FA5}">
                      <a16:colId xmlns:a16="http://schemas.microsoft.com/office/drawing/2014/main" val="1476844419"/>
                    </a:ext>
                  </a:extLst>
                </a:gridCol>
              </a:tblGrid>
              <a:tr h="911969">
                <a:tc>
                  <a:txBody>
                    <a:bodyPr/>
                    <a:lstStyle/>
                    <a:p>
                      <a:pPr algn="ctr" fontAlgn="b"/>
                      <a:r>
                        <a:rPr lang="en-IN" sz="1800" u="none" strike="noStrike" dirty="0">
                          <a:effectLst/>
                          <a:latin typeface="Algerian" panose="04020705040A02060702" pitchFamily="82" charset="0"/>
                        </a:rPr>
                        <a:t>Time of the day</a:t>
                      </a:r>
                      <a:endParaRPr lang="en-IN" sz="1800" b="1" i="0" u="none" strike="noStrike" dirty="0">
                        <a:solidFill>
                          <a:srgbClr val="000000"/>
                        </a:solidFill>
                        <a:effectLst/>
                        <a:latin typeface="Algerian" panose="04020705040A02060702" pitchFamily="82" charset="0"/>
                      </a:endParaRPr>
                    </a:p>
                  </a:txBody>
                  <a:tcPr marL="7620" marR="7620" marT="7620" marB="0" anchor="ctr"/>
                </a:tc>
                <a:tc>
                  <a:txBody>
                    <a:bodyPr/>
                    <a:lstStyle/>
                    <a:p>
                      <a:pPr algn="ctr" fontAlgn="b"/>
                      <a:r>
                        <a:rPr lang="en-IN" sz="1800" u="none" strike="noStrike" dirty="0">
                          <a:effectLst/>
                          <a:latin typeface="Algerian" panose="04020705040A02060702" pitchFamily="82" charset="0"/>
                        </a:rPr>
                        <a:t>Sum of </a:t>
                      </a:r>
                      <a:r>
                        <a:rPr lang="en-IN" sz="1800" u="none" strike="noStrike" dirty="0" err="1">
                          <a:effectLst/>
                          <a:latin typeface="Algerian" panose="04020705040A02060702" pitchFamily="82" charset="0"/>
                        </a:rPr>
                        <a:t>Watch_Hours</a:t>
                      </a:r>
                      <a:endParaRPr lang="en-IN" sz="1800" b="1" i="0" u="none" strike="noStrike" dirty="0">
                        <a:solidFill>
                          <a:srgbClr val="000000"/>
                        </a:solidFill>
                        <a:effectLst/>
                        <a:latin typeface="Algerian" panose="04020705040A02060702" pitchFamily="82" charset="0"/>
                      </a:endParaRPr>
                    </a:p>
                  </a:txBody>
                  <a:tcPr marL="7620" marR="7620" marT="7620" marB="0" anchor="ctr"/>
                </a:tc>
                <a:extLst>
                  <a:ext uri="{0D108BD9-81ED-4DB2-BD59-A6C34878D82A}">
                    <a16:rowId xmlns:a16="http://schemas.microsoft.com/office/drawing/2014/main" val="2709970264"/>
                  </a:ext>
                </a:extLst>
              </a:tr>
              <a:tr h="486383">
                <a:tc>
                  <a:txBody>
                    <a:bodyPr/>
                    <a:lstStyle/>
                    <a:p>
                      <a:pPr algn="ctr" fontAlgn="b"/>
                      <a:r>
                        <a:rPr lang="en-IN" sz="2000" b="1" u="none" strike="noStrike" dirty="0">
                          <a:effectLst/>
                        </a:rPr>
                        <a:t>Afternoon</a:t>
                      </a:r>
                      <a:endParaRPr lang="en-IN" sz="20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2000" b="1" u="none" strike="noStrike" dirty="0">
                          <a:effectLst/>
                        </a:rPr>
                        <a:t>62017</a:t>
                      </a:r>
                      <a:endParaRPr lang="en-IN" sz="20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501420837"/>
                  </a:ext>
                </a:extLst>
              </a:tr>
              <a:tr h="486383">
                <a:tc>
                  <a:txBody>
                    <a:bodyPr/>
                    <a:lstStyle/>
                    <a:p>
                      <a:pPr algn="ctr" fontAlgn="b"/>
                      <a:r>
                        <a:rPr lang="en-IN" sz="2000" b="1" u="none" strike="noStrike" dirty="0">
                          <a:effectLst/>
                        </a:rPr>
                        <a:t>Evening</a:t>
                      </a:r>
                      <a:endParaRPr lang="en-IN" sz="20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2000" b="1" u="none" strike="noStrike" dirty="0">
                          <a:effectLst/>
                        </a:rPr>
                        <a:t>65381</a:t>
                      </a:r>
                      <a:endParaRPr lang="en-IN" sz="20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99446495"/>
                  </a:ext>
                </a:extLst>
              </a:tr>
              <a:tr h="486383">
                <a:tc>
                  <a:txBody>
                    <a:bodyPr/>
                    <a:lstStyle/>
                    <a:p>
                      <a:pPr algn="ctr" fontAlgn="b"/>
                      <a:r>
                        <a:rPr lang="en-IN" sz="2000" b="1" u="none" strike="noStrike" dirty="0">
                          <a:effectLst/>
                        </a:rPr>
                        <a:t>Late Night</a:t>
                      </a:r>
                      <a:endParaRPr lang="en-IN" sz="20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2000" b="1" u="none" strike="noStrike" dirty="0">
                          <a:effectLst/>
                        </a:rPr>
                        <a:t>66661</a:t>
                      </a:r>
                      <a:endParaRPr lang="en-IN" sz="20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253517190"/>
                  </a:ext>
                </a:extLst>
              </a:tr>
              <a:tr h="486383">
                <a:tc>
                  <a:txBody>
                    <a:bodyPr/>
                    <a:lstStyle/>
                    <a:p>
                      <a:pPr algn="ctr" fontAlgn="b"/>
                      <a:r>
                        <a:rPr lang="en-IN" sz="2000" b="1" u="none" strike="noStrike" dirty="0">
                          <a:effectLst/>
                        </a:rPr>
                        <a:t>Morning</a:t>
                      </a:r>
                      <a:endParaRPr lang="en-IN" sz="20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2000" b="1" u="none" strike="noStrike" dirty="0">
                          <a:effectLst/>
                        </a:rPr>
                        <a:t>60457</a:t>
                      </a:r>
                      <a:endParaRPr lang="en-IN" sz="20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035695256"/>
                  </a:ext>
                </a:extLst>
              </a:tr>
            </a:tbl>
          </a:graphicData>
        </a:graphic>
      </p:graphicFrame>
      <p:graphicFrame>
        <p:nvGraphicFramePr>
          <p:cNvPr id="7" name="Chart 6">
            <a:extLst>
              <a:ext uri="{FF2B5EF4-FFF2-40B4-BE49-F238E27FC236}">
                <a16:creationId xmlns:a16="http://schemas.microsoft.com/office/drawing/2014/main" id="{3C9FFC4C-B205-4C16-5862-22F6A11595E9}"/>
              </a:ext>
            </a:extLst>
          </p:cNvPr>
          <p:cNvGraphicFramePr>
            <a:graphicFrameLocks/>
          </p:cNvGraphicFramePr>
          <p:nvPr>
            <p:extLst>
              <p:ext uri="{D42A27DB-BD31-4B8C-83A1-F6EECF244321}">
                <p14:modId xmlns:p14="http://schemas.microsoft.com/office/powerpoint/2010/main" val="1613570186"/>
              </p:ext>
            </p:extLst>
          </p:nvPr>
        </p:nvGraphicFramePr>
        <p:xfrm>
          <a:off x="4935682" y="3418609"/>
          <a:ext cx="6930736"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3853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26915-9B31-B17B-45B9-A0310BD244D9}"/>
            </a:ext>
          </a:extLst>
        </p:cNvPr>
        <p:cNvGrpSpPr/>
        <p:nvPr/>
      </p:nvGrpSpPr>
      <p:grpSpPr>
        <a:xfrm>
          <a:off x="0" y="0"/>
          <a:ext cx="0" cy="0"/>
          <a:chOff x="0" y="0"/>
          <a:chExt cx="0" cy="0"/>
        </a:xfrm>
      </p:grpSpPr>
      <p:pic>
        <p:nvPicPr>
          <p:cNvPr id="4" name="Picture 3" descr="Pen placed on top of a signature line">
            <a:extLst>
              <a:ext uri="{FF2B5EF4-FFF2-40B4-BE49-F238E27FC236}">
                <a16:creationId xmlns:a16="http://schemas.microsoft.com/office/drawing/2014/main" id="{E1755E6D-1973-72ED-7424-D4166A25821D}"/>
              </a:ext>
            </a:extLst>
          </p:cNvPr>
          <p:cNvPicPr>
            <a:picLocks noChangeAspect="1"/>
          </p:cNvPicPr>
          <p:nvPr/>
        </p:nvPicPr>
        <p:blipFill>
          <a:blip r:embed="rId2"/>
          <a:srcRect t="3771" b="39972"/>
          <a:stretch>
            <a:fillRect/>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71D40AEF-7210-B32C-D333-2573FAE9099F}"/>
              </a:ext>
            </a:extLst>
          </p:cNvPr>
          <p:cNvSpPr>
            <a:spLocks noGrp="1"/>
          </p:cNvSpPr>
          <p:nvPr>
            <p:ph type="title"/>
          </p:nvPr>
        </p:nvSpPr>
        <p:spPr>
          <a:xfrm>
            <a:off x="1097279" y="4799362"/>
            <a:ext cx="10113645" cy="743682"/>
          </a:xfrm>
        </p:spPr>
        <p:txBody>
          <a:bodyPr anchor="b">
            <a:normAutofit/>
          </a:bodyPr>
          <a:lstStyle/>
          <a:p>
            <a:r>
              <a:rPr lang="en-IN" dirty="0"/>
              <a:t>RETENTION AND LOYALTY</a:t>
            </a:r>
          </a:p>
        </p:txBody>
      </p:sp>
      <p:sp>
        <p:nvSpPr>
          <p:cNvPr id="5" name="Text Placeholder 3">
            <a:extLst>
              <a:ext uri="{FF2B5EF4-FFF2-40B4-BE49-F238E27FC236}">
                <a16:creationId xmlns:a16="http://schemas.microsoft.com/office/drawing/2014/main" id="{EA05DD3D-C983-7E02-FF38-E121E73D4D52}"/>
              </a:ext>
            </a:extLst>
          </p:cNvPr>
          <p:cNvSpPr>
            <a:spLocks noGrp="1"/>
          </p:cNvSpPr>
          <p:nvPr>
            <p:ph type="body" sz="half" idx="2"/>
          </p:nvPr>
        </p:nvSpPr>
        <p:spPr>
          <a:xfrm>
            <a:off x="1097279" y="5715000"/>
            <a:ext cx="10113264" cy="609600"/>
          </a:xfrm>
        </p:spPr>
        <p:txBody>
          <a:bodyPr/>
          <a:lstStyle/>
          <a:p>
            <a:pPr lvl="1"/>
            <a:r>
              <a:rPr lang="en-US" dirty="0">
                <a:solidFill>
                  <a:schemeClr val="tx1">
                    <a:lumMod val="85000"/>
                    <a:lumOff val="15000"/>
                  </a:schemeClr>
                </a:solidFill>
              </a:rPr>
              <a:t>p</a:t>
            </a:r>
          </a:p>
        </p:txBody>
      </p:sp>
    </p:spTree>
    <p:extLst>
      <p:ext uri="{BB962C8B-B14F-4D97-AF65-F5344CB8AC3E}">
        <p14:creationId xmlns:p14="http://schemas.microsoft.com/office/powerpoint/2010/main" val="2941219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525FA-35B7-14AC-45FD-811E9C24E77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0462CFA-CEB5-860D-C3B3-6617C20AB2BF}"/>
              </a:ext>
            </a:extLst>
          </p:cNvPr>
          <p:cNvSpPr>
            <a:spLocks noGrp="1"/>
          </p:cNvSpPr>
          <p:nvPr>
            <p:ph type="title"/>
          </p:nvPr>
        </p:nvSpPr>
        <p:spPr>
          <a:xfrm>
            <a:off x="643466" y="786384"/>
            <a:ext cx="3517567" cy="408572"/>
          </a:xfrm>
        </p:spPr>
        <p:txBody>
          <a:bodyPr>
            <a:normAutofit/>
          </a:bodyPr>
          <a:lstStyle/>
          <a:p>
            <a:r>
              <a:rPr lang="en-US" sz="2000" dirty="0">
                <a:latin typeface="Algerian" panose="04020705040A02060702" pitchFamily="82" charset="0"/>
              </a:rPr>
              <a:t>Q1. Membership status</a:t>
            </a:r>
            <a:endParaRPr lang="en-IN" sz="2000" dirty="0">
              <a:latin typeface="Algerian" panose="04020705040A02060702" pitchFamily="82" charset="0"/>
            </a:endParaRPr>
          </a:p>
        </p:txBody>
      </p:sp>
      <p:sp>
        <p:nvSpPr>
          <p:cNvPr id="8" name="Text Placeholder 7">
            <a:extLst>
              <a:ext uri="{FF2B5EF4-FFF2-40B4-BE49-F238E27FC236}">
                <a16:creationId xmlns:a16="http://schemas.microsoft.com/office/drawing/2014/main" id="{AF662838-49E0-5552-2D06-AC68944E4FC6}"/>
              </a:ext>
            </a:extLst>
          </p:cNvPr>
          <p:cNvSpPr>
            <a:spLocks noGrp="1"/>
          </p:cNvSpPr>
          <p:nvPr>
            <p:ph type="body" sz="half" idx="2"/>
          </p:nvPr>
        </p:nvSpPr>
        <p:spPr>
          <a:xfrm>
            <a:off x="643466" y="1325270"/>
            <a:ext cx="3517567" cy="4746346"/>
          </a:xfrm>
        </p:spPr>
        <p:txBody>
          <a:bodyPr>
            <a:normAutofit/>
          </a:bodyPr>
          <a:lstStyle/>
          <a:p>
            <a:r>
              <a:rPr lang="en-US" sz="1800" dirty="0">
                <a:solidFill>
                  <a:srgbClr val="FFFFFF"/>
                </a:solidFill>
                <a:effectLst/>
                <a:latin typeface="Franklin Gothic Book" panose="020B0503020102020204" pitchFamily="34" charset="0"/>
              </a:rPr>
              <a:t>The analysis indicates that all users maintain active memberships, and their engagement with the platform appears robust, as reflected by the watch hours and overall interaction metrics.</a:t>
            </a:r>
            <a:endParaRPr lang="en-IN" dirty="0"/>
          </a:p>
        </p:txBody>
      </p:sp>
      <p:graphicFrame>
        <p:nvGraphicFramePr>
          <p:cNvPr id="4" name="Content Placeholder 3">
            <a:extLst>
              <a:ext uri="{FF2B5EF4-FFF2-40B4-BE49-F238E27FC236}">
                <a16:creationId xmlns:a16="http://schemas.microsoft.com/office/drawing/2014/main" id="{68922AD6-1E09-DB07-51D7-2BCACCB2B422}"/>
              </a:ext>
            </a:extLst>
          </p:cNvPr>
          <p:cNvGraphicFramePr>
            <a:graphicFrameLocks noGrp="1"/>
          </p:cNvGraphicFramePr>
          <p:nvPr>
            <p:ph idx="1"/>
            <p:extLst>
              <p:ext uri="{D42A27DB-BD31-4B8C-83A1-F6EECF244321}">
                <p14:modId xmlns:p14="http://schemas.microsoft.com/office/powerpoint/2010/main" val="3998796526"/>
              </p:ext>
            </p:extLst>
          </p:nvPr>
        </p:nvGraphicFramePr>
        <p:xfrm>
          <a:off x="5226626" y="1589809"/>
          <a:ext cx="6587837" cy="2213264"/>
        </p:xfrm>
        <a:graphic>
          <a:graphicData uri="http://schemas.openxmlformats.org/drawingml/2006/table">
            <a:tbl>
              <a:tblPr>
                <a:tableStyleId>{5C22544A-7EE6-4342-B048-85BDC9FD1C3A}</a:tableStyleId>
              </a:tblPr>
              <a:tblGrid>
                <a:gridCol w="2747268">
                  <a:extLst>
                    <a:ext uri="{9D8B030D-6E8A-4147-A177-3AD203B41FA5}">
                      <a16:colId xmlns:a16="http://schemas.microsoft.com/office/drawing/2014/main" val="2564907590"/>
                    </a:ext>
                  </a:extLst>
                </a:gridCol>
                <a:gridCol w="3840569">
                  <a:extLst>
                    <a:ext uri="{9D8B030D-6E8A-4147-A177-3AD203B41FA5}">
                      <a16:colId xmlns:a16="http://schemas.microsoft.com/office/drawing/2014/main" val="447374931"/>
                    </a:ext>
                  </a:extLst>
                </a:gridCol>
              </a:tblGrid>
              <a:tr h="1106632">
                <a:tc>
                  <a:txBody>
                    <a:bodyPr/>
                    <a:lstStyle/>
                    <a:p>
                      <a:pPr algn="ctr" fontAlgn="b"/>
                      <a:r>
                        <a:rPr lang="en-IN" sz="2000" u="none" strike="noStrike" dirty="0">
                          <a:effectLst/>
                        </a:rPr>
                        <a:t>No. of users</a:t>
                      </a:r>
                      <a:endParaRPr lang="en-IN" sz="20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800" b="1" u="none" strike="noStrike" dirty="0">
                          <a:effectLst/>
                        </a:rPr>
                        <a:t>1000</a:t>
                      </a:r>
                      <a:endParaRPr lang="en-IN" sz="18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29390191"/>
                  </a:ext>
                </a:extLst>
              </a:tr>
              <a:tr h="1106632">
                <a:tc>
                  <a:txBody>
                    <a:bodyPr/>
                    <a:lstStyle/>
                    <a:p>
                      <a:pPr algn="ctr" fontAlgn="b"/>
                      <a:r>
                        <a:rPr lang="en-IN" sz="2000" u="none" strike="noStrike" dirty="0">
                          <a:effectLst/>
                        </a:rPr>
                        <a:t>Active Membership</a:t>
                      </a:r>
                      <a:endParaRPr lang="en-IN" sz="20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800" b="1" u="none" strike="noStrike" dirty="0">
                          <a:effectLst/>
                        </a:rPr>
                        <a:t>1000</a:t>
                      </a:r>
                      <a:endParaRPr lang="en-IN" sz="18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127194253"/>
                  </a:ext>
                </a:extLst>
              </a:tr>
            </a:tbl>
          </a:graphicData>
        </a:graphic>
      </p:graphicFrame>
    </p:spTree>
    <p:extLst>
      <p:ext uri="{BB962C8B-B14F-4D97-AF65-F5344CB8AC3E}">
        <p14:creationId xmlns:p14="http://schemas.microsoft.com/office/powerpoint/2010/main" val="2528952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AF5A4-545A-96E7-2C37-F30A993DE04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E4A8786-17E2-50D6-67FB-1FED147580A5}"/>
              </a:ext>
            </a:extLst>
          </p:cNvPr>
          <p:cNvSpPr>
            <a:spLocks noGrp="1"/>
          </p:cNvSpPr>
          <p:nvPr>
            <p:ph type="title"/>
          </p:nvPr>
        </p:nvSpPr>
        <p:spPr>
          <a:xfrm>
            <a:off x="643466" y="786384"/>
            <a:ext cx="3517567" cy="408572"/>
          </a:xfrm>
        </p:spPr>
        <p:txBody>
          <a:bodyPr>
            <a:normAutofit fontScale="90000"/>
          </a:bodyPr>
          <a:lstStyle/>
          <a:p>
            <a:r>
              <a:rPr lang="en-US" sz="2000" dirty="0">
                <a:latin typeface="Algerian" panose="04020705040A02060702" pitchFamily="82" charset="0"/>
              </a:rPr>
              <a:t>Q2. Loyalty points distribution</a:t>
            </a:r>
            <a:endParaRPr lang="en-IN" sz="2000" dirty="0">
              <a:latin typeface="Algerian" panose="04020705040A02060702" pitchFamily="82" charset="0"/>
            </a:endParaRPr>
          </a:p>
        </p:txBody>
      </p:sp>
      <p:sp>
        <p:nvSpPr>
          <p:cNvPr id="8" name="Text Placeholder 7">
            <a:extLst>
              <a:ext uri="{FF2B5EF4-FFF2-40B4-BE49-F238E27FC236}">
                <a16:creationId xmlns:a16="http://schemas.microsoft.com/office/drawing/2014/main" id="{FF53B3A8-4900-7B8A-50F5-638D0F5A3D43}"/>
              </a:ext>
            </a:extLst>
          </p:cNvPr>
          <p:cNvSpPr>
            <a:spLocks noGrp="1"/>
          </p:cNvSpPr>
          <p:nvPr>
            <p:ph type="body" sz="half" idx="2"/>
          </p:nvPr>
        </p:nvSpPr>
        <p:spPr>
          <a:xfrm>
            <a:off x="643466" y="1325270"/>
            <a:ext cx="3517567" cy="4746346"/>
          </a:xfrm>
        </p:spPr>
        <p:txBody>
          <a:bodyPr>
            <a:normAutofit/>
          </a:bodyPr>
          <a:lstStyle/>
          <a:p>
            <a:pPr marL="0" indent="0" algn="l" rtl="0" eaLnBrk="1" latinLnBrk="0" hangingPunct="1">
              <a:lnSpc>
                <a:spcPct val="110000"/>
              </a:lnSpc>
              <a:spcBef>
                <a:spcPts val="1200"/>
              </a:spcBef>
              <a:spcAft>
                <a:spcPts val="200"/>
              </a:spcAft>
              <a:buNone/>
            </a:pPr>
            <a:r>
              <a:rPr lang="en-US" sz="1800" dirty="0">
                <a:solidFill>
                  <a:srgbClr val="FFFFFF"/>
                </a:solidFill>
                <a:effectLst/>
                <a:latin typeface="Franklin Gothic Book" panose="020B0503020102020204" pitchFamily="34" charset="0"/>
              </a:rPr>
              <a:t>Individuals aged 35-44 possess the highest number of loyalty points, totaling over 533,170 points, whereas those aged 18-24 have the fewest, with 420,911 points.</a:t>
            </a:r>
          </a:p>
          <a:p>
            <a:pPr marL="0" indent="0" algn="l" rtl="0" eaLnBrk="1" latinLnBrk="0" hangingPunct="1">
              <a:lnSpc>
                <a:spcPct val="110000"/>
              </a:lnSpc>
              <a:spcBef>
                <a:spcPts val="1200"/>
              </a:spcBef>
              <a:spcAft>
                <a:spcPts val="200"/>
              </a:spcAft>
              <a:buNone/>
            </a:pPr>
            <a:r>
              <a:rPr lang="en-US" sz="1800" dirty="0">
                <a:solidFill>
                  <a:srgbClr val="FFFFFF"/>
                </a:solidFill>
                <a:effectLst/>
                <a:latin typeface="Franklin Gothic Book" panose="020B0503020102020204" pitchFamily="34" charset="0"/>
              </a:rPr>
              <a:t>This indicates that the 35-44 age group demonstrates greater platform engagement and stronger loyalty overall.</a:t>
            </a:r>
            <a:endParaRPr lang="en-IN" dirty="0"/>
          </a:p>
        </p:txBody>
      </p:sp>
      <p:graphicFrame>
        <p:nvGraphicFramePr>
          <p:cNvPr id="6" name="Content Placeholder 5">
            <a:extLst>
              <a:ext uri="{FF2B5EF4-FFF2-40B4-BE49-F238E27FC236}">
                <a16:creationId xmlns:a16="http://schemas.microsoft.com/office/drawing/2014/main" id="{A9304A6E-5042-F9AC-9482-613E7989AB00}"/>
              </a:ext>
            </a:extLst>
          </p:cNvPr>
          <p:cNvGraphicFramePr>
            <a:graphicFrameLocks noGrp="1"/>
          </p:cNvGraphicFramePr>
          <p:nvPr>
            <p:ph idx="1"/>
            <p:extLst>
              <p:ext uri="{D42A27DB-BD31-4B8C-83A1-F6EECF244321}">
                <p14:modId xmlns:p14="http://schemas.microsoft.com/office/powerpoint/2010/main" val="2181463667"/>
              </p:ext>
            </p:extLst>
          </p:nvPr>
        </p:nvGraphicFramePr>
        <p:xfrm>
          <a:off x="4987636" y="498765"/>
          <a:ext cx="7045037" cy="2358737"/>
        </p:xfrm>
        <a:graphic>
          <a:graphicData uri="http://schemas.openxmlformats.org/drawingml/2006/table">
            <a:tbl>
              <a:tblPr>
                <a:tableStyleId>{5C22544A-7EE6-4342-B048-85BDC9FD1C3A}</a:tableStyleId>
              </a:tblPr>
              <a:tblGrid>
                <a:gridCol w="2913700">
                  <a:extLst>
                    <a:ext uri="{9D8B030D-6E8A-4147-A177-3AD203B41FA5}">
                      <a16:colId xmlns:a16="http://schemas.microsoft.com/office/drawing/2014/main" val="700183068"/>
                    </a:ext>
                  </a:extLst>
                </a:gridCol>
                <a:gridCol w="4131337">
                  <a:extLst>
                    <a:ext uri="{9D8B030D-6E8A-4147-A177-3AD203B41FA5}">
                      <a16:colId xmlns:a16="http://schemas.microsoft.com/office/drawing/2014/main" val="4033539460"/>
                    </a:ext>
                  </a:extLst>
                </a:gridCol>
              </a:tblGrid>
              <a:tr h="379377">
                <a:tc>
                  <a:txBody>
                    <a:bodyPr/>
                    <a:lstStyle/>
                    <a:p>
                      <a:pPr algn="ctr" fontAlgn="ctr"/>
                      <a:r>
                        <a:rPr lang="en-IN" sz="1800" u="none" strike="noStrike" dirty="0">
                          <a:effectLst/>
                        </a:rPr>
                        <a:t>Age wise loyalty split</a:t>
                      </a:r>
                      <a:endParaRPr lang="en-IN" sz="18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r>
                        <a:rPr lang="en-IN" sz="1800" u="none" strike="noStrike" dirty="0">
                          <a:effectLst/>
                        </a:rPr>
                        <a:t>Sum of </a:t>
                      </a:r>
                      <a:r>
                        <a:rPr lang="en-IN" sz="1800" u="none" strike="noStrike" dirty="0" err="1">
                          <a:effectLst/>
                        </a:rPr>
                        <a:t>Loyalty_Points</a:t>
                      </a:r>
                      <a:endParaRPr lang="en-IN" sz="18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702529628"/>
                  </a:ext>
                </a:extLst>
              </a:tr>
              <a:tr h="395872">
                <a:tc>
                  <a:txBody>
                    <a:bodyPr/>
                    <a:lstStyle/>
                    <a:p>
                      <a:pPr algn="ctr" fontAlgn="b"/>
                      <a:r>
                        <a:rPr lang="en-IN" sz="1600" b="1" u="none" strike="noStrike">
                          <a:effectLst/>
                        </a:rPr>
                        <a:t>18-24</a:t>
                      </a:r>
                      <a:endParaRPr lang="en-IN" sz="1600" b="1" i="0" u="none" strike="noStrike">
                        <a:solidFill>
                          <a:srgbClr val="000000"/>
                        </a:solidFill>
                        <a:effectLst/>
                        <a:latin typeface="Aptos Narrow" panose="020B0004020202020204" pitchFamily="34" charset="0"/>
                      </a:endParaRPr>
                    </a:p>
                  </a:txBody>
                  <a:tcPr marL="68580" marR="7620" marT="7620" marB="0" anchor="ctr"/>
                </a:tc>
                <a:tc>
                  <a:txBody>
                    <a:bodyPr/>
                    <a:lstStyle/>
                    <a:p>
                      <a:pPr algn="ctr" fontAlgn="b"/>
                      <a:r>
                        <a:rPr lang="en-IN" sz="1800" b="1" u="none" strike="noStrike" dirty="0">
                          <a:effectLst/>
                        </a:rPr>
                        <a:t>420911</a:t>
                      </a:r>
                      <a:endParaRPr lang="en-IN" sz="1800" b="1"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579675840"/>
                  </a:ext>
                </a:extLst>
              </a:tr>
              <a:tr h="395872">
                <a:tc>
                  <a:txBody>
                    <a:bodyPr/>
                    <a:lstStyle/>
                    <a:p>
                      <a:pPr algn="ctr" fontAlgn="b"/>
                      <a:r>
                        <a:rPr lang="en-IN" sz="1600" b="1" u="none" strike="noStrike">
                          <a:effectLst/>
                        </a:rPr>
                        <a:t>25-34</a:t>
                      </a:r>
                      <a:endParaRPr lang="en-IN" sz="1600" b="1" i="0" u="none" strike="noStrike">
                        <a:solidFill>
                          <a:srgbClr val="000000"/>
                        </a:solidFill>
                        <a:effectLst/>
                        <a:latin typeface="Aptos Narrow" panose="020B0004020202020204" pitchFamily="34" charset="0"/>
                      </a:endParaRPr>
                    </a:p>
                  </a:txBody>
                  <a:tcPr marL="68580" marR="7620" marT="7620" marB="0" anchor="ctr"/>
                </a:tc>
                <a:tc>
                  <a:txBody>
                    <a:bodyPr/>
                    <a:lstStyle/>
                    <a:p>
                      <a:pPr algn="ctr" fontAlgn="b"/>
                      <a:r>
                        <a:rPr lang="en-IN" sz="1800" b="1" u="none" strike="noStrike" dirty="0">
                          <a:effectLst/>
                        </a:rPr>
                        <a:t>482356</a:t>
                      </a:r>
                      <a:endParaRPr lang="en-IN" sz="1800" b="1"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159361440"/>
                  </a:ext>
                </a:extLst>
              </a:tr>
              <a:tr h="395872">
                <a:tc>
                  <a:txBody>
                    <a:bodyPr/>
                    <a:lstStyle/>
                    <a:p>
                      <a:pPr algn="ctr" fontAlgn="b"/>
                      <a:r>
                        <a:rPr lang="en-IN" sz="1600" b="1" u="none" strike="noStrike">
                          <a:effectLst/>
                        </a:rPr>
                        <a:t>35-44</a:t>
                      </a:r>
                      <a:endParaRPr lang="en-IN" sz="1600" b="1" i="0" u="none" strike="noStrike">
                        <a:solidFill>
                          <a:srgbClr val="000000"/>
                        </a:solidFill>
                        <a:effectLst/>
                        <a:latin typeface="Aptos Narrow" panose="020B0004020202020204" pitchFamily="34" charset="0"/>
                      </a:endParaRPr>
                    </a:p>
                  </a:txBody>
                  <a:tcPr marL="68580" marR="7620" marT="7620" marB="0" anchor="ctr"/>
                </a:tc>
                <a:tc>
                  <a:txBody>
                    <a:bodyPr/>
                    <a:lstStyle/>
                    <a:p>
                      <a:pPr algn="ctr" fontAlgn="b"/>
                      <a:r>
                        <a:rPr lang="en-IN" sz="1800" b="1" u="none" strike="noStrike" dirty="0">
                          <a:effectLst/>
                        </a:rPr>
                        <a:t>533170</a:t>
                      </a:r>
                      <a:endParaRPr lang="en-IN" sz="1800" b="1"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072088741"/>
                  </a:ext>
                </a:extLst>
              </a:tr>
              <a:tr h="395872">
                <a:tc>
                  <a:txBody>
                    <a:bodyPr/>
                    <a:lstStyle/>
                    <a:p>
                      <a:pPr algn="ctr" fontAlgn="b"/>
                      <a:r>
                        <a:rPr lang="en-IN" sz="1600" b="1" u="none" strike="noStrike">
                          <a:effectLst/>
                        </a:rPr>
                        <a:t>45-54</a:t>
                      </a:r>
                      <a:endParaRPr lang="en-IN" sz="1600" b="1" i="0" u="none" strike="noStrike">
                        <a:solidFill>
                          <a:srgbClr val="000000"/>
                        </a:solidFill>
                        <a:effectLst/>
                        <a:latin typeface="Aptos Narrow" panose="020B0004020202020204" pitchFamily="34" charset="0"/>
                      </a:endParaRPr>
                    </a:p>
                  </a:txBody>
                  <a:tcPr marL="68580" marR="7620" marT="7620" marB="0" anchor="ctr"/>
                </a:tc>
                <a:tc>
                  <a:txBody>
                    <a:bodyPr/>
                    <a:lstStyle/>
                    <a:p>
                      <a:pPr algn="ctr" fontAlgn="b"/>
                      <a:r>
                        <a:rPr lang="en-IN" sz="1800" b="1" u="none" strike="noStrike" dirty="0">
                          <a:effectLst/>
                        </a:rPr>
                        <a:t>512665</a:t>
                      </a:r>
                      <a:endParaRPr lang="en-IN" sz="1800" b="1"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061503294"/>
                  </a:ext>
                </a:extLst>
              </a:tr>
              <a:tr h="395872">
                <a:tc>
                  <a:txBody>
                    <a:bodyPr/>
                    <a:lstStyle/>
                    <a:p>
                      <a:pPr algn="ctr" fontAlgn="b"/>
                      <a:r>
                        <a:rPr lang="en-IN" sz="1600" b="1" u="none" strike="noStrike" dirty="0">
                          <a:effectLst/>
                        </a:rPr>
                        <a:t>55+</a:t>
                      </a:r>
                      <a:endParaRPr lang="en-IN" sz="1600" b="1" i="0" u="none" strike="noStrike" dirty="0">
                        <a:solidFill>
                          <a:srgbClr val="000000"/>
                        </a:solidFill>
                        <a:effectLst/>
                        <a:latin typeface="Aptos Narrow" panose="020B0004020202020204" pitchFamily="34" charset="0"/>
                      </a:endParaRPr>
                    </a:p>
                  </a:txBody>
                  <a:tcPr marL="68580" marR="7620" marT="7620" marB="0" anchor="ctr"/>
                </a:tc>
                <a:tc>
                  <a:txBody>
                    <a:bodyPr/>
                    <a:lstStyle/>
                    <a:p>
                      <a:pPr algn="ctr" fontAlgn="b"/>
                      <a:r>
                        <a:rPr lang="en-IN" sz="1800" b="1" u="none" strike="noStrike" dirty="0">
                          <a:effectLst/>
                        </a:rPr>
                        <a:t>495115</a:t>
                      </a:r>
                      <a:endParaRPr lang="en-IN" sz="1800" b="1"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60949303"/>
                  </a:ext>
                </a:extLst>
              </a:tr>
            </a:tbl>
          </a:graphicData>
        </a:graphic>
      </p:graphicFrame>
      <p:graphicFrame>
        <p:nvGraphicFramePr>
          <p:cNvPr id="7" name="Chart 6">
            <a:extLst>
              <a:ext uri="{FF2B5EF4-FFF2-40B4-BE49-F238E27FC236}">
                <a16:creationId xmlns:a16="http://schemas.microsoft.com/office/drawing/2014/main" id="{0654BC44-2E18-477C-62D1-94281C984097}"/>
              </a:ext>
            </a:extLst>
          </p:cNvPr>
          <p:cNvGraphicFramePr>
            <a:graphicFrameLocks/>
          </p:cNvGraphicFramePr>
          <p:nvPr>
            <p:extLst>
              <p:ext uri="{D42A27DB-BD31-4B8C-83A1-F6EECF244321}">
                <p14:modId xmlns:p14="http://schemas.microsoft.com/office/powerpoint/2010/main" val="226224156"/>
              </p:ext>
            </p:extLst>
          </p:nvPr>
        </p:nvGraphicFramePr>
        <p:xfrm>
          <a:off x="4987635" y="2973703"/>
          <a:ext cx="7045037" cy="33855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3793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EE653-361E-8433-E1F4-80277A4504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3A9E421-1624-345B-615B-34ED6ACCEE81}"/>
              </a:ext>
            </a:extLst>
          </p:cNvPr>
          <p:cNvSpPr>
            <a:spLocks noGrp="1"/>
          </p:cNvSpPr>
          <p:nvPr>
            <p:ph type="title"/>
          </p:nvPr>
        </p:nvSpPr>
        <p:spPr>
          <a:xfrm>
            <a:off x="643466" y="786384"/>
            <a:ext cx="3517567" cy="408572"/>
          </a:xfrm>
        </p:spPr>
        <p:txBody>
          <a:bodyPr>
            <a:normAutofit fontScale="90000"/>
          </a:bodyPr>
          <a:lstStyle/>
          <a:p>
            <a:r>
              <a:rPr lang="en-US" sz="2000" dirty="0">
                <a:latin typeface="Algerian" panose="04020705040A02060702" pitchFamily="82" charset="0"/>
              </a:rPr>
              <a:t>Q3. Frequency of logins and content download</a:t>
            </a:r>
            <a:endParaRPr lang="en-IN" sz="2000" dirty="0">
              <a:latin typeface="Algerian" panose="04020705040A02060702" pitchFamily="82" charset="0"/>
            </a:endParaRPr>
          </a:p>
        </p:txBody>
      </p:sp>
      <p:sp>
        <p:nvSpPr>
          <p:cNvPr id="8" name="Text Placeholder 7">
            <a:extLst>
              <a:ext uri="{FF2B5EF4-FFF2-40B4-BE49-F238E27FC236}">
                <a16:creationId xmlns:a16="http://schemas.microsoft.com/office/drawing/2014/main" id="{F6925BB2-4CD0-9A75-F43C-0372A39DC078}"/>
              </a:ext>
            </a:extLst>
          </p:cNvPr>
          <p:cNvSpPr>
            <a:spLocks noGrp="1"/>
          </p:cNvSpPr>
          <p:nvPr>
            <p:ph type="body" sz="half" idx="2"/>
          </p:nvPr>
        </p:nvSpPr>
        <p:spPr>
          <a:xfrm>
            <a:off x="643465" y="1361210"/>
            <a:ext cx="3517567" cy="4746346"/>
          </a:xfrm>
        </p:spPr>
        <p:txBody>
          <a:bodyPr>
            <a:normAutofit/>
          </a:bodyPr>
          <a:lstStyle/>
          <a:p>
            <a:r>
              <a:rPr lang="en-US" sz="1800" dirty="0">
                <a:solidFill>
                  <a:srgbClr val="FFFFFF"/>
                </a:solidFill>
                <a:effectLst/>
                <a:latin typeface="Franklin Gothic Book" panose="020B0503020102020204" pitchFamily="34" charset="0"/>
              </a:rPr>
              <a:t>The highest number of downloads comes from individuals aged 25-34, with over 36 downloads in the Horror category. The Documentary category has the fewest downloads in this age group, totaling 21. For those aged 55 and above, Comedy is the most popular genre, accounting for 39 downloads, the highest within this demographic.</a:t>
            </a:r>
            <a:endParaRPr lang="en-IN" dirty="0"/>
          </a:p>
        </p:txBody>
      </p:sp>
      <p:graphicFrame>
        <p:nvGraphicFramePr>
          <p:cNvPr id="2" name="Table 1">
            <a:extLst>
              <a:ext uri="{FF2B5EF4-FFF2-40B4-BE49-F238E27FC236}">
                <a16:creationId xmlns:a16="http://schemas.microsoft.com/office/drawing/2014/main" id="{1FF4100E-B093-782F-3911-94300534471F}"/>
              </a:ext>
            </a:extLst>
          </p:cNvPr>
          <p:cNvGraphicFramePr>
            <a:graphicFrameLocks noGrp="1"/>
          </p:cNvGraphicFramePr>
          <p:nvPr>
            <p:extLst>
              <p:ext uri="{D42A27DB-BD31-4B8C-83A1-F6EECF244321}">
                <p14:modId xmlns:p14="http://schemas.microsoft.com/office/powerpoint/2010/main" val="2577184976"/>
              </p:ext>
            </p:extLst>
          </p:nvPr>
        </p:nvGraphicFramePr>
        <p:xfrm>
          <a:off x="4821382" y="197431"/>
          <a:ext cx="7024253" cy="3231569"/>
        </p:xfrm>
        <a:graphic>
          <a:graphicData uri="http://schemas.openxmlformats.org/drawingml/2006/table">
            <a:tbl>
              <a:tblPr>
                <a:tableStyleId>{5C22544A-7EE6-4342-B048-85BDC9FD1C3A}</a:tableStyleId>
              </a:tblPr>
              <a:tblGrid>
                <a:gridCol w="1428488">
                  <a:extLst>
                    <a:ext uri="{9D8B030D-6E8A-4147-A177-3AD203B41FA5}">
                      <a16:colId xmlns:a16="http://schemas.microsoft.com/office/drawing/2014/main" val="1947215072"/>
                    </a:ext>
                  </a:extLst>
                </a:gridCol>
                <a:gridCol w="826791">
                  <a:extLst>
                    <a:ext uri="{9D8B030D-6E8A-4147-A177-3AD203B41FA5}">
                      <a16:colId xmlns:a16="http://schemas.microsoft.com/office/drawing/2014/main" val="3234053814"/>
                    </a:ext>
                  </a:extLst>
                </a:gridCol>
                <a:gridCol w="775252">
                  <a:extLst>
                    <a:ext uri="{9D8B030D-6E8A-4147-A177-3AD203B41FA5}">
                      <a16:colId xmlns:a16="http://schemas.microsoft.com/office/drawing/2014/main" val="2453941910"/>
                    </a:ext>
                  </a:extLst>
                </a:gridCol>
                <a:gridCol w="974939">
                  <a:extLst>
                    <a:ext uri="{9D8B030D-6E8A-4147-A177-3AD203B41FA5}">
                      <a16:colId xmlns:a16="http://schemas.microsoft.com/office/drawing/2014/main" val="3033430461"/>
                    </a:ext>
                  </a:extLst>
                </a:gridCol>
                <a:gridCol w="716520">
                  <a:extLst>
                    <a:ext uri="{9D8B030D-6E8A-4147-A177-3AD203B41FA5}">
                      <a16:colId xmlns:a16="http://schemas.microsoft.com/office/drawing/2014/main" val="1019604993"/>
                    </a:ext>
                  </a:extLst>
                </a:gridCol>
                <a:gridCol w="669536">
                  <a:extLst>
                    <a:ext uri="{9D8B030D-6E8A-4147-A177-3AD203B41FA5}">
                      <a16:colId xmlns:a16="http://schemas.microsoft.com/office/drawing/2014/main" val="611540887"/>
                    </a:ext>
                  </a:extLst>
                </a:gridCol>
                <a:gridCol w="880968">
                  <a:extLst>
                    <a:ext uri="{9D8B030D-6E8A-4147-A177-3AD203B41FA5}">
                      <a16:colId xmlns:a16="http://schemas.microsoft.com/office/drawing/2014/main" val="2554686679"/>
                    </a:ext>
                  </a:extLst>
                </a:gridCol>
                <a:gridCol w="751759">
                  <a:extLst>
                    <a:ext uri="{9D8B030D-6E8A-4147-A177-3AD203B41FA5}">
                      <a16:colId xmlns:a16="http://schemas.microsoft.com/office/drawing/2014/main" val="3362032683"/>
                    </a:ext>
                  </a:extLst>
                </a:gridCol>
              </a:tblGrid>
              <a:tr h="881339">
                <a:tc>
                  <a:txBody>
                    <a:bodyPr/>
                    <a:lstStyle/>
                    <a:p>
                      <a:pPr algn="ctr" fontAlgn="b"/>
                      <a:r>
                        <a:rPr lang="en-IN" sz="1800" u="none" strike="noStrike" dirty="0">
                          <a:solidFill>
                            <a:srgbClr val="FF0000"/>
                          </a:solidFill>
                          <a:effectLst/>
                        </a:rPr>
                        <a:t>Age category</a:t>
                      </a:r>
                      <a:endParaRPr lang="en-IN" sz="1800" b="1" i="0" u="none" strike="noStrike" dirty="0">
                        <a:solidFill>
                          <a:srgbClr val="FF0000"/>
                        </a:solidFill>
                        <a:effectLst/>
                        <a:latin typeface="Aptos Narrow" panose="020B0004020202020204" pitchFamily="34" charset="0"/>
                      </a:endParaRPr>
                    </a:p>
                  </a:txBody>
                  <a:tcPr marL="7620" marR="7620" marT="7620" marB="0" anchor="ctr"/>
                </a:tc>
                <a:tc>
                  <a:txBody>
                    <a:bodyPr/>
                    <a:lstStyle/>
                    <a:p>
                      <a:pPr algn="ctr" fontAlgn="b"/>
                      <a:r>
                        <a:rPr lang="en-IN" sz="1200" u="none" strike="noStrike" dirty="0">
                          <a:solidFill>
                            <a:srgbClr val="0070C0"/>
                          </a:solidFill>
                          <a:effectLst/>
                        </a:rPr>
                        <a:t>Action</a:t>
                      </a:r>
                      <a:endParaRPr lang="en-IN" sz="1200" b="1" i="0" u="none" strike="noStrike" dirty="0">
                        <a:solidFill>
                          <a:srgbClr val="0070C0"/>
                        </a:solidFill>
                        <a:effectLst/>
                        <a:latin typeface="Aptos Narrow" panose="020B0004020202020204" pitchFamily="34" charset="0"/>
                      </a:endParaRPr>
                    </a:p>
                  </a:txBody>
                  <a:tcPr marL="7620" marR="7620" marT="7620" marB="0" anchor="ctr"/>
                </a:tc>
                <a:tc>
                  <a:txBody>
                    <a:bodyPr/>
                    <a:lstStyle/>
                    <a:p>
                      <a:pPr algn="ctr" fontAlgn="b"/>
                      <a:r>
                        <a:rPr lang="en-IN" sz="1200" u="none" strike="noStrike" dirty="0">
                          <a:solidFill>
                            <a:srgbClr val="0070C0"/>
                          </a:solidFill>
                          <a:effectLst/>
                        </a:rPr>
                        <a:t>Comedy</a:t>
                      </a:r>
                      <a:endParaRPr lang="en-IN" sz="1200" b="1" i="0" u="none" strike="noStrike" dirty="0">
                        <a:solidFill>
                          <a:srgbClr val="0070C0"/>
                        </a:solidFill>
                        <a:effectLst/>
                        <a:latin typeface="Aptos Narrow" panose="020B0004020202020204" pitchFamily="34" charset="0"/>
                      </a:endParaRPr>
                    </a:p>
                  </a:txBody>
                  <a:tcPr marL="7620" marR="7620" marT="7620" marB="0" anchor="ctr"/>
                </a:tc>
                <a:tc>
                  <a:txBody>
                    <a:bodyPr/>
                    <a:lstStyle/>
                    <a:p>
                      <a:pPr algn="ctr" fontAlgn="b"/>
                      <a:r>
                        <a:rPr lang="en-IN" sz="1200" u="none" strike="noStrike" dirty="0">
                          <a:solidFill>
                            <a:srgbClr val="0070C0"/>
                          </a:solidFill>
                          <a:effectLst/>
                        </a:rPr>
                        <a:t>Documentary</a:t>
                      </a:r>
                      <a:endParaRPr lang="en-IN" sz="1200" b="1" i="0" u="none" strike="noStrike" dirty="0">
                        <a:solidFill>
                          <a:srgbClr val="0070C0"/>
                        </a:solidFill>
                        <a:effectLst/>
                        <a:latin typeface="Aptos Narrow" panose="020B0004020202020204" pitchFamily="34" charset="0"/>
                      </a:endParaRPr>
                    </a:p>
                  </a:txBody>
                  <a:tcPr marL="7620" marR="7620" marT="7620" marB="0" anchor="ctr"/>
                </a:tc>
                <a:tc>
                  <a:txBody>
                    <a:bodyPr/>
                    <a:lstStyle/>
                    <a:p>
                      <a:pPr algn="ctr" fontAlgn="b"/>
                      <a:r>
                        <a:rPr lang="en-IN" sz="1200" u="none" strike="noStrike" dirty="0">
                          <a:solidFill>
                            <a:srgbClr val="0070C0"/>
                          </a:solidFill>
                          <a:effectLst/>
                        </a:rPr>
                        <a:t>Drama</a:t>
                      </a:r>
                      <a:endParaRPr lang="en-IN" sz="1200" b="1" i="0" u="none" strike="noStrike" dirty="0">
                        <a:solidFill>
                          <a:srgbClr val="0070C0"/>
                        </a:solidFill>
                        <a:effectLst/>
                        <a:latin typeface="Aptos Narrow" panose="020B0004020202020204" pitchFamily="34" charset="0"/>
                      </a:endParaRPr>
                    </a:p>
                  </a:txBody>
                  <a:tcPr marL="7620" marR="7620" marT="7620" marB="0" anchor="ctr"/>
                </a:tc>
                <a:tc>
                  <a:txBody>
                    <a:bodyPr/>
                    <a:lstStyle/>
                    <a:p>
                      <a:pPr algn="ctr" fontAlgn="b"/>
                      <a:r>
                        <a:rPr lang="en-IN" sz="1200" u="none" strike="noStrike" dirty="0">
                          <a:solidFill>
                            <a:srgbClr val="0070C0"/>
                          </a:solidFill>
                          <a:effectLst/>
                        </a:rPr>
                        <a:t>Horror</a:t>
                      </a:r>
                      <a:endParaRPr lang="en-IN" sz="1200" b="1" i="0" u="none" strike="noStrike" dirty="0">
                        <a:solidFill>
                          <a:srgbClr val="0070C0"/>
                        </a:solidFill>
                        <a:effectLst/>
                        <a:latin typeface="Aptos Narrow" panose="020B0004020202020204" pitchFamily="34" charset="0"/>
                      </a:endParaRPr>
                    </a:p>
                  </a:txBody>
                  <a:tcPr marL="7620" marR="7620" marT="7620" marB="0" anchor="ctr"/>
                </a:tc>
                <a:tc>
                  <a:txBody>
                    <a:bodyPr/>
                    <a:lstStyle/>
                    <a:p>
                      <a:pPr algn="ctr" fontAlgn="b"/>
                      <a:r>
                        <a:rPr lang="en-IN" sz="1200" u="none" strike="noStrike" dirty="0">
                          <a:solidFill>
                            <a:srgbClr val="0070C0"/>
                          </a:solidFill>
                          <a:effectLst/>
                        </a:rPr>
                        <a:t>Romance</a:t>
                      </a:r>
                      <a:endParaRPr lang="en-IN" sz="1200" b="1" i="0" u="none" strike="noStrike" dirty="0">
                        <a:solidFill>
                          <a:srgbClr val="0070C0"/>
                        </a:solidFill>
                        <a:effectLst/>
                        <a:latin typeface="Aptos Narrow" panose="020B0004020202020204" pitchFamily="34" charset="0"/>
                      </a:endParaRPr>
                    </a:p>
                  </a:txBody>
                  <a:tcPr marL="7620" marR="7620" marT="7620" marB="0" anchor="ctr"/>
                </a:tc>
                <a:tc>
                  <a:txBody>
                    <a:bodyPr/>
                    <a:lstStyle/>
                    <a:p>
                      <a:pPr algn="ctr" fontAlgn="b"/>
                      <a:r>
                        <a:rPr lang="en-IN" sz="1200" u="none" strike="noStrike" dirty="0">
                          <a:solidFill>
                            <a:srgbClr val="0070C0"/>
                          </a:solidFill>
                          <a:effectLst/>
                        </a:rPr>
                        <a:t>Sci-Fi</a:t>
                      </a:r>
                      <a:endParaRPr lang="en-IN" sz="1200" b="1" i="0" u="none" strike="noStrike" dirty="0">
                        <a:solidFill>
                          <a:srgbClr val="0070C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407059143"/>
                  </a:ext>
                </a:extLst>
              </a:tr>
              <a:tr h="470046">
                <a:tc>
                  <a:txBody>
                    <a:bodyPr/>
                    <a:lstStyle/>
                    <a:p>
                      <a:pPr algn="ctr" fontAlgn="b"/>
                      <a:r>
                        <a:rPr lang="en-IN" sz="1600" u="none" strike="noStrike" dirty="0">
                          <a:solidFill>
                            <a:srgbClr val="FF0000"/>
                          </a:solidFill>
                          <a:effectLst/>
                        </a:rPr>
                        <a:t>18-24</a:t>
                      </a:r>
                      <a:endParaRPr lang="en-IN" sz="1600" b="0" i="0" u="none" strike="noStrike" dirty="0">
                        <a:solidFill>
                          <a:srgbClr val="FF0000"/>
                        </a:solidFill>
                        <a:effectLst/>
                        <a:latin typeface="Aptos Narrow" panose="020B0004020202020204" pitchFamily="34" charset="0"/>
                      </a:endParaRPr>
                    </a:p>
                  </a:txBody>
                  <a:tcPr marL="7620" marR="7620" marT="7620" marB="0" anchor="b"/>
                </a:tc>
                <a:tc>
                  <a:txBody>
                    <a:bodyPr/>
                    <a:lstStyle/>
                    <a:p>
                      <a:pPr algn="ctr" fontAlgn="b"/>
                      <a:r>
                        <a:rPr lang="en-IN" sz="1400" i="1" u="none" strike="noStrike" dirty="0">
                          <a:effectLst/>
                        </a:rPr>
                        <a:t>26</a:t>
                      </a:r>
                      <a:endParaRPr lang="en-IN" sz="1400" b="0" i="1"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a:effectLst/>
                        </a:rPr>
                        <a:t>23</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a:effectLst/>
                        </a:rPr>
                        <a:t>36</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a:effectLst/>
                        </a:rPr>
                        <a:t>25</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a:effectLst/>
                        </a:rPr>
                        <a:t>23</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a:effectLst/>
                        </a:rPr>
                        <a:t>24</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dirty="0">
                          <a:effectLst/>
                        </a:rPr>
                        <a:t>23</a:t>
                      </a:r>
                      <a:endParaRPr lang="en-IN" sz="1400" b="0" i="1"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785707678"/>
                  </a:ext>
                </a:extLst>
              </a:tr>
              <a:tr h="470046">
                <a:tc>
                  <a:txBody>
                    <a:bodyPr/>
                    <a:lstStyle/>
                    <a:p>
                      <a:pPr algn="ctr" fontAlgn="b"/>
                      <a:r>
                        <a:rPr lang="en-IN" sz="1600" u="none" strike="noStrike" dirty="0">
                          <a:solidFill>
                            <a:srgbClr val="FF0000"/>
                          </a:solidFill>
                          <a:effectLst/>
                        </a:rPr>
                        <a:t>25-34</a:t>
                      </a:r>
                      <a:endParaRPr lang="en-IN" sz="1600" b="0" i="0" u="none" strike="noStrike" dirty="0">
                        <a:solidFill>
                          <a:srgbClr val="FF0000"/>
                        </a:solidFill>
                        <a:effectLst/>
                        <a:latin typeface="Aptos Narrow" panose="020B0004020202020204" pitchFamily="34" charset="0"/>
                      </a:endParaRPr>
                    </a:p>
                  </a:txBody>
                  <a:tcPr marL="7620" marR="7620" marT="7620" marB="0" anchor="b"/>
                </a:tc>
                <a:tc>
                  <a:txBody>
                    <a:bodyPr/>
                    <a:lstStyle/>
                    <a:p>
                      <a:pPr algn="ctr" fontAlgn="b"/>
                      <a:r>
                        <a:rPr lang="en-IN" sz="1400" i="1" u="none" strike="noStrike">
                          <a:effectLst/>
                        </a:rPr>
                        <a:t>33</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dirty="0">
                          <a:effectLst/>
                        </a:rPr>
                        <a:t>29</a:t>
                      </a:r>
                      <a:endParaRPr lang="en-IN" sz="1400" b="0" i="1"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a:effectLst/>
                        </a:rPr>
                        <a:t>21</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a:effectLst/>
                        </a:rPr>
                        <a:t>31</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a:effectLst/>
                        </a:rPr>
                        <a:t>36</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a:effectLst/>
                        </a:rPr>
                        <a:t>27</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dirty="0">
                          <a:effectLst/>
                        </a:rPr>
                        <a:t>23</a:t>
                      </a:r>
                      <a:endParaRPr lang="en-IN" sz="1400" b="0" i="1"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81888069"/>
                  </a:ext>
                </a:extLst>
              </a:tr>
              <a:tr h="470046">
                <a:tc>
                  <a:txBody>
                    <a:bodyPr/>
                    <a:lstStyle/>
                    <a:p>
                      <a:pPr algn="ctr" fontAlgn="b"/>
                      <a:r>
                        <a:rPr lang="en-IN" sz="1600" u="none" strike="noStrike" dirty="0">
                          <a:solidFill>
                            <a:srgbClr val="FF0000"/>
                          </a:solidFill>
                          <a:effectLst/>
                        </a:rPr>
                        <a:t>35-44</a:t>
                      </a:r>
                      <a:endParaRPr lang="en-IN" sz="1600" b="0" i="0" u="none" strike="noStrike" dirty="0">
                        <a:solidFill>
                          <a:srgbClr val="FF0000"/>
                        </a:solidFill>
                        <a:effectLst/>
                        <a:latin typeface="Aptos Narrow" panose="020B0004020202020204" pitchFamily="34" charset="0"/>
                      </a:endParaRPr>
                    </a:p>
                  </a:txBody>
                  <a:tcPr marL="7620" marR="7620" marT="7620" marB="0" anchor="b"/>
                </a:tc>
                <a:tc>
                  <a:txBody>
                    <a:bodyPr/>
                    <a:lstStyle/>
                    <a:p>
                      <a:pPr algn="ctr" fontAlgn="b"/>
                      <a:r>
                        <a:rPr lang="en-IN" sz="1400" i="1" u="none" strike="noStrike">
                          <a:effectLst/>
                        </a:rPr>
                        <a:t>32</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a:effectLst/>
                        </a:rPr>
                        <a:t>29</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dirty="0">
                          <a:effectLst/>
                        </a:rPr>
                        <a:t>22</a:t>
                      </a:r>
                      <a:endParaRPr lang="en-IN" sz="1400" b="0" i="1"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dirty="0">
                          <a:effectLst/>
                        </a:rPr>
                        <a:t>27</a:t>
                      </a:r>
                      <a:endParaRPr lang="en-IN" sz="1400" b="0" i="1"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a:effectLst/>
                        </a:rPr>
                        <a:t>34</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a:effectLst/>
                        </a:rPr>
                        <a:t>32</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dirty="0">
                          <a:effectLst/>
                        </a:rPr>
                        <a:t>31</a:t>
                      </a:r>
                      <a:endParaRPr lang="en-IN" sz="1400" b="0" i="1"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749147134"/>
                  </a:ext>
                </a:extLst>
              </a:tr>
              <a:tr h="470046">
                <a:tc>
                  <a:txBody>
                    <a:bodyPr/>
                    <a:lstStyle/>
                    <a:p>
                      <a:pPr algn="ctr" fontAlgn="b"/>
                      <a:r>
                        <a:rPr lang="en-IN" sz="1600" u="none" strike="noStrike" dirty="0">
                          <a:solidFill>
                            <a:srgbClr val="FF0000"/>
                          </a:solidFill>
                          <a:effectLst/>
                        </a:rPr>
                        <a:t>45-54</a:t>
                      </a:r>
                      <a:endParaRPr lang="en-IN" sz="1600" b="0" i="0" u="none" strike="noStrike" dirty="0">
                        <a:solidFill>
                          <a:srgbClr val="FF0000"/>
                        </a:solidFill>
                        <a:effectLst/>
                        <a:latin typeface="Aptos Narrow" panose="020B0004020202020204" pitchFamily="34" charset="0"/>
                      </a:endParaRPr>
                    </a:p>
                  </a:txBody>
                  <a:tcPr marL="7620" marR="7620" marT="7620" marB="0" anchor="b"/>
                </a:tc>
                <a:tc>
                  <a:txBody>
                    <a:bodyPr/>
                    <a:lstStyle/>
                    <a:p>
                      <a:pPr algn="ctr" fontAlgn="b"/>
                      <a:r>
                        <a:rPr lang="en-IN" sz="1400" i="1" u="none" strike="noStrike">
                          <a:effectLst/>
                        </a:rPr>
                        <a:t>34</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a:effectLst/>
                        </a:rPr>
                        <a:t>26</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dirty="0">
                          <a:effectLst/>
                        </a:rPr>
                        <a:t>22</a:t>
                      </a:r>
                      <a:endParaRPr lang="en-IN" sz="1400" b="0" i="1"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dirty="0">
                          <a:effectLst/>
                        </a:rPr>
                        <a:t>31</a:t>
                      </a:r>
                      <a:endParaRPr lang="en-IN" sz="1400" b="0" i="1"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dirty="0">
                          <a:effectLst/>
                        </a:rPr>
                        <a:t>32</a:t>
                      </a:r>
                      <a:endParaRPr lang="en-IN" sz="1400" b="0" i="1"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a:effectLst/>
                        </a:rPr>
                        <a:t>36</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dirty="0">
                          <a:effectLst/>
                        </a:rPr>
                        <a:t>27</a:t>
                      </a:r>
                      <a:endParaRPr lang="en-IN" sz="1400" b="0" i="1"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466076314"/>
                  </a:ext>
                </a:extLst>
              </a:tr>
              <a:tr h="470046">
                <a:tc>
                  <a:txBody>
                    <a:bodyPr/>
                    <a:lstStyle/>
                    <a:p>
                      <a:pPr algn="ctr" fontAlgn="b"/>
                      <a:r>
                        <a:rPr lang="en-IN" sz="1600" u="none" strike="noStrike" dirty="0">
                          <a:solidFill>
                            <a:srgbClr val="FF0000"/>
                          </a:solidFill>
                          <a:effectLst/>
                        </a:rPr>
                        <a:t>55+</a:t>
                      </a:r>
                      <a:endParaRPr lang="en-IN" sz="1600" b="0" i="0" u="none" strike="noStrike" dirty="0">
                        <a:solidFill>
                          <a:srgbClr val="FF0000"/>
                        </a:solidFill>
                        <a:effectLst/>
                        <a:latin typeface="Aptos Narrow" panose="020B0004020202020204" pitchFamily="34" charset="0"/>
                      </a:endParaRPr>
                    </a:p>
                  </a:txBody>
                  <a:tcPr marL="7620" marR="7620" marT="7620" marB="0" anchor="b"/>
                </a:tc>
                <a:tc>
                  <a:txBody>
                    <a:bodyPr/>
                    <a:lstStyle/>
                    <a:p>
                      <a:pPr algn="ctr" fontAlgn="b"/>
                      <a:r>
                        <a:rPr lang="en-IN" sz="1400" i="1" u="none" strike="noStrike" dirty="0">
                          <a:effectLst/>
                        </a:rPr>
                        <a:t>25</a:t>
                      </a:r>
                      <a:endParaRPr lang="en-IN" sz="1400" b="0" i="1"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a:effectLst/>
                        </a:rPr>
                        <a:t>39</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a:effectLst/>
                        </a:rPr>
                        <a:t>29</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a:effectLst/>
                        </a:rPr>
                        <a:t>28</a:t>
                      </a:r>
                      <a:endParaRPr lang="en-IN" sz="1400" b="0" i="1"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dirty="0">
                          <a:effectLst/>
                        </a:rPr>
                        <a:t>32</a:t>
                      </a:r>
                      <a:endParaRPr lang="en-IN" sz="1400" b="0" i="1"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dirty="0">
                          <a:effectLst/>
                        </a:rPr>
                        <a:t>27</a:t>
                      </a:r>
                      <a:endParaRPr lang="en-IN" sz="1400" b="0" i="1"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400" i="1" u="none" strike="noStrike" dirty="0">
                          <a:effectLst/>
                        </a:rPr>
                        <a:t>25</a:t>
                      </a:r>
                      <a:endParaRPr lang="en-IN" sz="1400" b="0" i="1"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449939309"/>
                  </a:ext>
                </a:extLst>
              </a:tr>
            </a:tbl>
          </a:graphicData>
        </a:graphic>
      </p:graphicFrame>
      <p:sp>
        <p:nvSpPr>
          <p:cNvPr id="6" name="Content Placeholder 5">
            <a:extLst>
              <a:ext uri="{FF2B5EF4-FFF2-40B4-BE49-F238E27FC236}">
                <a16:creationId xmlns:a16="http://schemas.microsoft.com/office/drawing/2014/main" id="{BE3CFF73-0DBB-1C5E-3508-ACFED92EAF33}"/>
              </a:ext>
            </a:extLst>
          </p:cNvPr>
          <p:cNvSpPr>
            <a:spLocks noGrp="1"/>
          </p:cNvSpPr>
          <p:nvPr>
            <p:ph idx="1"/>
          </p:nvPr>
        </p:nvSpPr>
        <p:spPr>
          <a:xfrm flipH="1" flipV="1">
            <a:off x="11548533" y="6081141"/>
            <a:ext cx="45719" cy="45719"/>
          </a:xfrm>
        </p:spPr>
        <p:txBody>
          <a:bodyPr>
            <a:normAutofit fontScale="25000" lnSpcReduction="20000"/>
          </a:bodyPr>
          <a:lstStyle/>
          <a:p>
            <a:endParaRPr lang="en-IN" dirty="0"/>
          </a:p>
        </p:txBody>
      </p:sp>
      <p:graphicFrame>
        <p:nvGraphicFramePr>
          <p:cNvPr id="7" name="Chart 6">
            <a:extLst>
              <a:ext uri="{FF2B5EF4-FFF2-40B4-BE49-F238E27FC236}">
                <a16:creationId xmlns:a16="http://schemas.microsoft.com/office/drawing/2014/main" id="{06060073-8617-D365-EB28-B53CA8D68F00}"/>
              </a:ext>
            </a:extLst>
          </p:cNvPr>
          <p:cNvGraphicFramePr>
            <a:graphicFrameLocks/>
          </p:cNvGraphicFramePr>
          <p:nvPr>
            <p:extLst>
              <p:ext uri="{D42A27DB-BD31-4B8C-83A1-F6EECF244321}">
                <p14:modId xmlns:p14="http://schemas.microsoft.com/office/powerpoint/2010/main" val="4132339917"/>
              </p:ext>
            </p:extLst>
          </p:nvPr>
        </p:nvGraphicFramePr>
        <p:xfrm>
          <a:off x="4966855" y="3688773"/>
          <a:ext cx="6878779" cy="29717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3398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5318-A0A3-D892-33F4-3A1474F67541}"/>
            </a:ext>
          </a:extLst>
        </p:cNvPr>
        <p:cNvGrpSpPr/>
        <p:nvPr/>
      </p:nvGrpSpPr>
      <p:grpSpPr>
        <a:xfrm>
          <a:off x="0" y="0"/>
          <a:ext cx="0" cy="0"/>
          <a:chOff x="0" y="0"/>
          <a:chExt cx="0" cy="0"/>
        </a:xfrm>
      </p:grpSpPr>
      <p:pic>
        <p:nvPicPr>
          <p:cNvPr id="4" name="Picture 3" descr="Pen placed on top of a signature line">
            <a:extLst>
              <a:ext uri="{FF2B5EF4-FFF2-40B4-BE49-F238E27FC236}">
                <a16:creationId xmlns:a16="http://schemas.microsoft.com/office/drawing/2014/main" id="{DE7F67F2-FD9A-DA93-C47E-52A8923493D4}"/>
              </a:ext>
            </a:extLst>
          </p:cNvPr>
          <p:cNvPicPr>
            <a:picLocks noChangeAspect="1"/>
          </p:cNvPicPr>
          <p:nvPr/>
        </p:nvPicPr>
        <p:blipFill>
          <a:blip r:embed="rId2"/>
          <a:srcRect t="3771" b="39972"/>
          <a:stretch>
            <a:fillRect/>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B13D4557-F640-F692-668B-4980A9433A49}"/>
              </a:ext>
            </a:extLst>
          </p:cNvPr>
          <p:cNvSpPr>
            <a:spLocks noGrp="1"/>
          </p:cNvSpPr>
          <p:nvPr>
            <p:ph type="title"/>
          </p:nvPr>
        </p:nvSpPr>
        <p:spPr>
          <a:xfrm>
            <a:off x="1097279" y="4799361"/>
            <a:ext cx="10113645" cy="1061111"/>
          </a:xfrm>
        </p:spPr>
        <p:txBody>
          <a:bodyPr anchor="b">
            <a:normAutofit/>
          </a:bodyPr>
          <a:lstStyle/>
          <a:p>
            <a:r>
              <a:rPr lang="en-US" dirty="0"/>
              <a:t>PAYMENT PREFERENCES AND REGIONAL TRENDS</a:t>
            </a:r>
            <a:endParaRPr lang="en-IN" dirty="0"/>
          </a:p>
        </p:txBody>
      </p:sp>
      <p:sp>
        <p:nvSpPr>
          <p:cNvPr id="5" name="Text Placeholder 3">
            <a:extLst>
              <a:ext uri="{FF2B5EF4-FFF2-40B4-BE49-F238E27FC236}">
                <a16:creationId xmlns:a16="http://schemas.microsoft.com/office/drawing/2014/main" id="{B5508CAF-3776-BCF8-18E4-C1A2DADA199F}"/>
              </a:ext>
            </a:extLst>
          </p:cNvPr>
          <p:cNvSpPr>
            <a:spLocks noGrp="1"/>
          </p:cNvSpPr>
          <p:nvPr>
            <p:ph type="body" sz="half" idx="2"/>
          </p:nvPr>
        </p:nvSpPr>
        <p:spPr>
          <a:xfrm>
            <a:off x="1097279" y="5715000"/>
            <a:ext cx="10113264" cy="609600"/>
          </a:xfrm>
        </p:spPr>
        <p:txBody>
          <a:bodyPr/>
          <a:lstStyle/>
          <a:p>
            <a:pPr lvl="1"/>
            <a:r>
              <a:rPr lang="en-US" dirty="0">
                <a:solidFill>
                  <a:schemeClr val="tx1">
                    <a:lumMod val="85000"/>
                    <a:lumOff val="15000"/>
                  </a:schemeClr>
                </a:solidFill>
              </a:rPr>
              <a:t>p</a:t>
            </a:r>
          </a:p>
        </p:txBody>
      </p:sp>
    </p:spTree>
    <p:extLst>
      <p:ext uri="{BB962C8B-B14F-4D97-AF65-F5344CB8AC3E}">
        <p14:creationId xmlns:p14="http://schemas.microsoft.com/office/powerpoint/2010/main" val="3224022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E6714-38A3-5EB9-872D-35C32507C47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6A655A7-51D8-162B-62BD-5625A11378A2}"/>
              </a:ext>
            </a:extLst>
          </p:cNvPr>
          <p:cNvSpPr>
            <a:spLocks noGrp="1"/>
          </p:cNvSpPr>
          <p:nvPr>
            <p:ph type="title"/>
          </p:nvPr>
        </p:nvSpPr>
        <p:spPr>
          <a:xfrm>
            <a:off x="643466" y="786384"/>
            <a:ext cx="3517567" cy="408572"/>
          </a:xfrm>
        </p:spPr>
        <p:txBody>
          <a:bodyPr>
            <a:normAutofit fontScale="90000"/>
          </a:bodyPr>
          <a:lstStyle/>
          <a:p>
            <a:r>
              <a:rPr lang="en-US" sz="2000" dirty="0">
                <a:latin typeface="Algerian" panose="04020705040A02060702" pitchFamily="82" charset="0"/>
              </a:rPr>
              <a:t>Q1. Preferred payment methods by region</a:t>
            </a:r>
            <a:endParaRPr lang="en-IN" sz="2000" dirty="0">
              <a:latin typeface="Algerian" panose="04020705040A02060702" pitchFamily="82" charset="0"/>
            </a:endParaRPr>
          </a:p>
        </p:txBody>
      </p:sp>
      <p:sp>
        <p:nvSpPr>
          <p:cNvPr id="8" name="Text Placeholder 7">
            <a:extLst>
              <a:ext uri="{FF2B5EF4-FFF2-40B4-BE49-F238E27FC236}">
                <a16:creationId xmlns:a16="http://schemas.microsoft.com/office/drawing/2014/main" id="{D9F62B9D-81FD-679A-184E-61242CB88FA8}"/>
              </a:ext>
            </a:extLst>
          </p:cNvPr>
          <p:cNvSpPr>
            <a:spLocks noGrp="1"/>
          </p:cNvSpPr>
          <p:nvPr>
            <p:ph type="body" sz="half" idx="2"/>
          </p:nvPr>
        </p:nvSpPr>
        <p:spPr>
          <a:xfrm>
            <a:off x="643465" y="1361210"/>
            <a:ext cx="3517567" cy="4746346"/>
          </a:xfrm>
        </p:spPr>
        <p:txBody>
          <a:bodyPr>
            <a:normAutofit/>
          </a:bodyPr>
          <a:lstStyle/>
          <a:p>
            <a:r>
              <a:rPr lang="en-US" sz="1800" dirty="0">
                <a:solidFill>
                  <a:srgbClr val="FFFFFF"/>
                </a:solidFill>
                <a:effectLst/>
                <a:latin typeface="Franklin Gothic Book" panose="020B0503020102020204" pitchFamily="34" charset="0"/>
              </a:rPr>
              <a:t>Based on the available data among payment options, 48 PayPal users represent the highest number, closely followed by 44 cryptocurrency users from Australia and 43 debit card users from Germany. </a:t>
            </a:r>
          </a:p>
          <a:p>
            <a:r>
              <a:rPr lang="en-US" dirty="0">
                <a:latin typeface="Franklin Gothic Book" panose="020B0503020102020204" pitchFamily="34" charset="0"/>
              </a:rPr>
              <a:t>However, on O</a:t>
            </a:r>
            <a:r>
              <a:rPr lang="en-US" sz="1800" dirty="0">
                <a:solidFill>
                  <a:srgbClr val="FFFFFF"/>
                </a:solidFill>
                <a:effectLst/>
                <a:latin typeface="Franklin Gothic Book" panose="020B0503020102020204" pitchFamily="34" charset="0"/>
              </a:rPr>
              <a:t>verall, most users prefer PayPal as their primary payment method.</a:t>
            </a:r>
            <a:endParaRPr lang="en-IN" dirty="0"/>
          </a:p>
        </p:txBody>
      </p:sp>
      <p:graphicFrame>
        <p:nvGraphicFramePr>
          <p:cNvPr id="6" name="Content Placeholder 5">
            <a:extLst>
              <a:ext uri="{FF2B5EF4-FFF2-40B4-BE49-F238E27FC236}">
                <a16:creationId xmlns:a16="http://schemas.microsoft.com/office/drawing/2014/main" id="{D0DCB75E-011D-1602-CF94-C3ABCD9F7165}"/>
              </a:ext>
            </a:extLst>
          </p:cNvPr>
          <p:cNvGraphicFramePr>
            <a:graphicFrameLocks noGrp="1"/>
          </p:cNvGraphicFramePr>
          <p:nvPr>
            <p:ph idx="1"/>
            <p:extLst>
              <p:ext uri="{D42A27DB-BD31-4B8C-83A1-F6EECF244321}">
                <p14:modId xmlns:p14="http://schemas.microsoft.com/office/powerpoint/2010/main" val="245451552"/>
              </p:ext>
            </p:extLst>
          </p:nvPr>
        </p:nvGraphicFramePr>
        <p:xfrm>
          <a:off x="4712521" y="197426"/>
          <a:ext cx="7361715" cy="3657601"/>
        </p:xfrm>
        <a:graphic>
          <a:graphicData uri="http://schemas.openxmlformats.org/drawingml/2006/table">
            <a:tbl>
              <a:tblPr>
                <a:tableStyleId>{5C22544A-7EE6-4342-B048-85BDC9FD1C3A}</a:tableStyleId>
              </a:tblPr>
              <a:tblGrid>
                <a:gridCol w="1848275">
                  <a:extLst>
                    <a:ext uri="{9D8B030D-6E8A-4147-A177-3AD203B41FA5}">
                      <a16:colId xmlns:a16="http://schemas.microsoft.com/office/drawing/2014/main" val="4096519740"/>
                    </a:ext>
                  </a:extLst>
                </a:gridCol>
                <a:gridCol w="1245620">
                  <a:extLst>
                    <a:ext uri="{9D8B030D-6E8A-4147-A177-3AD203B41FA5}">
                      <a16:colId xmlns:a16="http://schemas.microsoft.com/office/drawing/2014/main" val="2667233041"/>
                    </a:ext>
                  </a:extLst>
                </a:gridCol>
                <a:gridCol w="1352843">
                  <a:extLst>
                    <a:ext uri="{9D8B030D-6E8A-4147-A177-3AD203B41FA5}">
                      <a16:colId xmlns:a16="http://schemas.microsoft.com/office/drawing/2014/main" val="352208784"/>
                    </a:ext>
                  </a:extLst>
                </a:gridCol>
                <a:gridCol w="1485918">
                  <a:extLst>
                    <a:ext uri="{9D8B030D-6E8A-4147-A177-3AD203B41FA5}">
                      <a16:colId xmlns:a16="http://schemas.microsoft.com/office/drawing/2014/main" val="1561056061"/>
                    </a:ext>
                  </a:extLst>
                </a:gridCol>
                <a:gridCol w="1429059">
                  <a:extLst>
                    <a:ext uri="{9D8B030D-6E8A-4147-A177-3AD203B41FA5}">
                      <a16:colId xmlns:a16="http://schemas.microsoft.com/office/drawing/2014/main" val="2200516966"/>
                    </a:ext>
                  </a:extLst>
                </a:gridCol>
              </a:tblGrid>
              <a:tr h="690750">
                <a:tc>
                  <a:txBody>
                    <a:bodyPr/>
                    <a:lstStyle/>
                    <a:p>
                      <a:pPr algn="ctr" fontAlgn="b"/>
                      <a:r>
                        <a:rPr lang="en-IN" sz="1600" b="1" u="none" strike="noStrike" dirty="0">
                          <a:effectLst/>
                        </a:rPr>
                        <a:t>Country</a:t>
                      </a:r>
                      <a:endParaRPr lang="en-IN" sz="16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b"/>
                      <a:r>
                        <a:rPr lang="en-IN" sz="1400" b="1" u="none" strike="noStrike" dirty="0">
                          <a:effectLst/>
                        </a:rPr>
                        <a:t>Payment method</a:t>
                      </a:r>
                      <a:endParaRPr lang="en-IN" sz="14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IN" sz="1400" b="1" u="none" strike="noStrike">
                          <a:effectLst/>
                        </a:rPr>
                        <a:t> </a:t>
                      </a:r>
                      <a:endParaRPr lang="en-IN" sz="1400" b="1"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IN" sz="1400" b="1" u="none" strike="noStrike">
                          <a:effectLst/>
                        </a:rPr>
                        <a:t> </a:t>
                      </a:r>
                      <a:endParaRPr lang="en-IN" sz="1400" b="1"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IN" sz="1400" b="1" u="none" strike="noStrike">
                          <a:effectLst/>
                        </a:rPr>
                        <a:t> </a:t>
                      </a:r>
                      <a:endParaRPr lang="en-IN" sz="1400" b="1"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960958790"/>
                  </a:ext>
                </a:extLst>
              </a:tr>
              <a:tr h="388044">
                <a:tc>
                  <a:txBody>
                    <a:bodyPr/>
                    <a:lstStyle/>
                    <a:p>
                      <a:pPr algn="ctr" fontAlgn="b"/>
                      <a:r>
                        <a:rPr lang="en-IN" sz="1600" b="1" u="none" strike="noStrike" dirty="0">
                          <a:effectLst/>
                        </a:rPr>
                        <a:t> </a:t>
                      </a:r>
                      <a:endParaRPr lang="en-IN" sz="16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b"/>
                      <a:r>
                        <a:rPr lang="en-IN" sz="1400" b="1" u="none" strike="noStrike" dirty="0">
                          <a:effectLst/>
                        </a:rPr>
                        <a:t>Credit Card</a:t>
                      </a:r>
                      <a:endParaRPr lang="en-IN" sz="14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IN" sz="1400" b="1" u="none" strike="noStrike" dirty="0">
                          <a:effectLst/>
                        </a:rPr>
                        <a:t>Cryptocurrency</a:t>
                      </a:r>
                      <a:endParaRPr lang="en-IN" sz="14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IN" sz="1400" b="1" u="none" strike="noStrike" dirty="0">
                          <a:effectLst/>
                        </a:rPr>
                        <a:t>Debit Card</a:t>
                      </a:r>
                      <a:endParaRPr lang="en-IN" sz="14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IN" sz="1400" b="1" u="none" strike="noStrike" dirty="0">
                          <a:effectLst/>
                        </a:rPr>
                        <a:t>PayPal</a:t>
                      </a:r>
                      <a:endParaRPr lang="en-IN" sz="1400" b="1"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632761927"/>
                  </a:ext>
                </a:extLst>
              </a:tr>
              <a:tr h="368401">
                <a:tc>
                  <a:txBody>
                    <a:bodyPr/>
                    <a:lstStyle/>
                    <a:p>
                      <a:pPr algn="ctr" fontAlgn="b"/>
                      <a:r>
                        <a:rPr lang="en-IN" sz="1600" b="1" u="none" strike="noStrike" dirty="0">
                          <a:effectLst/>
                        </a:rPr>
                        <a:t>Australia</a:t>
                      </a:r>
                      <a:endParaRPr lang="en-IN" sz="16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100" b="1" u="none" strike="noStrike" dirty="0">
                          <a:effectLst/>
                        </a:rPr>
                        <a:t>22</a:t>
                      </a:r>
                      <a:endParaRPr lang="en-IN" sz="11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dirty="0">
                          <a:effectLst/>
                        </a:rPr>
                        <a:t>44</a:t>
                      </a:r>
                      <a:endParaRPr lang="en-IN" sz="11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a:effectLst/>
                        </a:rPr>
                        <a:t>38</a:t>
                      </a:r>
                      <a:endParaRPr lang="en-IN" sz="11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a:effectLst/>
                        </a:rPr>
                        <a:t>36</a:t>
                      </a:r>
                      <a:endParaRPr lang="en-IN" sz="1100" b="1"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41129500"/>
                  </a:ext>
                </a:extLst>
              </a:tr>
              <a:tr h="368401">
                <a:tc>
                  <a:txBody>
                    <a:bodyPr/>
                    <a:lstStyle/>
                    <a:p>
                      <a:pPr algn="ctr" fontAlgn="b"/>
                      <a:r>
                        <a:rPr lang="en-IN" sz="1600" b="1" u="none" strike="noStrike" dirty="0">
                          <a:effectLst/>
                        </a:rPr>
                        <a:t>Canada</a:t>
                      </a:r>
                      <a:endParaRPr lang="en-IN" sz="16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100" b="1" u="none" strike="noStrike">
                          <a:effectLst/>
                        </a:rPr>
                        <a:t>34</a:t>
                      </a:r>
                      <a:endParaRPr lang="en-IN" sz="11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dirty="0">
                          <a:effectLst/>
                        </a:rPr>
                        <a:t>27</a:t>
                      </a:r>
                      <a:endParaRPr lang="en-IN" sz="11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a:effectLst/>
                        </a:rPr>
                        <a:t>36</a:t>
                      </a:r>
                      <a:endParaRPr lang="en-IN" sz="11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dirty="0">
                          <a:effectLst/>
                        </a:rPr>
                        <a:t>42</a:t>
                      </a:r>
                      <a:endParaRPr lang="en-IN" sz="1100" b="1"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269528036"/>
                  </a:ext>
                </a:extLst>
              </a:tr>
              <a:tr h="368401">
                <a:tc>
                  <a:txBody>
                    <a:bodyPr/>
                    <a:lstStyle/>
                    <a:p>
                      <a:pPr algn="ctr" fontAlgn="b"/>
                      <a:r>
                        <a:rPr lang="en-IN" sz="1600" b="1" u="none" strike="noStrike" dirty="0">
                          <a:effectLst/>
                        </a:rPr>
                        <a:t>France</a:t>
                      </a:r>
                      <a:endParaRPr lang="en-IN" sz="16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100" b="1" u="none" strike="noStrike">
                          <a:effectLst/>
                        </a:rPr>
                        <a:t>39</a:t>
                      </a:r>
                      <a:endParaRPr lang="en-IN" sz="11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dirty="0">
                          <a:effectLst/>
                        </a:rPr>
                        <a:t>41</a:t>
                      </a:r>
                      <a:endParaRPr lang="en-IN" sz="11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a:effectLst/>
                        </a:rPr>
                        <a:t>31</a:t>
                      </a:r>
                      <a:endParaRPr lang="en-IN" sz="11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a:effectLst/>
                        </a:rPr>
                        <a:t>40</a:t>
                      </a:r>
                      <a:endParaRPr lang="en-IN" sz="1100" b="1"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36623472"/>
                  </a:ext>
                </a:extLst>
              </a:tr>
              <a:tr h="368401">
                <a:tc>
                  <a:txBody>
                    <a:bodyPr/>
                    <a:lstStyle/>
                    <a:p>
                      <a:pPr algn="ctr" fontAlgn="b"/>
                      <a:r>
                        <a:rPr lang="en-IN" sz="1600" b="1" u="none" strike="noStrike" dirty="0">
                          <a:effectLst/>
                        </a:rPr>
                        <a:t>Germany</a:t>
                      </a:r>
                      <a:endParaRPr lang="en-IN" sz="16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100" b="1" u="none" strike="noStrike">
                          <a:effectLst/>
                        </a:rPr>
                        <a:t>31</a:t>
                      </a:r>
                      <a:endParaRPr lang="en-IN" sz="11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dirty="0">
                          <a:effectLst/>
                        </a:rPr>
                        <a:t>35</a:t>
                      </a:r>
                      <a:endParaRPr lang="en-IN" sz="11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dirty="0">
                          <a:effectLst/>
                        </a:rPr>
                        <a:t>43</a:t>
                      </a:r>
                      <a:endParaRPr lang="en-IN" sz="11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a:effectLst/>
                        </a:rPr>
                        <a:t>37</a:t>
                      </a:r>
                      <a:endParaRPr lang="en-IN" sz="1100" b="1"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322835996"/>
                  </a:ext>
                </a:extLst>
              </a:tr>
              <a:tr h="368401">
                <a:tc>
                  <a:txBody>
                    <a:bodyPr/>
                    <a:lstStyle/>
                    <a:p>
                      <a:pPr algn="ctr" fontAlgn="b"/>
                      <a:r>
                        <a:rPr lang="en-IN" sz="1600" b="1" u="none" strike="noStrike" dirty="0">
                          <a:effectLst/>
                        </a:rPr>
                        <a:t>India</a:t>
                      </a:r>
                      <a:endParaRPr lang="en-IN" sz="16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100" b="1" u="none" strike="noStrike">
                          <a:effectLst/>
                        </a:rPr>
                        <a:t>25</a:t>
                      </a:r>
                      <a:endParaRPr lang="en-IN" sz="11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a:effectLst/>
                        </a:rPr>
                        <a:t>29</a:t>
                      </a:r>
                      <a:endParaRPr lang="en-IN" sz="11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dirty="0">
                          <a:effectLst/>
                        </a:rPr>
                        <a:t>39</a:t>
                      </a:r>
                      <a:endParaRPr lang="en-IN" sz="11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dirty="0">
                          <a:effectLst/>
                        </a:rPr>
                        <a:t>23</a:t>
                      </a:r>
                      <a:endParaRPr lang="en-IN" sz="1100" b="1"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327089098"/>
                  </a:ext>
                </a:extLst>
              </a:tr>
              <a:tr h="368401">
                <a:tc>
                  <a:txBody>
                    <a:bodyPr/>
                    <a:lstStyle/>
                    <a:p>
                      <a:pPr algn="ctr" fontAlgn="b"/>
                      <a:r>
                        <a:rPr lang="en-IN" sz="1600" b="1" u="none" strike="noStrike" dirty="0">
                          <a:effectLst/>
                        </a:rPr>
                        <a:t>UK</a:t>
                      </a:r>
                      <a:endParaRPr lang="en-IN" sz="16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100" b="1" u="none" strike="noStrike">
                          <a:effectLst/>
                        </a:rPr>
                        <a:t>33</a:t>
                      </a:r>
                      <a:endParaRPr lang="en-IN" sz="11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a:effectLst/>
                        </a:rPr>
                        <a:t>38</a:t>
                      </a:r>
                      <a:endParaRPr lang="en-IN" sz="11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dirty="0">
                          <a:effectLst/>
                        </a:rPr>
                        <a:t>31</a:t>
                      </a:r>
                      <a:endParaRPr lang="en-IN" sz="11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dirty="0">
                          <a:effectLst/>
                        </a:rPr>
                        <a:t>48</a:t>
                      </a:r>
                      <a:endParaRPr lang="en-IN" sz="1100" b="1"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210048298"/>
                  </a:ext>
                </a:extLst>
              </a:tr>
              <a:tr h="368401">
                <a:tc>
                  <a:txBody>
                    <a:bodyPr/>
                    <a:lstStyle/>
                    <a:p>
                      <a:pPr algn="ctr" fontAlgn="b"/>
                      <a:r>
                        <a:rPr lang="en-IN" sz="1600" b="1" u="none" strike="noStrike" dirty="0">
                          <a:effectLst/>
                        </a:rPr>
                        <a:t>USA</a:t>
                      </a:r>
                      <a:endParaRPr lang="en-IN" sz="16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100" b="1" u="none" strike="noStrike">
                          <a:effectLst/>
                        </a:rPr>
                        <a:t>44</a:t>
                      </a:r>
                      <a:endParaRPr lang="en-IN" sz="11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a:effectLst/>
                        </a:rPr>
                        <a:t>40</a:t>
                      </a:r>
                      <a:endParaRPr lang="en-IN" sz="11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a:effectLst/>
                        </a:rPr>
                        <a:t>31</a:t>
                      </a:r>
                      <a:endParaRPr lang="en-IN" sz="11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100" b="1" u="none" strike="noStrike" dirty="0">
                          <a:effectLst/>
                        </a:rPr>
                        <a:t>43</a:t>
                      </a:r>
                      <a:endParaRPr lang="en-IN" sz="1100" b="1"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698413969"/>
                  </a:ext>
                </a:extLst>
              </a:tr>
            </a:tbl>
          </a:graphicData>
        </a:graphic>
      </p:graphicFrame>
      <p:sp>
        <p:nvSpPr>
          <p:cNvPr id="9" name="TextBox 8">
            <a:extLst>
              <a:ext uri="{FF2B5EF4-FFF2-40B4-BE49-F238E27FC236}">
                <a16:creationId xmlns:a16="http://schemas.microsoft.com/office/drawing/2014/main" id="{57491FF9-C8BF-D67D-9ED2-A05C9D4C7C23}"/>
              </a:ext>
            </a:extLst>
          </p:cNvPr>
          <p:cNvSpPr txBox="1"/>
          <p:nvPr/>
        </p:nvSpPr>
        <p:spPr>
          <a:xfrm>
            <a:off x="4712521" y="4034042"/>
            <a:ext cx="6094268" cy="369332"/>
          </a:xfrm>
          <a:prstGeom prst="rect">
            <a:avLst/>
          </a:prstGeom>
          <a:noFill/>
        </p:spPr>
        <p:txBody>
          <a:bodyPr wrap="square">
            <a:spAutoFit/>
          </a:bodyPr>
          <a:lstStyle/>
          <a:p>
            <a:r>
              <a:rPr lang="en-IN" dirty="0"/>
              <a:t>Average of payment modes</a:t>
            </a:r>
          </a:p>
        </p:txBody>
      </p:sp>
      <p:graphicFrame>
        <p:nvGraphicFramePr>
          <p:cNvPr id="10" name="Table 9">
            <a:extLst>
              <a:ext uri="{FF2B5EF4-FFF2-40B4-BE49-F238E27FC236}">
                <a16:creationId xmlns:a16="http://schemas.microsoft.com/office/drawing/2014/main" id="{ADF48747-BFC7-B9FB-58BC-B7CE7E6A6DF1}"/>
              </a:ext>
            </a:extLst>
          </p:cNvPr>
          <p:cNvGraphicFramePr>
            <a:graphicFrameLocks noGrp="1"/>
          </p:cNvGraphicFramePr>
          <p:nvPr>
            <p:extLst>
              <p:ext uri="{D42A27DB-BD31-4B8C-83A1-F6EECF244321}">
                <p14:modId xmlns:p14="http://schemas.microsoft.com/office/powerpoint/2010/main" val="3342404179"/>
              </p:ext>
            </p:extLst>
          </p:nvPr>
        </p:nvGraphicFramePr>
        <p:xfrm>
          <a:off x="7304809" y="4403372"/>
          <a:ext cx="3304309" cy="1862346"/>
        </p:xfrm>
        <a:graphic>
          <a:graphicData uri="http://schemas.openxmlformats.org/drawingml/2006/table">
            <a:tbl>
              <a:tblPr>
                <a:tableStyleId>{5C22544A-7EE6-4342-B048-85BDC9FD1C3A}</a:tableStyleId>
              </a:tblPr>
              <a:tblGrid>
                <a:gridCol w="1886421">
                  <a:extLst>
                    <a:ext uri="{9D8B030D-6E8A-4147-A177-3AD203B41FA5}">
                      <a16:colId xmlns:a16="http://schemas.microsoft.com/office/drawing/2014/main" val="1454606018"/>
                    </a:ext>
                  </a:extLst>
                </a:gridCol>
                <a:gridCol w="1417888">
                  <a:extLst>
                    <a:ext uri="{9D8B030D-6E8A-4147-A177-3AD203B41FA5}">
                      <a16:colId xmlns:a16="http://schemas.microsoft.com/office/drawing/2014/main" val="872105044"/>
                    </a:ext>
                  </a:extLst>
                </a:gridCol>
              </a:tblGrid>
              <a:tr h="465586">
                <a:tc>
                  <a:txBody>
                    <a:bodyPr/>
                    <a:lstStyle/>
                    <a:p>
                      <a:pPr algn="ctr" fontAlgn="b"/>
                      <a:r>
                        <a:rPr lang="en-IN" sz="1600" u="none" strike="noStrike">
                          <a:effectLst/>
                        </a:rPr>
                        <a:t>Credit Card</a:t>
                      </a:r>
                      <a:endParaRPr lang="en-IN" sz="16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600" b="1" i="1" u="none" strike="noStrike" dirty="0">
                          <a:effectLst/>
                        </a:rPr>
                        <a:t>32.571429</a:t>
                      </a:r>
                      <a:endParaRPr lang="en-IN" sz="1600" b="1" i="1"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632812359"/>
                  </a:ext>
                </a:extLst>
              </a:tr>
              <a:tr h="465586">
                <a:tc>
                  <a:txBody>
                    <a:bodyPr/>
                    <a:lstStyle/>
                    <a:p>
                      <a:pPr algn="ctr" fontAlgn="b"/>
                      <a:r>
                        <a:rPr lang="en-IN" sz="1600" u="none" strike="noStrike">
                          <a:effectLst/>
                        </a:rPr>
                        <a:t>Cryptocurrency</a:t>
                      </a:r>
                      <a:endParaRPr lang="en-IN" sz="16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600" b="1" i="1" u="none" strike="noStrike" dirty="0">
                          <a:effectLst/>
                        </a:rPr>
                        <a:t>36.285714</a:t>
                      </a:r>
                      <a:endParaRPr lang="en-IN" sz="1600" b="1" i="1"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774715916"/>
                  </a:ext>
                </a:extLst>
              </a:tr>
              <a:tr h="465586">
                <a:tc>
                  <a:txBody>
                    <a:bodyPr/>
                    <a:lstStyle/>
                    <a:p>
                      <a:pPr algn="ctr" fontAlgn="b"/>
                      <a:r>
                        <a:rPr lang="en-IN" sz="1600" u="none" strike="noStrike">
                          <a:effectLst/>
                        </a:rPr>
                        <a:t>Debit Card</a:t>
                      </a:r>
                      <a:endParaRPr lang="en-IN" sz="16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600" b="1" i="1" u="none" strike="noStrike" dirty="0">
                          <a:effectLst/>
                        </a:rPr>
                        <a:t>35.571429</a:t>
                      </a:r>
                      <a:endParaRPr lang="en-IN" sz="1600" b="1" i="1"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09415324"/>
                  </a:ext>
                </a:extLst>
              </a:tr>
              <a:tr h="465588">
                <a:tc>
                  <a:txBody>
                    <a:bodyPr/>
                    <a:lstStyle/>
                    <a:p>
                      <a:pPr algn="ctr" fontAlgn="b"/>
                      <a:r>
                        <a:rPr lang="en-IN" sz="1600" u="none" strike="noStrike" dirty="0">
                          <a:effectLst/>
                        </a:rPr>
                        <a:t>PayPal</a:t>
                      </a:r>
                      <a:endParaRPr lang="en-IN" sz="16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600" b="1" i="1" u="none" strike="noStrike" dirty="0">
                          <a:effectLst/>
                        </a:rPr>
                        <a:t>38.428571</a:t>
                      </a:r>
                      <a:endParaRPr lang="en-IN" sz="1600" b="1" i="1"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499119149"/>
                  </a:ext>
                </a:extLst>
              </a:tr>
            </a:tbl>
          </a:graphicData>
        </a:graphic>
      </p:graphicFrame>
    </p:spTree>
    <p:extLst>
      <p:ext uri="{BB962C8B-B14F-4D97-AF65-F5344CB8AC3E}">
        <p14:creationId xmlns:p14="http://schemas.microsoft.com/office/powerpoint/2010/main" val="351766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6EAA-7804-0B0F-B004-A195B15C1DB5}"/>
              </a:ext>
            </a:extLst>
          </p:cNvPr>
          <p:cNvSpPr>
            <a:spLocks noGrp="1"/>
          </p:cNvSpPr>
          <p:nvPr>
            <p:ph type="title"/>
          </p:nvPr>
        </p:nvSpPr>
        <p:spPr>
          <a:xfrm>
            <a:off x="1097280" y="286603"/>
            <a:ext cx="10058400" cy="1450757"/>
          </a:xfrm>
        </p:spPr>
        <p:txBody>
          <a:bodyPr anchor="b">
            <a:normAutofit/>
          </a:bodyPr>
          <a:lstStyle/>
          <a:p>
            <a:r>
              <a:rPr lang="en-IN"/>
              <a:t>Agenda</a:t>
            </a:r>
          </a:p>
        </p:txBody>
      </p:sp>
      <p:graphicFrame>
        <p:nvGraphicFramePr>
          <p:cNvPr id="5" name="Content Placeholder 4">
            <a:extLst>
              <a:ext uri="{FF2B5EF4-FFF2-40B4-BE49-F238E27FC236}">
                <a16:creationId xmlns:a16="http://schemas.microsoft.com/office/drawing/2014/main" id="{B11F4658-5FE1-EEED-5B9B-B2530818A56B}"/>
              </a:ext>
            </a:extLst>
          </p:cNvPr>
          <p:cNvGraphicFramePr>
            <a:graphicFrameLocks noGrp="1"/>
          </p:cNvGraphicFramePr>
          <p:nvPr>
            <p:ph idx="1"/>
            <p:extLst>
              <p:ext uri="{D42A27DB-BD31-4B8C-83A1-F6EECF244321}">
                <p14:modId xmlns:p14="http://schemas.microsoft.com/office/powerpoint/2010/main" val="3073051486"/>
              </p:ext>
              <p:ext uri="{E7BDC344-281C-4309-B0C6-D0EE65EED2A8}">
                <p202:designPr xmlns:p202="http://schemas.microsoft.com/office/powerpoint/2020/02/main">
                  <p202:designTagLst>
                    <p202:designTag name="ARCH:1:CLS" val="StackedSequentialRowTable"/>
                  </p202:designTagLst>
                </p202:designPr>
              </p:ext>
            </p:extLst>
          </p:nvPr>
        </p:nvGraphicFramePr>
        <p:xfrm>
          <a:off x="1602049" y="2108201"/>
          <a:ext cx="9048863" cy="3760895"/>
        </p:xfrm>
        <a:graphic>
          <a:graphicData uri="http://schemas.openxmlformats.org/drawingml/2006/table">
            <a:tbl>
              <a:tblPr bandRow="1">
                <a:noFill/>
                <a:tableStyleId>{5C22544A-7EE6-4342-B048-85BDC9FD1C3A}</a:tableStyleId>
              </a:tblPr>
              <a:tblGrid>
                <a:gridCol w="2208214">
                  <a:extLst>
                    <a:ext uri="{9D8B030D-6E8A-4147-A177-3AD203B41FA5}">
                      <a16:colId xmlns:a16="http://schemas.microsoft.com/office/drawing/2014/main" val="2813710011"/>
                    </a:ext>
                  </a:extLst>
                </a:gridCol>
                <a:gridCol w="6840649">
                  <a:extLst>
                    <a:ext uri="{9D8B030D-6E8A-4147-A177-3AD203B41FA5}">
                      <a16:colId xmlns:a16="http://schemas.microsoft.com/office/drawing/2014/main" val="880439074"/>
                    </a:ext>
                  </a:extLst>
                </a:gridCol>
              </a:tblGrid>
              <a:tr h="752179">
                <a:tc>
                  <a:txBody>
                    <a:bodyPr/>
                    <a:lstStyle/>
                    <a:p>
                      <a:r>
                        <a:rPr lang="en-IN" sz="3000" b="1" cap="none" spc="0">
                          <a:solidFill>
                            <a:schemeClr val="accent1"/>
                          </a:solidFill>
                        </a:rPr>
                        <a:t>01</a:t>
                      </a:r>
                    </a:p>
                  </a:txBody>
                  <a:tcPr marL="129191" marR="129191" marT="129191" marB="129191" anchor="ctr">
                    <a:lnL w="12700" cmpd="sng">
                      <a:noFill/>
                      <a:prstDash val="solid"/>
                    </a:lnL>
                    <a:lnR w="12700" cmpd="sng">
                      <a:noFill/>
                      <a:prstDash val="solid"/>
                    </a:lnR>
                    <a:lnT w="6350" cap="flat" cmpd="sng" algn="ctr">
                      <a:noFill/>
                      <a:prstDash val="solid"/>
                    </a:lnT>
                    <a:lnB w="6350" cap="flat" cmpd="sng" algn="ctr">
                      <a:solidFill>
                        <a:schemeClr val="tx1"/>
                      </a:solidFill>
                      <a:prstDash val="solid"/>
                    </a:lnB>
                    <a:noFill/>
                  </a:tcPr>
                </a:tc>
                <a:tc>
                  <a:txBody>
                    <a:bodyPr/>
                    <a:lstStyle/>
                    <a:p>
                      <a:pPr algn="l"/>
                      <a:r>
                        <a:rPr lang="en-US" sz="1900" b="0" cap="none" spc="0" dirty="0">
                          <a:solidFill>
                            <a:schemeClr val="tx1"/>
                          </a:solidFill>
                        </a:rPr>
                        <a:t>Subscription and revenue analysis</a:t>
                      </a:r>
                    </a:p>
                  </a:txBody>
                  <a:tcPr marL="129191" marR="129191" marT="129191" marB="129191" anchor="ctr">
                    <a:lnL w="12700" cmpd="sng">
                      <a:noFill/>
                      <a:prstDash val="solid"/>
                    </a:lnL>
                    <a:lnR w="12700" cmpd="sng">
                      <a:noFill/>
                      <a:prstDash val="solid"/>
                    </a:lnR>
                    <a:lnT w="6350" cap="flat" cmpd="sng" algn="ctr">
                      <a:noFill/>
                      <a:prstDash val="solid"/>
                    </a:lnT>
                    <a:lnB w="6350" cap="flat" cmpd="sng" algn="ctr">
                      <a:solidFill>
                        <a:schemeClr val="tx1"/>
                      </a:solidFill>
                      <a:prstDash val="solid"/>
                    </a:lnB>
                    <a:noFill/>
                  </a:tcPr>
                </a:tc>
                <a:extLst>
                  <a:ext uri="{0D108BD9-81ED-4DB2-BD59-A6C34878D82A}">
                    <a16:rowId xmlns:a16="http://schemas.microsoft.com/office/drawing/2014/main" val="3498850724"/>
                  </a:ext>
                </a:extLst>
              </a:tr>
              <a:tr h="752179">
                <a:tc>
                  <a:txBody>
                    <a:bodyPr/>
                    <a:lstStyle/>
                    <a:p>
                      <a:r>
                        <a:rPr lang="en-IN" sz="3000" b="1" cap="none" spc="0">
                          <a:solidFill>
                            <a:schemeClr val="accent1"/>
                          </a:solidFill>
                        </a:rPr>
                        <a:t>02</a:t>
                      </a:r>
                    </a:p>
                  </a:txBody>
                  <a:tcPr marL="129191" marR="129191" marT="129191" marB="129191"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l"/>
                      <a:r>
                        <a:rPr lang="en-US" sz="1900" b="0" cap="none" spc="0" dirty="0">
                          <a:solidFill>
                            <a:schemeClr val="tx1"/>
                          </a:solidFill>
                        </a:rPr>
                        <a:t>User Engagement Metrics</a:t>
                      </a:r>
                    </a:p>
                  </a:txBody>
                  <a:tcPr marL="129191" marR="129191" marT="129191" marB="129191"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2303577126"/>
                  </a:ext>
                </a:extLst>
              </a:tr>
              <a:tr h="752179">
                <a:tc>
                  <a:txBody>
                    <a:bodyPr/>
                    <a:lstStyle/>
                    <a:p>
                      <a:r>
                        <a:rPr lang="en-IN" sz="3000" b="1" cap="none" spc="0">
                          <a:solidFill>
                            <a:schemeClr val="accent1"/>
                          </a:solidFill>
                        </a:rPr>
                        <a:t>03</a:t>
                      </a:r>
                    </a:p>
                  </a:txBody>
                  <a:tcPr marL="129191" marR="129191" marT="129191" marB="129191"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l"/>
                      <a:r>
                        <a:rPr lang="en-US" sz="1900" b="0" cap="none" spc="0" dirty="0">
                          <a:solidFill>
                            <a:schemeClr val="tx1"/>
                          </a:solidFill>
                        </a:rPr>
                        <a:t>Demographic &amp; Behavioral Insights</a:t>
                      </a:r>
                    </a:p>
                  </a:txBody>
                  <a:tcPr marL="129191" marR="129191" marT="129191" marB="129191"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822224397"/>
                  </a:ext>
                </a:extLst>
              </a:tr>
              <a:tr h="752179">
                <a:tc>
                  <a:txBody>
                    <a:bodyPr/>
                    <a:lstStyle/>
                    <a:p>
                      <a:r>
                        <a:rPr lang="en-IN" sz="3000" b="1" cap="none" spc="0">
                          <a:solidFill>
                            <a:schemeClr val="accent1"/>
                          </a:solidFill>
                        </a:rPr>
                        <a:t>04</a:t>
                      </a:r>
                    </a:p>
                  </a:txBody>
                  <a:tcPr marL="129191" marR="129191" marT="129191" marB="129191"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l"/>
                      <a:r>
                        <a:rPr lang="en-US" sz="1900" b="0" cap="none" spc="0" dirty="0">
                          <a:solidFill>
                            <a:schemeClr val="tx1"/>
                          </a:solidFill>
                        </a:rPr>
                        <a:t>Retention and loyalty</a:t>
                      </a:r>
                    </a:p>
                  </a:txBody>
                  <a:tcPr marL="129191" marR="129191" marT="129191" marB="129191"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692014447"/>
                  </a:ext>
                </a:extLst>
              </a:tr>
              <a:tr h="752179">
                <a:tc>
                  <a:txBody>
                    <a:bodyPr/>
                    <a:lstStyle/>
                    <a:p>
                      <a:r>
                        <a:rPr lang="en-IN" sz="3000" b="1" cap="none" spc="0">
                          <a:solidFill>
                            <a:schemeClr val="accent1"/>
                          </a:solidFill>
                        </a:rPr>
                        <a:t>05</a:t>
                      </a:r>
                    </a:p>
                  </a:txBody>
                  <a:tcPr marL="129191" marR="129191" marT="129191" marB="129191" anchor="ctr">
                    <a:lnL w="12700" cmpd="sng">
                      <a:noFill/>
                      <a:prstDash val="solid"/>
                    </a:lnL>
                    <a:lnR w="12700" cmpd="sng">
                      <a:noFill/>
                      <a:prstDash val="solid"/>
                    </a:lnR>
                    <a:lnT w="6350" cap="flat" cmpd="sng" algn="ctr">
                      <a:solidFill>
                        <a:schemeClr val="tx1"/>
                      </a:solidFill>
                      <a:prstDash val="solid"/>
                    </a:lnT>
                    <a:lnB w="6350" cap="flat" cmpd="sng" algn="ctr">
                      <a:noFill/>
                      <a:prstDash val="solid"/>
                    </a:lnB>
                    <a:noFill/>
                  </a:tcPr>
                </a:tc>
                <a:tc>
                  <a:txBody>
                    <a:bodyPr/>
                    <a:lstStyle/>
                    <a:p>
                      <a:pPr algn="l"/>
                      <a:r>
                        <a:rPr lang="en-US" sz="1900" b="0" cap="none" spc="0" dirty="0">
                          <a:solidFill>
                            <a:schemeClr val="tx1"/>
                          </a:solidFill>
                        </a:rPr>
                        <a:t>Payment preferences and regional trends</a:t>
                      </a:r>
                    </a:p>
                  </a:txBody>
                  <a:tcPr marL="129191" marR="129191" marT="129191" marB="129191" anchor="ctr">
                    <a:lnL w="12700" cmpd="sng">
                      <a:noFill/>
                      <a:prstDash val="solid"/>
                    </a:lnL>
                    <a:lnR w="12700" cmpd="sng">
                      <a:noFill/>
                      <a:prstDash val="solid"/>
                    </a:lnR>
                    <a:lnT w="6350" cap="flat" cmpd="sng" algn="ctr">
                      <a:solidFill>
                        <a:schemeClr val="tx1"/>
                      </a:solidFill>
                      <a:prstDash val="solid"/>
                    </a:lnT>
                    <a:lnB w="6350" cap="flat" cmpd="sng" algn="ctr">
                      <a:noFill/>
                      <a:prstDash val="solid"/>
                    </a:lnB>
                    <a:noFill/>
                  </a:tcPr>
                </a:tc>
                <a:extLst>
                  <a:ext uri="{0D108BD9-81ED-4DB2-BD59-A6C34878D82A}">
                    <a16:rowId xmlns:a16="http://schemas.microsoft.com/office/drawing/2014/main" val="2748936654"/>
                  </a:ext>
                </a:extLst>
              </a:tr>
            </a:tbl>
          </a:graphicData>
        </a:graphic>
      </p:graphicFrame>
    </p:spTree>
    <p:extLst>
      <p:ext uri="{BB962C8B-B14F-4D97-AF65-F5344CB8AC3E}">
        <p14:creationId xmlns:p14="http://schemas.microsoft.com/office/powerpoint/2010/main" val="1862017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F121D-12CC-808E-CE83-E248BDAF8CC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5829F9A-F658-674F-04C5-755E70F89A9D}"/>
              </a:ext>
            </a:extLst>
          </p:cNvPr>
          <p:cNvSpPr>
            <a:spLocks noGrp="1"/>
          </p:cNvSpPr>
          <p:nvPr>
            <p:ph type="title"/>
          </p:nvPr>
        </p:nvSpPr>
        <p:spPr>
          <a:xfrm>
            <a:off x="643466" y="786384"/>
            <a:ext cx="3517567" cy="408572"/>
          </a:xfrm>
        </p:spPr>
        <p:txBody>
          <a:bodyPr>
            <a:normAutofit fontScale="90000"/>
          </a:bodyPr>
          <a:lstStyle/>
          <a:p>
            <a:r>
              <a:rPr lang="en-US" sz="2000" dirty="0">
                <a:latin typeface="Algerian" panose="04020705040A02060702" pitchFamily="82" charset="0"/>
              </a:rPr>
              <a:t>Q2. Subscription trends by country</a:t>
            </a:r>
            <a:endParaRPr lang="en-IN" sz="2000" dirty="0">
              <a:latin typeface="Algerian" panose="04020705040A02060702" pitchFamily="82" charset="0"/>
            </a:endParaRPr>
          </a:p>
        </p:txBody>
      </p:sp>
      <p:sp>
        <p:nvSpPr>
          <p:cNvPr id="8" name="Text Placeholder 7">
            <a:extLst>
              <a:ext uri="{FF2B5EF4-FFF2-40B4-BE49-F238E27FC236}">
                <a16:creationId xmlns:a16="http://schemas.microsoft.com/office/drawing/2014/main" id="{DAA7EECB-788F-8B95-C7E4-307909DA7452}"/>
              </a:ext>
            </a:extLst>
          </p:cNvPr>
          <p:cNvSpPr>
            <a:spLocks noGrp="1"/>
          </p:cNvSpPr>
          <p:nvPr>
            <p:ph type="body" sz="half" idx="2"/>
          </p:nvPr>
        </p:nvSpPr>
        <p:spPr>
          <a:xfrm>
            <a:off x="643465" y="1361210"/>
            <a:ext cx="3517567" cy="4746346"/>
          </a:xfrm>
        </p:spPr>
        <p:txBody>
          <a:bodyPr>
            <a:normAutofit/>
          </a:bodyPr>
          <a:lstStyle/>
          <a:p>
            <a:r>
              <a:rPr lang="en-US" sz="1800" dirty="0">
                <a:solidFill>
                  <a:srgbClr val="FFFFFF"/>
                </a:solidFill>
                <a:effectLst/>
                <a:latin typeface="Franklin Gothic Book" panose="020B0503020102020204" pitchFamily="34" charset="0"/>
              </a:rPr>
              <a:t>According to the analysis, the majority of Premium plan users are 51 individuals from Australia, generating the highest revenue from this plan. This is followed by 54 Basic plan users from France, while the Advanced plan is most popular among 53 users from the USA. It is also worth noting that Advanced plan users contribute slightly less revenue than Premium users, with a difference of only $3.</a:t>
            </a:r>
            <a:endParaRPr lang="en-IN" dirty="0"/>
          </a:p>
        </p:txBody>
      </p:sp>
      <p:graphicFrame>
        <p:nvGraphicFramePr>
          <p:cNvPr id="2" name="Table 1">
            <a:extLst>
              <a:ext uri="{FF2B5EF4-FFF2-40B4-BE49-F238E27FC236}">
                <a16:creationId xmlns:a16="http://schemas.microsoft.com/office/drawing/2014/main" id="{0236EAF2-92B4-4A85-CBB4-94462CCED06E}"/>
              </a:ext>
            </a:extLst>
          </p:cNvPr>
          <p:cNvGraphicFramePr>
            <a:graphicFrameLocks noGrp="1"/>
          </p:cNvGraphicFramePr>
          <p:nvPr>
            <p:extLst>
              <p:ext uri="{D42A27DB-BD31-4B8C-83A1-F6EECF244321}">
                <p14:modId xmlns:p14="http://schemas.microsoft.com/office/powerpoint/2010/main" val="4197744542"/>
              </p:ext>
            </p:extLst>
          </p:nvPr>
        </p:nvGraphicFramePr>
        <p:xfrm>
          <a:off x="4748888" y="99871"/>
          <a:ext cx="7252611" cy="2538988"/>
        </p:xfrm>
        <a:graphic>
          <a:graphicData uri="http://schemas.openxmlformats.org/drawingml/2006/table">
            <a:tbl>
              <a:tblPr>
                <a:tableStyleId>{5C22544A-7EE6-4342-B048-85BDC9FD1C3A}</a:tableStyleId>
              </a:tblPr>
              <a:tblGrid>
                <a:gridCol w="1716518">
                  <a:extLst>
                    <a:ext uri="{9D8B030D-6E8A-4147-A177-3AD203B41FA5}">
                      <a16:colId xmlns:a16="http://schemas.microsoft.com/office/drawing/2014/main" val="3788512087"/>
                    </a:ext>
                  </a:extLst>
                </a:gridCol>
                <a:gridCol w="1970369">
                  <a:extLst>
                    <a:ext uri="{9D8B030D-6E8A-4147-A177-3AD203B41FA5}">
                      <a16:colId xmlns:a16="http://schemas.microsoft.com/office/drawing/2014/main" val="806902788"/>
                    </a:ext>
                  </a:extLst>
                </a:gridCol>
                <a:gridCol w="1849488">
                  <a:extLst>
                    <a:ext uri="{9D8B030D-6E8A-4147-A177-3AD203B41FA5}">
                      <a16:colId xmlns:a16="http://schemas.microsoft.com/office/drawing/2014/main" val="3115401996"/>
                    </a:ext>
                  </a:extLst>
                </a:gridCol>
                <a:gridCol w="1716236">
                  <a:extLst>
                    <a:ext uri="{9D8B030D-6E8A-4147-A177-3AD203B41FA5}">
                      <a16:colId xmlns:a16="http://schemas.microsoft.com/office/drawing/2014/main" val="4251537740"/>
                    </a:ext>
                  </a:extLst>
                </a:gridCol>
              </a:tblGrid>
              <a:tr h="478990">
                <a:tc>
                  <a:txBody>
                    <a:bodyPr/>
                    <a:lstStyle/>
                    <a:p>
                      <a:pPr algn="ctr" fontAlgn="b"/>
                      <a:r>
                        <a:rPr lang="en-IN" sz="1600" b="1" u="none" strike="noStrike" dirty="0">
                          <a:effectLst/>
                        </a:rPr>
                        <a:t>Count of Plan category</a:t>
                      </a:r>
                      <a:endParaRPr lang="en-IN" sz="16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b"/>
                      <a:r>
                        <a:rPr lang="en-IN" sz="1600" b="1" u="none" strike="noStrike" dirty="0">
                          <a:effectLst/>
                        </a:rPr>
                        <a:t>Plan based on cost</a:t>
                      </a:r>
                      <a:endParaRPr lang="en-IN" sz="16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IN" sz="1600" b="1" u="none" strike="noStrike">
                          <a:effectLst/>
                        </a:rPr>
                        <a:t> </a:t>
                      </a:r>
                      <a:endParaRPr lang="en-IN" sz="1600" b="1"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IN" sz="1600" b="1" u="none" strike="noStrike">
                          <a:effectLst/>
                        </a:rPr>
                        <a:t> </a:t>
                      </a:r>
                      <a:endParaRPr lang="en-IN" sz="1600" b="1"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646522238"/>
                  </a:ext>
                </a:extLst>
              </a:tr>
              <a:tr h="255461">
                <a:tc>
                  <a:txBody>
                    <a:bodyPr/>
                    <a:lstStyle/>
                    <a:p>
                      <a:pPr algn="l" fontAlgn="b"/>
                      <a:r>
                        <a:rPr lang="en-IN" sz="1100" u="none" strike="noStrike">
                          <a:effectLst/>
                        </a:rPr>
                        <a:t> </a:t>
                      </a:r>
                      <a:endParaRPr lang="en-IN" sz="11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600" b="1" u="none" strike="noStrike" dirty="0">
                          <a:effectLst/>
                        </a:rPr>
                        <a:t>Advanced</a:t>
                      </a:r>
                      <a:endParaRPr lang="en-IN" sz="16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600" b="1" u="none" strike="noStrike" dirty="0">
                          <a:effectLst/>
                        </a:rPr>
                        <a:t>Basic</a:t>
                      </a:r>
                      <a:endParaRPr lang="en-IN" sz="16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1600" b="1" u="none" strike="noStrike" dirty="0">
                          <a:effectLst/>
                        </a:rPr>
                        <a:t>Premium</a:t>
                      </a:r>
                      <a:endParaRPr lang="en-IN" sz="1600" b="1"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416842576"/>
                  </a:ext>
                </a:extLst>
              </a:tr>
              <a:tr h="255461">
                <a:tc>
                  <a:txBody>
                    <a:bodyPr/>
                    <a:lstStyle/>
                    <a:p>
                      <a:pPr algn="l" fontAlgn="b"/>
                      <a:r>
                        <a:rPr lang="en-IN" sz="1100" b="1" u="none" strike="noStrike">
                          <a:effectLst/>
                          <a:latin typeface="Arial Black" panose="020B0A04020102020204" pitchFamily="34" charset="0"/>
                        </a:rPr>
                        <a:t>Australia</a:t>
                      </a:r>
                      <a:endParaRPr lang="en-IN" sz="1100" b="1" i="0" u="none" strike="noStrike">
                        <a:solidFill>
                          <a:srgbClr val="000000"/>
                        </a:solidFill>
                        <a:effectLst/>
                        <a:latin typeface="Arial Black" panose="020B0A04020102020204" pitchFamily="34" charset="0"/>
                      </a:endParaRPr>
                    </a:p>
                  </a:txBody>
                  <a:tcPr marL="7620" marR="7620" marT="7620" marB="0" anchor="b"/>
                </a:tc>
                <a:tc>
                  <a:txBody>
                    <a:bodyPr/>
                    <a:lstStyle/>
                    <a:p>
                      <a:pPr algn="ctr" fontAlgn="b"/>
                      <a:r>
                        <a:rPr lang="en-IN" sz="1600" b="1" u="none" strike="noStrike" dirty="0">
                          <a:effectLst/>
                        </a:rPr>
                        <a:t>50</a:t>
                      </a:r>
                      <a:endParaRPr lang="en-IN" sz="16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600" b="1" u="none" strike="noStrike">
                          <a:effectLst/>
                        </a:rPr>
                        <a:t>39</a:t>
                      </a:r>
                      <a:endParaRPr lang="en-IN" sz="16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600" b="1" u="none" strike="noStrike">
                          <a:effectLst/>
                        </a:rPr>
                        <a:t>51</a:t>
                      </a:r>
                      <a:endParaRPr lang="en-IN" sz="16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663184055"/>
                  </a:ext>
                </a:extLst>
              </a:tr>
              <a:tr h="255461">
                <a:tc>
                  <a:txBody>
                    <a:bodyPr/>
                    <a:lstStyle/>
                    <a:p>
                      <a:pPr algn="l" fontAlgn="b"/>
                      <a:r>
                        <a:rPr lang="en-IN" sz="1100" b="1" u="none" strike="noStrike">
                          <a:effectLst/>
                          <a:latin typeface="Arial Black" panose="020B0A04020102020204" pitchFamily="34" charset="0"/>
                        </a:rPr>
                        <a:t>Canada</a:t>
                      </a:r>
                      <a:endParaRPr lang="en-IN" sz="1100" b="1" i="0" u="none" strike="noStrike">
                        <a:solidFill>
                          <a:srgbClr val="000000"/>
                        </a:solidFill>
                        <a:effectLst/>
                        <a:latin typeface="Arial Black" panose="020B0A04020102020204" pitchFamily="34" charset="0"/>
                      </a:endParaRPr>
                    </a:p>
                  </a:txBody>
                  <a:tcPr marL="7620" marR="7620" marT="7620" marB="0" anchor="b"/>
                </a:tc>
                <a:tc>
                  <a:txBody>
                    <a:bodyPr/>
                    <a:lstStyle/>
                    <a:p>
                      <a:pPr algn="ctr" fontAlgn="b"/>
                      <a:r>
                        <a:rPr lang="en-IN" sz="1600" b="1" u="none" strike="noStrike" dirty="0">
                          <a:effectLst/>
                        </a:rPr>
                        <a:t>44</a:t>
                      </a:r>
                      <a:endParaRPr lang="en-IN" sz="16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600" b="1" u="none" strike="noStrike">
                          <a:effectLst/>
                        </a:rPr>
                        <a:t>46</a:t>
                      </a:r>
                      <a:endParaRPr lang="en-IN" sz="16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600" b="1" u="none" strike="noStrike">
                          <a:effectLst/>
                        </a:rPr>
                        <a:t>49</a:t>
                      </a:r>
                      <a:endParaRPr lang="en-IN" sz="16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777761511"/>
                  </a:ext>
                </a:extLst>
              </a:tr>
              <a:tr h="255461">
                <a:tc>
                  <a:txBody>
                    <a:bodyPr/>
                    <a:lstStyle/>
                    <a:p>
                      <a:pPr algn="l" fontAlgn="b"/>
                      <a:r>
                        <a:rPr lang="en-IN" sz="1100" b="1" u="none" strike="noStrike">
                          <a:effectLst/>
                          <a:latin typeface="Arial Black" panose="020B0A04020102020204" pitchFamily="34" charset="0"/>
                        </a:rPr>
                        <a:t>France</a:t>
                      </a:r>
                      <a:endParaRPr lang="en-IN" sz="1100" b="1" i="0" u="none" strike="noStrike">
                        <a:solidFill>
                          <a:srgbClr val="000000"/>
                        </a:solidFill>
                        <a:effectLst/>
                        <a:latin typeface="Arial Black" panose="020B0A04020102020204" pitchFamily="34" charset="0"/>
                      </a:endParaRPr>
                    </a:p>
                  </a:txBody>
                  <a:tcPr marL="7620" marR="7620" marT="7620" marB="0" anchor="b"/>
                </a:tc>
                <a:tc>
                  <a:txBody>
                    <a:bodyPr/>
                    <a:lstStyle/>
                    <a:p>
                      <a:pPr algn="ctr" fontAlgn="b"/>
                      <a:r>
                        <a:rPr lang="en-IN" sz="1600" b="1" u="none" strike="noStrike">
                          <a:effectLst/>
                        </a:rPr>
                        <a:t>50</a:t>
                      </a:r>
                      <a:endParaRPr lang="en-IN" sz="16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600" b="1" u="none" strike="noStrike">
                          <a:effectLst/>
                        </a:rPr>
                        <a:t>54</a:t>
                      </a:r>
                      <a:endParaRPr lang="en-IN" sz="16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600" b="1" u="none" strike="noStrike">
                          <a:effectLst/>
                        </a:rPr>
                        <a:t>47</a:t>
                      </a:r>
                      <a:endParaRPr lang="en-IN" sz="16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791148969"/>
                  </a:ext>
                </a:extLst>
              </a:tr>
              <a:tr h="255461">
                <a:tc>
                  <a:txBody>
                    <a:bodyPr/>
                    <a:lstStyle/>
                    <a:p>
                      <a:pPr algn="l" fontAlgn="b"/>
                      <a:r>
                        <a:rPr lang="en-IN" sz="1100" b="1" u="none" strike="noStrike">
                          <a:effectLst/>
                          <a:latin typeface="Arial Black" panose="020B0A04020102020204" pitchFamily="34" charset="0"/>
                        </a:rPr>
                        <a:t>Germany</a:t>
                      </a:r>
                      <a:endParaRPr lang="en-IN" sz="1100" b="1" i="0" u="none" strike="noStrike">
                        <a:solidFill>
                          <a:srgbClr val="000000"/>
                        </a:solidFill>
                        <a:effectLst/>
                        <a:latin typeface="Arial Black" panose="020B0A04020102020204" pitchFamily="34" charset="0"/>
                      </a:endParaRPr>
                    </a:p>
                  </a:txBody>
                  <a:tcPr marL="7620" marR="7620" marT="7620" marB="0" anchor="b"/>
                </a:tc>
                <a:tc>
                  <a:txBody>
                    <a:bodyPr/>
                    <a:lstStyle/>
                    <a:p>
                      <a:pPr algn="ctr" fontAlgn="b"/>
                      <a:r>
                        <a:rPr lang="en-IN" sz="1600" b="1" u="none" strike="noStrike">
                          <a:effectLst/>
                        </a:rPr>
                        <a:t>51</a:t>
                      </a:r>
                      <a:endParaRPr lang="en-IN" sz="16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600" b="1" u="none" strike="noStrike" dirty="0">
                          <a:effectLst/>
                        </a:rPr>
                        <a:t>49</a:t>
                      </a:r>
                      <a:endParaRPr lang="en-IN" sz="16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600" b="1" u="none" strike="noStrike">
                          <a:effectLst/>
                        </a:rPr>
                        <a:t>46</a:t>
                      </a:r>
                      <a:endParaRPr lang="en-IN" sz="16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4233207902"/>
                  </a:ext>
                </a:extLst>
              </a:tr>
              <a:tr h="255461">
                <a:tc>
                  <a:txBody>
                    <a:bodyPr/>
                    <a:lstStyle/>
                    <a:p>
                      <a:pPr algn="l" fontAlgn="b"/>
                      <a:r>
                        <a:rPr lang="en-IN" sz="1100" b="1" u="none" strike="noStrike">
                          <a:effectLst/>
                          <a:latin typeface="Arial Black" panose="020B0A04020102020204" pitchFamily="34" charset="0"/>
                        </a:rPr>
                        <a:t>India</a:t>
                      </a:r>
                      <a:endParaRPr lang="en-IN" sz="1100" b="1" i="0" u="none" strike="noStrike">
                        <a:solidFill>
                          <a:srgbClr val="000000"/>
                        </a:solidFill>
                        <a:effectLst/>
                        <a:latin typeface="Arial Black" panose="020B0A04020102020204" pitchFamily="34" charset="0"/>
                      </a:endParaRPr>
                    </a:p>
                  </a:txBody>
                  <a:tcPr marL="7620" marR="7620" marT="7620" marB="0" anchor="b"/>
                </a:tc>
                <a:tc>
                  <a:txBody>
                    <a:bodyPr/>
                    <a:lstStyle/>
                    <a:p>
                      <a:pPr algn="ctr" fontAlgn="b"/>
                      <a:r>
                        <a:rPr lang="en-IN" sz="1600" b="1" u="none" strike="noStrike">
                          <a:effectLst/>
                        </a:rPr>
                        <a:t>45</a:t>
                      </a:r>
                      <a:endParaRPr lang="en-IN" sz="16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600" b="1" u="none" strike="noStrike" dirty="0">
                          <a:effectLst/>
                        </a:rPr>
                        <a:t>34</a:t>
                      </a:r>
                      <a:endParaRPr lang="en-IN" sz="16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600" b="1" u="none" strike="noStrike">
                          <a:effectLst/>
                        </a:rPr>
                        <a:t>37</a:t>
                      </a:r>
                      <a:endParaRPr lang="en-IN" sz="1600" b="1"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415326361"/>
                  </a:ext>
                </a:extLst>
              </a:tr>
              <a:tr h="255461">
                <a:tc>
                  <a:txBody>
                    <a:bodyPr/>
                    <a:lstStyle/>
                    <a:p>
                      <a:pPr algn="l" fontAlgn="b"/>
                      <a:r>
                        <a:rPr lang="en-IN" sz="1100" b="1" u="none" strike="noStrike">
                          <a:effectLst/>
                          <a:latin typeface="Arial Black" panose="020B0A04020102020204" pitchFamily="34" charset="0"/>
                        </a:rPr>
                        <a:t>UK</a:t>
                      </a:r>
                      <a:endParaRPr lang="en-IN" sz="1100" b="1" i="0" u="none" strike="noStrike">
                        <a:solidFill>
                          <a:srgbClr val="000000"/>
                        </a:solidFill>
                        <a:effectLst/>
                        <a:latin typeface="Arial Black" panose="020B0A04020102020204" pitchFamily="34" charset="0"/>
                      </a:endParaRPr>
                    </a:p>
                  </a:txBody>
                  <a:tcPr marL="7620" marR="7620" marT="7620" marB="0" anchor="b"/>
                </a:tc>
                <a:tc>
                  <a:txBody>
                    <a:bodyPr/>
                    <a:lstStyle/>
                    <a:p>
                      <a:pPr algn="ctr" fontAlgn="b"/>
                      <a:r>
                        <a:rPr lang="en-IN" sz="1600" b="1" u="none" strike="noStrike">
                          <a:effectLst/>
                        </a:rPr>
                        <a:t>52</a:t>
                      </a:r>
                      <a:endParaRPr lang="en-IN" sz="16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600" b="1" u="none" strike="noStrike" dirty="0">
                          <a:effectLst/>
                        </a:rPr>
                        <a:t>48</a:t>
                      </a:r>
                      <a:endParaRPr lang="en-IN" sz="16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600" b="1" u="none" strike="noStrike" dirty="0">
                          <a:effectLst/>
                        </a:rPr>
                        <a:t>50</a:t>
                      </a:r>
                      <a:endParaRPr lang="en-IN" sz="16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739215989"/>
                  </a:ext>
                </a:extLst>
              </a:tr>
              <a:tr h="255461">
                <a:tc>
                  <a:txBody>
                    <a:bodyPr/>
                    <a:lstStyle/>
                    <a:p>
                      <a:pPr algn="l" fontAlgn="b"/>
                      <a:r>
                        <a:rPr lang="en-IN" sz="1100" b="1" u="none" strike="noStrike" dirty="0">
                          <a:effectLst/>
                          <a:latin typeface="Arial Black" panose="020B0A04020102020204" pitchFamily="34" charset="0"/>
                        </a:rPr>
                        <a:t>USA</a:t>
                      </a:r>
                      <a:endParaRPr lang="en-IN" sz="1100" b="1" i="0" u="none" strike="noStrike" dirty="0">
                        <a:solidFill>
                          <a:srgbClr val="000000"/>
                        </a:solidFill>
                        <a:effectLst/>
                        <a:latin typeface="Arial Black" panose="020B0A04020102020204" pitchFamily="34" charset="0"/>
                      </a:endParaRPr>
                    </a:p>
                  </a:txBody>
                  <a:tcPr marL="7620" marR="7620" marT="7620" marB="0" anchor="b"/>
                </a:tc>
                <a:tc>
                  <a:txBody>
                    <a:bodyPr/>
                    <a:lstStyle/>
                    <a:p>
                      <a:pPr algn="ctr" fontAlgn="b"/>
                      <a:r>
                        <a:rPr lang="en-IN" sz="1600" b="1" u="none" strike="noStrike">
                          <a:effectLst/>
                        </a:rPr>
                        <a:t>53</a:t>
                      </a:r>
                      <a:endParaRPr lang="en-IN" sz="16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600" b="1" u="none" strike="noStrike">
                          <a:effectLst/>
                        </a:rPr>
                        <a:t>53</a:t>
                      </a:r>
                      <a:endParaRPr lang="en-IN" sz="1600" b="1"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1600" b="1" u="none" strike="noStrike" dirty="0">
                          <a:effectLst/>
                        </a:rPr>
                        <a:t>52</a:t>
                      </a:r>
                      <a:endParaRPr lang="en-IN" sz="16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149484606"/>
                  </a:ext>
                </a:extLst>
              </a:tr>
            </a:tbl>
          </a:graphicData>
        </a:graphic>
      </p:graphicFrame>
      <p:graphicFrame>
        <p:nvGraphicFramePr>
          <p:cNvPr id="7" name="Chart 6">
            <a:extLst>
              <a:ext uri="{FF2B5EF4-FFF2-40B4-BE49-F238E27FC236}">
                <a16:creationId xmlns:a16="http://schemas.microsoft.com/office/drawing/2014/main" id="{D876C4B0-D8BF-C564-FF3E-8879F7A744F7}"/>
              </a:ext>
            </a:extLst>
          </p:cNvPr>
          <p:cNvGraphicFramePr>
            <a:graphicFrameLocks/>
          </p:cNvGraphicFramePr>
          <p:nvPr>
            <p:extLst>
              <p:ext uri="{D42A27DB-BD31-4B8C-83A1-F6EECF244321}">
                <p14:modId xmlns:p14="http://schemas.microsoft.com/office/powerpoint/2010/main" val="233019955"/>
              </p:ext>
            </p:extLst>
          </p:nvPr>
        </p:nvGraphicFramePr>
        <p:xfrm>
          <a:off x="4948843" y="2847542"/>
          <a:ext cx="7052656" cy="32600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9163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850D3-4503-9888-545E-E113064F440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5840435-2677-5798-EC58-DDDAF4BEB82A}"/>
              </a:ext>
            </a:extLst>
          </p:cNvPr>
          <p:cNvSpPr>
            <a:spLocks noGrp="1"/>
          </p:cNvSpPr>
          <p:nvPr>
            <p:ph type="title"/>
          </p:nvPr>
        </p:nvSpPr>
        <p:spPr>
          <a:xfrm>
            <a:off x="643466" y="786384"/>
            <a:ext cx="3517567" cy="408572"/>
          </a:xfrm>
        </p:spPr>
        <p:txBody>
          <a:bodyPr>
            <a:normAutofit fontScale="90000"/>
          </a:bodyPr>
          <a:lstStyle/>
          <a:p>
            <a:r>
              <a:rPr lang="en-US" sz="2000" dirty="0">
                <a:latin typeface="Algerian" panose="04020705040A02060702" pitchFamily="82" charset="0"/>
              </a:rPr>
              <a:t>Q3. Language preference and their co-relation with engagement</a:t>
            </a:r>
            <a:endParaRPr lang="en-IN" sz="2000" dirty="0">
              <a:latin typeface="Algerian" panose="04020705040A02060702" pitchFamily="82" charset="0"/>
            </a:endParaRPr>
          </a:p>
        </p:txBody>
      </p:sp>
      <p:sp>
        <p:nvSpPr>
          <p:cNvPr id="8" name="Text Placeholder 7">
            <a:extLst>
              <a:ext uri="{FF2B5EF4-FFF2-40B4-BE49-F238E27FC236}">
                <a16:creationId xmlns:a16="http://schemas.microsoft.com/office/drawing/2014/main" id="{206A2723-996C-6FA7-1C32-79BECAB4691D}"/>
              </a:ext>
            </a:extLst>
          </p:cNvPr>
          <p:cNvSpPr>
            <a:spLocks noGrp="1"/>
          </p:cNvSpPr>
          <p:nvPr>
            <p:ph type="body" sz="half" idx="2"/>
          </p:nvPr>
        </p:nvSpPr>
        <p:spPr>
          <a:xfrm>
            <a:off x="643465" y="1361210"/>
            <a:ext cx="3517567" cy="4746346"/>
          </a:xfrm>
        </p:spPr>
        <p:txBody>
          <a:bodyPr>
            <a:normAutofit/>
          </a:bodyPr>
          <a:lstStyle/>
          <a:p>
            <a:pPr marL="0" indent="0" algn="l" rtl="0" eaLnBrk="1" latinLnBrk="0" hangingPunct="1">
              <a:lnSpc>
                <a:spcPct val="110000"/>
              </a:lnSpc>
              <a:spcBef>
                <a:spcPts val="1200"/>
              </a:spcBef>
              <a:spcAft>
                <a:spcPts val="200"/>
              </a:spcAft>
              <a:buNone/>
            </a:pPr>
            <a:r>
              <a:rPr lang="en-US" dirty="0">
                <a:latin typeface="Franklin Gothic Book" panose="020B0503020102020204" pitchFamily="34" charset="0"/>
              </a:rPr>
              <a:t>Based on the data the</a:t>
            </a:r>
            <a:r>
              <a:rPr lang="en-US" sz="1800" dirty="0">
                <a:solidFill>
                  <a:srgbClr val="FFFFFF"/>
                </a:solidFill>
                <a:effectLst/>
                <a:latin typeface="Franklin Gothic Book" panose="020B0503020102020204" pitchFamily="34" charset="0"/>
              </a:rPr>
              <a:t> watch hours are relatively evenly distributed among languages, spanning from 40,000 to 47,000, where French language tops the list with the greatest watch time (46,762), followed closely by German at 40,881 watchers and Spanish with least watchers at 41,728 watchers. In general, the data indicates a varied audience maintaining steady engagement across all language groups.</a:t>
            </a:r>
            <a:endParaRPr lang="en-US" dirty="0"/>
          </a:p>
        </p:txBody>
      </p:sp>
      <p:graphicFrame>
        <p:nvGraphicFramePr>
          <p:cNvPr id="6" name="Content Placeholder 5">
            <a:extLst>
              <a:ext uri="{FF2B5EF4-FFF2-40B4-BE49-F238E27FC236}">
                <a16:creationId xmlns:a16="http://schemas.microsoft.com/office/drawing/2014/main" id="{AF0B209B-0577-4ACD-BF76-BA9F0A402415}"/>
              </a:ext>
            </a:extLst>
          </p:cNvPr>
          <p:cNvGraphicFramePr>
            <a:graphicFrameLocks noGrp="1"/>
          </p:cNvGraphicFramePr>
          <p:nvPr>
            <p:ph idx="1"/>
            <p:extLst>
              <p:ext uri="{D42A27DB-BD31-4B8C-83A1-F6EECF244321}">
                <p14:modId xmlns:p14="http://schemas.microsoft.com/office/powerpoint/2010/main" val="2768625121"/>
              </p:ext>
            </p:extLst>
          </p:nvPr>
        </p:nvGraphicFramePr>
        <p:xfrm>
          <a:off x="5459413" y="812800"/>
          <a:ext cx="6282314" cy="51204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8221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DAA3B6-D716-FA3A-DB14-8CEBE6062D44}"/>
              </a:ext>
            </a:extLst>
          </p:cNvPr>
          <p:cNvSpPr>
            <a:spLocks noGrp="1"/>
          </p:cNvSpPr>
          <p:nvPr>
            <p:ph type="title"/>
          </p:nvPr>
        </p:nvSpPr>
        <p:spPr>
          <a:xfrm>
            <a:off x="1097280" y="286603"/>
            <a:ext cx="10058400" cy="1450757"/>
          </a:xfrm>
        </p:spPr>
        <p:txBody>
          <a:bodyPr anchor="b">
            <a:normAutofit/>
          </a:bodyPr>
          <a:lstStyle/>
          <a:p>
            <a:r>
              <a:rPr lang="en-IN" dirty="0"/>
              <a:t>Conclusion and suggestion</a:t>
            </a:r>
          </a:p>
        </p:txBody>
      </p:sp>
      <p:sp>
        <p:nvSpPr>
          <p:cNvPr id="3" name="Content Placeholder 2">
            <a:extLst>
              <a:ext uri="{FF2B5EF4-FFF2-40B4-BE49-F238E27FC236}">
                <a16:creationId xmlns:a16="http://schemas.microsoft.com/office/drawing/2014/main" id="{19006786-4218-9DE5-EC92-48A921EA4D20}"/>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097280" y="2108201"/>
            <a:ext cx="10058400" cy="3760891"/>
          </a:xfrm>
        </p:spPr>
        <p:txBody>
          <a:bodyPr>
            <a:normAutofit/>
          </a:bodyPr>
          <a:lstStyle/>
          <a:p>
            <a:pPr indent="0">
              <a:buNone/>
            </a:pPr>
            <a:r>
              <a:rPr lang="en-IN" dirty="0"/>
              <a:t>Localize High-Performing Languages:</a:t>
            </a:r>
          </a:p>
          <a:p>
            <a:pPr indent="0">
              <a:buNone/>
            </a:pPr>
            <a:r>
              <a:rPr lang="da-DK" dirty="0"/>
              <a:t>Optimize for Mobile &amp; Smart TV</a:t>
            </a:r>
          </a:p>
          <a:p>
            <a:pPr indent="0">
              <a:buNone/>
            </a:pPr>
            <a:r>
              <a:rPr lang="en-IN" dirty="0"/>
              <a:t>Age-Targeted Content Strategy</a:t>
            </a:r>
          </a:p>
          <a:p>
            <a:pPr marL="434340" indent="-342900">
              <a:buFont typeface="Arial" panose="020B0604020202020204" pitchFamily="34" charset="0"/>
              <a:buChar char="•"/>
            </a:pPr>
            <a:r>
              <a:rPr lang="en-IN" dirty="0"/>
              <a:t>Produce/market </a:t>
            </a:r>
            <a:r>
              <a:rPr lang="en-IN" b="1" dirty="0"/>
              <a:t>genre-specific content</a:t>
            </a:r>
            <a:r>
              <a:rPr lang="en-IN" dirty="0"/>
              <a:t> for different age groups (e.g., sci-fi for 18–34, documentaries for 45+).</a:t>
            </a:r>
          </a:p>
          <a:p>
            <a:pPr marL="434340" indent="-342900">
              <a:buFont typeface="Arial" panose="020B0604020202020204" pitchFamily="34" charset="0"/>
              <a:buChar char="•"/>
            </a:pPr>
            <a:r>
              <a:rPr lang="en-US" dirty="0"/>
              <a:t>Introduce </a:t>
            </a:r>
            <a:r>
              <a:rPr lang="en-US" b="1" dirty="0"/>
              <a:t>age-targeted plans or promos</a:t>
            </a:r>
            <a:r>
              <a:rPr lang="en-US" dirty="0"/>
              <a:t> (e.g., student offers, senior bundles).</a:t>
            </a:r>
          </a:p>
          <a:p>
            <a:pPr indent="0">
              <a:buNone/>
            </a:pPr>
            <a:r>
              <a:rPr lang="en-US" dirty="0"/>
              <a:t>Convert Free Users to Paid Plans</a:t>
            </a:r>
            <a:endParaRPr lang="en-IN" dirty="0"/>
          </a:p>
          <a:p>
            <a:pPr marL="434340" indent="-342900">
              <a:buFont typeface="Arial" panose="020B0604020202020204" pitchFamily="34" charset="0"/>
              <a:buChar char="•"/>
            </a:pPr>
            <a:r>
              <a:rPr lang="en-IN" dirty="0"/>
              <a:t> </a:t>
            </a:r>
            <a:r>
              <a:rPr lang="en-US" dirty="0"/>
              <a:t>Offer </a:t>
            </a:r>
            <a:r>
              <a:rPr lang="en-US" b="1" dirty="0"/>
              <a:t>limited-time trials</a:t>
            </a:r>
            <a:r>
              <a:rPr lang="en-US" dirty="0"/>
              <a:t> and </a:t>
            </a:r>
            <a:r>
              <a:rPr lang="en-US" b="1" dirty="0"/>
              <a:t>micro-subscription models</a:t>
            </a:r>
            <a:r>
              <a:rPr lang="en-US" dirty="0"/>
              <a:t> (weekly/monthly).</a:t>
            </a:r>
            <a:endParaRPr lang="en-IN" dirty="0"/>
          </a:p>
        </p:txBody>
      </p:sp>
    </p:spTree>
    <p:extLst>
      <p:ext uri="{BB962C8B-B14F-4D97-AF65-F5344CB8AC3E}">
        <p14:creationId xmlns:p14="http://schemas.microsoft.com/office/powerpoint/2010/main" val="2130600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8EA34-3F76-88A8-01C0-54B937DF902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A30C96E-3776-1558-9F26-B93F820ACCAC}"/>
              </a:ext>
            </a:extLst>
          </p:cNvPr>
          <p:cNvSpPr>
            <a:spLocks noGrp="1"/>
          </p:cNvSpPr>
          <p:nvPr>
            <p:ph type="title"/>
          </p:nvPr>
        </p:nvSpPr>
        <p:spPr>
          <a:xfrm>
            <a:off x="1097280" y="286603"/>
            <a:ext cx="10058400" cy="1450757"/>
          </a:xfrm>
        </p:spPr>
        <p:txBody>
          <a:bodyPr anchor="b">
            <a:normAutofit/>
          </a:bodyPr>
          <a:lstStyle/>
          <a:p>
            <a:r>
              <a:rPr lang="en-IN" dirty="0"/>
              <a:t>Conclusion and suggestion</a:t>
            </a:r>
          </a:p>
        </p:txBody>
      </p:sp>
      <p:sp>
        <p:nvSpPr>
          <p:cNvPr id="3" name="Content Placeholder 2">
            <a:extLst>
              <a:ext uri="{FF2B5EF4-FFF2-40B4-BE49-F238E27FC236}">
                <a16:creationId xmlns:a16="http://schemas.microsoft.com/office/drawing/2014/main" id="{35224B52-AC3E-6DE9-2AC5-0B04B062A7BF}"/>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097280" y="2108201"/>
            <a:ext cx="10058400" cy="3760891"/>
          </a:xfrm>
        </p:spPr>
        <p:txBody>
          <a:bodyPr>
            <a:normAutofit/>
          </a:bodyPr>
          <a:lstStyle/>
          <a:p>
            <a:pPr indent="0">
              <a:buNone/>
            </a:pPr>
            <a:r>
              <a:rPr lang="en-IN" dirty="0"/>
              <a:t>Focus on Series Content</a:t>
            </a:r>
          </a:p>
          <a:p>
            <a:pPr marL="434340" indent="-342900">
              <a:buFont typeface="Arial" panose="020B0604020202020204" pitchFamily="34" charset="0"/>
              <a:buChar char="•"/>
            </a:pPr>
            <a:r>
              <a:rPr lang="en-US" dirty="0"/>
              <a:t>Invest in </a:t>
            </a:r>
            <a:r>
              <a:rPr lang="en-US" b="1" dirty="0"/>
              <a:t>binge-worthy, episodic content</a:t>
            </a:r>
            <a:r>
              <a:rPr lang="en-US" dirty="0"/>
              <a:t> to increase watch time and retention.</a:t>
            </a:r>
          </a:p>
          <a:p>
            <a:pPr marL="434340" indent="-342900">
              <a:buFont typeface="Arial" panose="020B0604020202020204" pitchFamily="34" charset="0"/>
              <a:buChar char="•"/>
            </a:pPr>
            <a:r>
              <a:rPr lang="en-US" dirty="0"/>
              <a:t>Promote season-based releases and cliffhanger endings to boost anticipation.</a:t>
            </a:r>
            <a:endParaRPr lang="en-IN" dirty="0"/>
          </a:p>
        </p:txBody>
      </p:sp>
    </p:spTree>
    <p:extLst>
      <p:ext uri="{BB962C8B-B14F-4D97-AF65-F5344CB8AC3E}">
        <p14:creationId xmlns:p14="http://schemas.microsoft.com/office/powerpoint/2010/main" val="407337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en placed on top of a signature line">
            <a:extLst>
              <a:ext uri="{FF2B5EF4-FFF2-40B4-BE49-F238E27FC236}">
                <a16:creationId xmlns:a16="http://schemas.microsoft.com/office/drawing/2014/main" id="{2779E127-D1EC-F750-E632-0467C4C53268}"/>
              </a:ext>
            </a:extLst>
          </p:cNvPr>
          <p:cNvPicPr>
            <a:picLocks noChangeAspect="1"/>
          </p:cNvPicPr>
          <p:nvPr/>
        </p:nvPicPr>
        <p:blipFill>
          <a:blip r:embed="rId2"/>
          <a:srcRect t="3771" b="39972"/>
          <a:stretch>
            <a:fillRect/>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6D09E0C2-BD43-C7F5-0896-87E4E71E992C}"/>
              </a:ext>
            </a:extLst>
          </p:cNvPr>
          <p:cNvSpPr>
            <a:spLocks noGrp="1"/>
          </p:cNvSpPr>
          <p:nvPr>
            <p:ph type="title"/>
          </p:nvPr>
        </p:nvSpPr>
        <p:spPr>
          <a:xfrm>
            <a:off x="1097279" y="4799362"/>
            <a:ext cx="10113645" cy="743682"/>
          </a:xfrm>
        </p:spPr>
        <p:txBody>
          <a:bodyPr anchor="b">
            <a:normAutofit/>
          </a:bodyPr>
          <a:lstStyle/>
          <a:p>
            <a:r>
              <a:rPr lang="en-IN" dirty="0"/>
              <a:t>SUBSCRIPTION AND REVENUE ANALYSIS</a:t>
            </a:r>
          </a:p>
        </p:txBody>
      </p:sp>
      <p:sp>
        <p:nvSpPr>
          <p:cNvPr id="5" name="Text Placeholder 3">
            <a:extLst>
              <a:ext uri="{FF2B5EF4-FFF2-40B4-BE49-F238E27FC236}">
                <a16:creationId xmlns:a16="http://schemas.microsoft.com/office/drawing/2014/main" id="{7269D619-0FCD-A9D8-6260-8B53134E7F28}"/>
              </a:ext>
            </a:extLst>
          </p:cNvPr>
          <p:cNvSpPr>
            <a:spLocks noGrp="1"/>
          </p:cNvSpPr>
          <p:nvPr>
            <p:ph type="body" sz="half" idx="2"/>
          </p:nvPr>
        </p:nvSpPr>
        <p:spPr>
          <a:xfrm>
            <a:off x="1097279" y="5715000"/>
            <a:ext cx="10113264" cy="609600"/>
          </a:xfrm>
        </p:spPr>
        <p:txBody>
          <a:bodyPr/>
          <a:lstStyle/>
          <a:p>
            <a:pPr lvl="1"/>
            <a:r>
              <a:rPr lang="en-US" dirty="0">
                <a:solidFill>
                  <a:schemeClr val="tx1">
                    <a:lumMod val="85000"/>
                    <a:lumOff val="15000"/>
                  </a:schemeClr>
                </a:solidFill>
              </a:rPr>
              <a:t>p</a:t>
            </a:r>
          </a:p>
        </p:txBody>
      </p:sp>
    </p:spTree>
    <p:extLst>
      <p:ext uri="{BB962C8B-B14F-4D97-AF65-F5344CB8AC3E}">
        <p14:creationId xmlns:p14="http://schemas.microsoft.com/office/powerpoint/2010/main" val="164560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FF20E9-2B06-EBC6-3EBB-9CB0DD9FC5CC}"/>
              </a:ext>
            </a:extLst>
          </p:cNvPr>
          <p:cNvSpPr>
            <a:spLocks noGrp="1"/>
          </p:cNvSpPr>
          <p:nvPr>
            <p:ph type="title"/>
          </p:nvPr>
        </p:nvSpPr>
        <p:spPr>
          <a:xfrm>
            <a:off x="643466" y="786383"/>
            <a:ext cx="3517567" cy="1083981"/>
          </a:xfrm>
        </p:spPr>
        <p:txBody>
          <a:bodyPr>
            <a:normAutofit/>
          </a:bodyPr>
          <a:lstStyle/>
          <a:p>
            <a:r>
              <a:rPr lang="en-US" sz="2000" dirty="0">
                <a:latin typeface="Algerian" panose="04020705040A02060702" pitchFamily="82" charset="0"/>
              </a:rPr>
              <a:t>Q1.  Monthly revenue based on different subscription plans</a:t>
            </a:r>
            <a:endParaRPr lang="en-IN" sz="2000" dirty="0">
              <a:latin typeface="Algerian" panose="04020705040A02060702" pitchFamily="82" charset="0"/>
            </a:endParaRPr>
          </a:p>
        </p:txBody>
      </p:sp>
      <p:graphicFrame>
        <p:nvGraphicFramePr>
          <p:cNvPr id="7" name="Content Placeholder 6">
            <a:extLst>
              <a:ext uri="{FF2B5EF4-FFF2-40B4-BE49-F238E27FC236}">
                <a16:creationId xmlns:a16="http://schemas.microsoft.com/office/drawing/2014/main" id="{87319B06-F3C7-AC94-EE23-26AEE550426A}"/>
              </a:ext>
            </a:extLst>
          </p:cNvPr>
          <p:cNvGraphicFramePr>
            <a:graphicFrameLocks noGrp="1"/>
          </p:cNvGraphicFramePr>
          <p:nvPr>
            <p:ph idx="1"/>
            <p:extLst>
              <p:ext uri="{D42A27DB-BD31-4B8C-83A1-F6EECF244321}">
                <p14:modId xmlns:p14="http://schemas.microsoft.com/office/powerpoint/2010/main" val="2442426671"/>
              </p:ext>
            </p:extLst>
          </p:nvPr>
        </p:nvGraphicFramePr>
        <p:xfrm>
          <a:off x="5459413" y="812799"/>
          <a:ext cx="5927723" cy="3426692"/>
        </p:xfrm>
        <a:graphic>
          <a:graphicData uri="http://schemas.openxmlformats.org/drawingml/2006/table">
            <a:tbl>
              <a:tblPr>
                <a:tableStyleId>{5C22544A-7EE6-4342-B048-85BDC9FD1C3A}</a:tableStyleId>
              </a:tblPr>
              <a:tblGrid>
                <a:gridCol w="2137927">
                  <a:extLst>
                    <a:ext uri="{9D8B030D-6E8A-4147-A177-3AD203B41FA5}">
                      <a16:colId xmlns:a16="http://schemas.microsoft.com/office/drawing/2014/main" val="3709789536"/>
                    </a:ext>
                  </a:extLst>
                </a:gridCol>
                <a:gridCol w="1583795">
                  <a:extLst>
                    <a:ext uri="{9D8B030D-6E8A-4147-A177-3AD203B41FA5}">
                      <a16:colId xmlns:a16="http://schemas.microsoft.com/office/drawing/2014/main" val="181309391"/>
                    </a:ext>
                  </a:extLst>
                </a:gridCol>
                <a:gridCol w="980445">
                  <a:extLst>
                    <a:ext uri="{9D8B030D-6E8A-4147-A177-3AD203B41FA5}">
                      <a16:colId xmlns:a16="http://schemas.microsoft.com/office/drawing/2014/main" val="653588345"/>
                    </a:ext>
                  </a:extLst>
                </a:gridCol>
                <a:gridCol w="1225556">
                  <a:extLst>
                    <a:ext uri="{9D8B030D-6E8A-4147-A177-3AD203B41FA5}">
                      <a16:colId xmlns:a16="http://schemas.microsoft.com/office/drawing/2014/main" val="2498250942"/>
                    </a:ext>
                  </a:extLst>
                </a:gridCol>
              </a:tblGrid>
              <a:tr h="856673">
                <a:tc>
                  <a:txBody>
                    <a:bodyPr/>
                    <a:lstStyle/>
                    <a:p>
                      <a:pPr algn="l" fontAlgn="b"/>
                      <a:r>
                        <a:rPr lang="en-IN" sz="1100" u="none" strike="noStrike" dirty="0">
                          <a:solidFill>
                            <a:srgbClr val="002060"/>
                          </a:solidFill>
                          <a:effectLst/>
                        </a:rPr>
                        <a:t> </a:t>
                      </a:r>
                      <a:endParaRPr lang="en-IN" sz="1100" b="0" i="0" u="none" strike="noStrike" dirty="0">
                        <a:solidFill>
                          <a:srgbClr val="002060"/>
                        </a:solidFill>
                        <a:effectLst/>
                        <a:latin typeface="Aptos Narrow" panose="020B0004020202020204" pitchFamily="34" charset="0"/>
                      </a:endParaRPr>
                    </a:p>
                  </a:txBody>
                  <a:tcPr marL="7620" marR="7620" marT="7620" marB="0" anchor="b"/>
                </a:tc>
                <a:tc>
                  <a:txBody>
                    <a:bodyPr/>
                    <a:lstStyle/>
                    <a:p>
                      <a:pPr algn="l" fontAlgn="b"/>
                      <a:r>
                        <a:rPr lang="en-IN" sz="2000" b="1" u="none" strike="noStrike" dirty="0">
                          <a:solidFill>
                            <a:srgbClr val="002060"/>
                          </a:solidFill>
                          <a:effectLst/>
                        </a:rPr>
                        <a:t>No. of users</a:t>
                      </a:r>
                      <a:endParaRPr lang="en-IN" sz="2000" b="1" i="0" u="none" strike="noStrike" dirty="0">
                        <a:solidFill>
                          <a:srgbClr val="002060"/>
                        </a:solidFill>
                        <a:effectLst/>
                        <a:latin typeface="Aptos Narrow" panose="020B0004020202020204" pitchFamily="34" charset="0"/>
                      </a:endParaRPr>
                    </a:p>
                  </a:txBody>
                  <a:tcPr marL="7620" marR="7620" marT="7620" marB="0" anchor="b"/>
                </a:tc>
                <a:tc>
                  <a:txBody>
                    <a:bodyPr/>
                    <a:lstStyle/>
                    <a:p>
                      <a:pPr algn="l" fontAlgn="b"/>
                      <a:r>
                        <a:rPr lang="en-IN" sz="2000" b="1" u="none" strike="noStrike" dirty="0">
                          <a:solidFill>
                            <a:srgbClr val="002060"/>
                          </a:solidFill>
                          <a:effectLst/>
                        </a:rPr>
                        <a:t>Price </a:t>
                      </a:r>
                      <a:endParaRPr lang="en-IN" sz="2000" b="1" i="0" u="none" strike="noStrike" dirty="0">
                        <a:solidFill>
                          <a:srgbClr val="002060"/>
                        </a:solidFill>
                        <a:effectLst/>
                        <a:latin typeface="Aptos Narrow" panose="020B0004020202020204" pitchFamily="34" charset="0"/>
                      </a:endParaRPr>
                    </a:p>
                  </a:txBody>
                  <a:tcPr marL="7620" marR="7620" marT="7620" marB="0" anchor="b"/>
                </a:tc>
                <a:tc>
                  <a:txBody>
                    <a:bodyPr/>
                    <a:lstStyle/>
                    <a:p>
                      <a:pPr algn="l" fontAlgn="b"/>
                      <a:r>
                        <a:rPr lang="en-IN" sz="2000" b="1" u="none" strike="noStrike" dirty="0">
                          <a:solidFill>
                            <a:srgbClr val="002060"/>
                          </a:solidFill>
                          <a:effectLst/>
                        </a:rPr>
                        <a:t>Revenue</a:t>
                      </a:r>
                      <a:endParaRPr lang="en-IN" sz="2000" b="1" i="0" u="none" strike="noStrike" dirty="0">
                        <a:solidFill>
                          <a:srgbClr val="00206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379979206"/>
                  </a:ext>
                </a:extLst>
              </a:tr>
              <a:tr h="856673">
                <a:tc>
                  <a:txBody>
                    <a:bodyPr/>
                    <a:lstStyle/>
                    <a:p>
                      <a:pPr algn="l" fontAlgn="b"/>
                      <a:r>
                        <a:rPr lang="en-IN" sz="2000" b="1" u="none" strike="noStrike" dirty="0">
                          <a:solidFill>
                            <a:srgbClr val="002060"/>
                          </a:solidFill>
                          <a:effectLst/>
                        </a:rPr>
                        <a:t>Basic</a:t>
                      </a:r>
                      <a:endParaRPr lang="en-IN" sz="2000" b="1" i="0" u="none" strike="noStrike" dirty="0">
                        <a:solidFill>
                          <a:srgbClr val="002060"/>
                        </a:solidFill>
                        <a:effectLst/>
                        <a:latin typeface="Aptos Narrow" panose="020B0004020202020204" pitchFamily="34" charset="0"/>
                      </a:endParaRPr>
                    </a:p>
                  </a:txBody>
                  <a:tcPr marL="7620" marR="7620" marT="7620" marB="0" anchor="b"/>
                </a:tc>
                <a:tc>
                  <a:txBody>
                    <a:bodyPr/>
                    <a:lstStyle/>
                    <a:p>
                      <a:pPr algn="ctr" fontAlgn="b"/>
                      <a:r>
                        <a:rPr lang="en-IN" sz="1600" u="none" strike="noStrike" dirty="0">
                          <a:solidFill>
                            <a:srgbClr val="002060"/>
                          </a:solidFill>
                          <a:effectLst/>
                        </a:rPr>
                        <a:t>323</a:t>
                      </a:r>
                      <a:endParaRPr lang="en-IN" sz="1600" b="0" i="0" u="none" strike="noStrike" dirty="0">
                        <a:solidFill>
                          <a:srgbClr val="002060"/>
                        </a:solidFill>
                        <a:effectLst/>
                        <a:latin typeface="Aptos Narrow" panose="020B0004020202020204" pitchFamily="34" charset="0"/>
                      </a:endParaRPr>
                    </a:p>
                  </a:txBody>
                  <a:tcPr marL="7620" marR="7620" marT="7620" marB="0" anchor="b"/>
                </a:tc>
                <a:tc>
                  <a:txBody>
                    <a:bodyPr/>
                    <a:lstStyle/>
                    <a:p>
                      <a:pPr algn="ctr" fontAlgn="b"/>
                      <a:r>
                        <a:rPr lang="en-IN" sz="1600" u="none" strike="noStrike" dirty="0">
                          <a:solidFill>
                            <a:srgbClr val="002060"/>
                          </a:solidFill>
                          <a:effectLst/>
                        </a:rPr>
                        <a:t>7.99</a:t>
                      </a:r>
                      <a:endParaRPr lang="en-IN" sz="1600" b="0" i="0" u="none" strike="noStrike" dirty="0">
                        <a:solidFill>
                          <a:srgbClr val="002060"/>
                        </a:solidFill>
                        <a:effectLst/>
                        <a:latin typeface="Aptos Narrow" panose="020B0004020202020204" pitchFamily="34" charset="0"/>
                      </a:endParaRPr>
                    </a:p>
                  </a:txBody>
                  <a:tcPr marL="7620" marR="7620" marT="7620" marB="0" anchor="b"/>
                </a:tc>
                <a:tc>
                  <a:txBody>
                    <a:bodyPr/>
                    <a:lstStyle/>
                    <a:p>
                      <a:pPr algn="ctr" fontAlgn="b"/>
                      <a:r>
                        <a:rPr lang="en-IN" sz="1600" u="none" strike="noStrike">
                          <a:solidFill>
                            <a:srgbClr val="002060"/>
                          </a:solidFill>
                          <a:effectLst/>
                        </a:rPr>
                        <a:t>2580.77</a:t>
                      </a:r>
                      <a:endParaRPr lang="en-IN" sz="1600" b="0" i="0" u="none" strike="noStrike">
                        <a:solidFill>
                          <a:srgbClr val="00206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526921008"/>
                  </a:ext>
                </a:extLst>
              </a:tr>
              <a:tr h="856673">
                <a:tc>
                  <a:txBody>
                    <a:bodyPr/>
                    <a:lstStyle/>
                    <a:p>
                      <a:pPr algn="l" fontAlgn="b"/>
                      <a:r>
                        <a:rPr lang="en-IN" sz="2000" b="1" u="none" strike="noStrike">
                          <a:solidFill>
                            <a:srgbClr val="002060"/>
                          </a:solidFill>
                          <a:effectLst/>
                        </a:rPr>
                        <a:t>Advanced</a:t>
                      </a:r>
                      <a:endParaRPr lang="en-IN" sz="2000" b="1" i="0" u="none" strike="noStrike">
                        <a:solidFill>
                          <a:srgbClr val="002060"/>
                        </a:solidFill>
                        <a:effectLst/>
                        <a:latin typeface="Aptos Narrow" panose="020B0004020202020204" pitchFamily="34" charset="0"/>
                      </a:endParaRPr>
                    </a:p>
                  </a:txBody>
                  <a:tcPr marL="7620" marR="7620" marT="7620" marB="0" anchor="b"/>
                </a:tc>
                <a:tc>
                  <a:txBody>
                    <a:bodyPr/>
                    <a:lstStyle/>
                    <a:p>
                      <a:pPr algn="ctr" fontAlgn="b"/>
                      <a:r>
                        <a:rPr lang="en-IN" sz="1600" u="none" strike="noStrike">
                          <a:solidFill>
                            <a:srgbClr val="002060"/>
                          </a:solidFill>
                          <a:effectLst/>
                        </a:rPr>
                        <a:t>345</a:t>
                      </a:r>
                      <a:endParaRPr lang="en-IN" sz="1600" b="0" i="0" u="none" strike="noStrike">
                        <a:solidFill>
                          <a:srgbClr val="002060"/>
                        </a:solidFill>
                        <a:effectLst/>
                        <a:latin typeface="Aptos Narrow" panose="020B0004020202020204" pitchFamily="34" charset="0"/>
                      </a:endParaRPr>
                    </a:p>
                  </a:txBody>
                  <a:tcPr marL="7620" marR="7620" marT="7620" marB="0" anchor="b"/>
                </a:tc>
                <a:tc>
                  <a:txBody>
                    <a:bodyPr/>
                    <a:lstStyle/>
                    <a:p>
                      <a:pPr algn="ctr" fontAlgn="b"/>
                      <a:r>
                        <a:rPr lang="en-IN" sz="1600" u="none" strike="noStrike" dirty="0">
                          <a:solidFill>
                            <a:srgbClr val="002060"/>
                          </a:solidFill>
                          <a:effectLst/>
                        </a:rPr>
                        <a:t>11.99</a:t>
                      </a:r>
                      <a:endParaRPr lang="en-IN" sz="1600" b="0" i="0" u="none" strike="noStrike" dirty="0">
                        <a:solidFill>
                          <a:srgbClr val="002060"/>
                        </a:solidFill>
                        <a:effectLst/>
                        <a:latin typeface="Aptos Narrow" panose="020B0004020202020204" pitchFamily="34" charset="0"/>
                      </a:endParaRPr>
                    </a:p>
                  </a:txBody>
                  <a:tcPr marL="7620" marR="7620" marT="7620" marB="0" anchor="b"/>
                </a:tc>
                <a:tc>
                  <a:txBody>
                    <a:bodyPr/>
                    <a:lstStyle/>
                    <a:p>
                      <a:pPr algn="ctr" fontAlgn="b"/>
                      <a:r>
                        <a:rPr lang="en-IN" sz="1600" u="none" strike="noStrike" dirty="0">
                          <a:solidFill>
                            <a:srgbClr val="002060"/>
                          </a:solidFill>
                          <a:effectLst/>
                        </a:rPr>
                        <a:t>4136.55</a:t>
                      </a:r>
                      <a:endParaRPr lang="en-IN" sz="1600" b="0" i="0" u="none" strike="noStrike" dirty="0">
                        <a:solidFill>
                          <a:srgbClr val="00206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58175925"/>
                  </a:ext>
                </a:extLst>
              </a:tr>
              <a:tr h="856673">
                <a:tc>
                  <a:txBody>
                    <a:bodyPr/>
                    <a:lstStyle/>
                    <a:p>
                      <a:pPr algn="l" fontAlgn="b"/>
                      <a:r>
                        <a:rPr lang="en-IN" sz="2000" b="1" u="none" strike="noStrike" dirty="0">
                          <a:solidFill>
                            <a:srgbClr val="002060"/>
                          </a:solidFill>
                          <a:effectLst/>
                        </a:rPr>
                        <a:t>Premium</a:t>
                      </a:r>
                      <a:endParaRPr lang="en-IN" sz="2000" b="1" i="0" u="none" strike="noStrike" dirty="0">
                        <a:solidFill>
                          <a:srgbClr val="002060"/>
                        </a:solidFill>
                        <a:effectLst/>
                        <a:latin typeface="Aptos Narrow" panose="020B0004020202020204" pitchFamily="34" charset="0"/>
                      </a:endParaRPr>
                    </a:p>
                  </a:txBody>
                  <a:tcPr marL="7620" marR="7620" marT="7620" marB="0" anchor="b"/>
                </a:tc>
                <a:tc>
                  <a:txBody>
                    <a:bodyPr/>
                    <a:lstStyle/>
                    <a:p>
                      <a:pPr algn="ctr" fontAlgn="b"/>
                      <a:r>
                        <a:rPr lang="en-IN" sz="1600" u="none" strike="noStrike">
                          <a:solidFill>
                            <a:srgbClr val="002060"/>
                          </a:solidFill>
                          <a:effectLst/>
                        </a:rPr>
                        <a:t>332</a:t>
                      </a:r>
                      <a:endParaRPr lang="en-IN" sz="1600" b="0" i="0" u="none" strike="noStrike">
                        <a:solidFill>
                          <a:srgbClr val="002060"/>
                        </a:solidFill>
                        <a:effectLst/>
                        <a:latin typeface="Aptos Narrow" panose="020B0004020202020204" pitchFamily="34" charset="0"/>
                      </a:endParaRPr>
                    </a:p>
                  </a:txBody>
                  <a:tcPr marL="7620" marR="7620" marT="7620" marB="0" anchor="b"/>
                </a:tc>
                <a:tc>
                  <a:txBody>
                    <a:bodyPr/>
                    <a:lstStyle/>
                    <a:p>
                      <a:pPr algn="ctr" fontAlgn="b"/>
                      <a:r>
                        <a:rPr lang="en-IN" sz="1600" u="none" strike="noStrike">
                          <a:solidFill>
                            <a:srgbClr val="002060"/>
                          </a:solidFill>
                          <a:effectLst/>
                        </a:rPr>
                        <a:t>15.99</a:t>
                      </a:r>
                      <a:endParaRPr lang="en-IN" sz="1600" b="0" i="0" u="none" strike="noStrike">
                        <a:solidFill>
                          <a:srgbClr val="002060"/>
                        </a:solidFill>
                        <a:effectLst/>
                        <a:latin typeface="Aptos Narrow" panose="020B0004020202020204" pitchFamily="34" charset="0"/>
                      </a:endParaRPr>
                    </a:p>
                  </a:txBody>
                  <a:tcPr marL="7620" marR="7620" marT="7620" marB="0" anchor="b"/>
                </a:tc>
                <a:tc>
                  <a:txBody>
                    <a:bodyPr/>
                    <a:lstStyle/>
                    <a:p>
                      <a:pPr algn="ctr" fontAlgn="b"/>
                      <a:r>
                        <a:rPr lang="en-IN" sz="1600" u="none" strike="noStrike" dirty="0">
                          <a:solidFill>
                            <a:srgbClr val="002060"/>
                          </a:solidFill>
                          <a:effectLst/>
                        </a:rPr>
                        <a:t>5308.68</a:t>
                      </a:r>
                      <a:endParaRPr lang="en-IN" sz="1600" b="0" i="0" u="none" strike="noStrike" dirty="0">
                        <a:solidFill>
                          <a:srgbClr val="00206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703366364"/>
                  </a:ext>
                </a:extLst>
              </a:tr>
            </a:tbl>
          </a:graphicData>
        </a:graphic>
      </p:graphicFrame>
      <p:sp>
        <p:nvSpPr>
          <p:cNvPr id="8" name="Text Placeholder 7">
            <a:extLst>
              <a:ext uri="{FF2B5EF4-FFF2-40B4-BE49-F238E27FC236}">
                <a16:creationId xmlns:a16="http://schemas.microsoft.com/office/drawing/2014/main" id="{351340BA-CA5A-A0C3-1A58-2E313863E149}"/>
              </a:ext>
            </a:extLst>
          </p:cNvPr>
          <p:cNvSpPr>
            <a:spLocks noGrp="1"/>
          </p:cNvSpPr>
          <p:nvPr>
            <p:ph type="body" sz="half" idx="2"/>
          </p:nvPr>
        </p:nvSpPr>
        <p:spPr>
          <a:xfrm>
            <a:off x="643465" y="1984664"/>
            <a:ext cx="3517567" cy="4122891"/>
          </a:xfrm>
        </p:spPr>
        <p:txBody>
          <a:bodyPr>
            <a:normAutofit lnSpcReduction="10000"/>
          </a:bodyPr>
          <a:lstStyle/>
          <a:p>
            <a:r>
              <a:rPr lang="en-US" sz="1800" dirty="0">
                <a:solidFill>
                  <a:srgbClr val="FFFFFF"/>
                </a:solidFill>
                <a:effectLst/>
                <a:latin typeface="Franklin Gothic Book" panose="020B0503020102020204" pitchFamily="34" charset="0"/>
              </a:rPr>
              <a:t>Based on the analysis, it can be concluded that the majority of revenue, amounting to $5,308.58, is generated by premium subscribers. However, the data indicates that a larger number of users prefer the advanced plan, priced at $11.99 per month. Increasing the price of the advanced plan by one dollar could potentially boost the number of premium subscribers and also increase revenue from advanced plan users.</a:t>
            </a:r>
            <a:endParaRPr lang="en-IN" dirty="0"/>
          </a:p>
        </p:txBody>
      </p:sp>
    </p:spTree>
    <p:extLst>
      <p:ext uri="{BB962C8B-B14F-4D97-AF65-F5344CB8AC3E}">
        <p14:creationId xmlns:p14="http://schemas.microsoft.com/office/powerpoint/2010/main" val="103011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26CA8-5C5F-5178-0665-2AB86739057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BDB0081-45C8-E7BE-268D-68FB7B9C8F55}"/>
              </a:ext>
            </a:extLst>
          </p:cNvPr>
          <p:cNvSpPr>
            <a:spLocks noGrp="1"/>
          </p:cNvSpPr>
          <p:nvPr>
            <p:ph type="title"/>
          </p:nvPr>
        </p:nvSpPr>
        <p:spPr>
          <a:xfrm>
            <a:off x="643466" y="786383"/>
            <a:ext cx="3517567" cy="1083981"/>
          </a:xfrm>
        </p:spPr>
        <p:txBody>
          <a:bodyPr>
            <a:normAutofit/>
          </a:bodyPr>
          <a:lstStyle/>
          <a:p>
            <a:r>
              <a:rPr lang="en-US" sz="2000" dirty="0">
                <a:latin typeface="Algerian" panose="04020705040A02060702" pitchFamily="82" charset="0"/>
              </a:rPr>
              <a:t>Q2. Distribution of users across different price tiers</a:t>
            </a:r>
            <a:endParaRPr lang="en-IN" sz="2000" dirty="0">
              <a:latin typeface="Algerian" panose="04020705040A02060702" pitchFamily="82" charset="0"/>
            </a:endParaRPr>
          </a:p>
        </p:txBody>
      </p:sp>
      <p:sp>
        <p:nvSpPr>
          <p:cNvPr id="8" name="Text Placeholder 7">
            <a:extLst>
              <a:ext uri="{FF2B5EF4-FFF2-40B4-BE49-F238E27FC236}">
                <a16:creationId xmlns:a16="http://schemas.microsoft.com/office/drawing/2014/main" id="{9C4BBE93-ED2B-F749-4028-0CD3AE75F896}"/>
              </a:ext>
            </a:extLst>
          </p:cNvPr>
          <p:cNvSpPr>
            <a:spLocks noGrp="1"/>
          </p:cNvSpPr>
          <p:nvPr>
            <p:ph type="body" sz="half" idx="2"/>
          </p:nvPr>
        </p:nvSpPr>
        <p:spPr>
          <a:xfrm>
            <a:off x="643465" y="1984664"/>
            <a:ext cx="3517567" cy="4122891"/>
          </a:xfrm>
        </p:spPr>
        <p:txBody>
          <a:bodyPr/>
          <a:lstStyle/>
          <a:p>
            <a:r>
              <a:rPr lang="en-US" sz="1800" dirty="0">
                <a:solidFill>
                  <a:srgbClr val="FFFFFF"/>
                </a:solidFill>
                <a:effectLst/>
                <a:latin typeface="Franklin Gothic Book" panose="020B0503020102020204" pitchFamily="34" charset="0"/>
              </a:rPr>
              <a:t>Based on the analysis, we can conclude that the majority of users opted for the advanced plan, followed by the premium plan, with the basic plan being the least chosen. It is worth noting that the price difference between these plans is only $3. Considering the cost, most users perceive the advanced plan as the most economical and valuable option.</a:t>
            </a:r>
            <a:endParaRPr lang="en-IN" dirty="0"/>
          </a:p>
        </p:txBody>
      </p:sp>
      <p:graphicFrame>
        <p:nvGraphicFramePr>
          <p:cNvPr id="4" name="Content Placeholder 3">
            <a:extLst>
              <a:ext uri="{FF2B5EF4-FFF2-40B4-BE49-F238E27FC236}">
                <a16:creationId xmlns:a16="http://schemas.microsoft.com/office/drawing/2014/main" id="{3A92B2C6-1341-1FC3-5AC1-1B7951475631}"/>
              </a:ext>
            </a:extLst>
          </p:cNvPr>
          <p:cNvGraphicFramePr>
            <a:graphicFrameLocks noGrp="1"/>
          </p:cNvGraphicFramePr>
          <p:nvPr>
            <p:ph idx="1"/>
            <p:extLst>
              <p:ext uri="{D42A27DB-BD31-4B8C-83A1-F6EECF244321}">
                <p14:modId xmlns:p14="http://schemas.microsoft.com/office/powerpoint/2010/main" val="266570313"/>
              </p:ext>
            </p:extLst>
          </p:nvPr>
        </p:nvGraphicFramePr>
        <p:xfrm>
          <a:off x="5486400" y="1194955"/>
          <a:ext cx="6062133" cy="2774372"/>
        </p:xfrm>
        <a:graphic>
          <a:graphicData uri="http://schemas.openxmlformats.org/drawingml/2006/table">
            <a:tbl>
              <a:tblPr/>
              <a:tblGrid>
                <a:gridCol w="3752205">
                  <a:extLst>
                    <a:ext uri="{9D8B030D-6E8A-4147-A177-3AD203B41FA5}">
                      <a16:colId xmlns:a16="http://schemas.microsoft.com/office/drawing/2014/main" val="2961145864"/>
                    </a:ext>
                  </a:extLst>
                </a:gridCol>
                <a:gridCol w="2309928">
                  <a:extLst>
                    <a:ext uri="{9D8B030D-6E8A-4147-A177-3AD203B41FA5}">
                      <a16:colId xmlns:a16="http://schemas.microsoft.com/office/drawing/2014/main" val="4085385173"/>
                    </a:ext>
                  </a:extLst>
                </a:gridCol>
              </a:tblGrid>
              <a:tr h="1067066">
                <a:tc>
                  <a:txBody>
                    <a:bodyPr/>
                    <a:lstStyle/>
                    <a:p>
                      <a:pPr algn="ctr" fontAlgn="b">
                        <a:lnSpc>
                          <a:spcPct val="200000"/>
                        </a:lnSpc>
                      </a:pPr>
                      <a:r>
                        <a:rPr lang="en-IN" sz="2400" b="1" i="0" u="none" strike="noStrike" dirty="0">
                          <a:solidFill>
                            <a:srgbClr val="000000"/>
                          </a:solidFill>
                          <a:effectLst/>
                          <a:latin typeface="Aptos Narrow" panose="020B0004020202020204" pitchFamily="34" charset="0"/>
                        </a:rPr>
                        <a:t>PRICE TIER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lnSpc>
                          <a:spcPct val="200000"/>
                        </a:lnSpc>
                      </a:pPr>
                      <a:r>
                        <a:rPr lang="en-IN" sz="2400" b="1" i="0" u="none" strike="noStrike" dirty="0">
                          <a:solidFill>
                            <a:srgbClr val="000000"/>
                          </a:solidFill>
                          <a:effectLst/>
                          <a:latin typeface="Aptos Narrow" panose="020B0004020202020204" pitchFamily="34" charset="0"/>
                        </a:rPr>
                        <a:t>NO. OF USERS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37550757"/>
                  </a:ext>
                </a:extLst>
              </a:tr>
              <a:tr h="569102">
                <a:tc>
                  <a:txBody>
                    <a:bodyPr/>
                    <a:lstStyle/>
                    <a:p>
                      <a:pPr algn="ctr" fontAlgn="b"/>
                      <a:r>
                        <a:rPr lang="en-IN" sz="2000" b="1" i="0" u="none" strike="noStrike" dirty="0">
                          <a:solidFill>
                            <a:srgbClr val="000000"/>
                          </a:solidFill>
                          <a:effectLst/>
                          <a:latin typeface="Aptos Narrow" panose="020B0004020202020204" pitchFamily="34" charset="0"/>
                        </a:rPr>
                        <a:t>BASIC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1" i="0" u="none" strike="noStrike" dirty="0">
                          <a:solidFill>
                            <a:srgbClr val="000000"/>
                          </a:solidFill>
                          <a:effectLst/>
                          <a:latin typeface="Aptos Narrow" panose="020B0004020202020204" pitchFamily="34" charset="0"/>
                        </a:rPr>
                        <a:t>323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8715155"/>
                  </a:ext>
                </a:extLst>
              </a:tr>
              <a:tr h="569102">
                <a:tc>
                  <a:txBody>
                    <a:bodyPr/>
                    <a:lstStyle/>
                    <a:p>
                      <a:pPr algn="ctr" fontAlgn="b"/>
                      <a:r>
                        <a:rPr lang="en-IN" sz="2000" b="1" i="0" u="none" strike="noStrike" dirty="0">
                          <a:solidFill>
                            <a:srgbClr val="000000"/>
                          </a:solidFill>
                          <a:effectLst/>
                          <a:latin typeface="Aptos Narrow" panose="020B0004020202020204" pitchFamily="34" charset="0"/>
                        </a:rPr>
                        <a:t>ADVANCED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1" i="0" u="none" strike="noStrike" dirty="0">
                          <a:solidFill>
                            <a:srgbClr val="000000"/>
                          </a:solidFill>
                          <a:effectLst/>
                          <a:latin typeface="Aptos Narrow" panose="020B0004020202020204" pitchFamily="34" charset="0"/>
                        </a:rPr>
                        <a:t>345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2663159"/>
                  </a:ext>
                </a:extLst>
              </a:tr>
              <a:tr h="569102">
                <a:tc>
                  <a:txBody>
                    <a:bodyPr/>
                    <a:lstStyle/>
                    <a:p>
                      <a:pPr algn="ctr" fontAlgn="b"/>
                      <a:r>
                        <a:rPr lang="en-IN" sz="2000" b="1" i="0" u="none" strike="noStrike" dirty="0">
                          <a:solidFill>
                            <a:srgbClr val="000000"/>
                          </a:solidFill>
                          <a:effectLst/>
                          <a:latin typeface="Aptos Narrow" panose="020B0004020202020204" pitchFamily="34" charset="0"/>
                        </a:rPr>
                        <a:t>PREMIUM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1" i="0" u="none" strike="noStrike" dirty="0">
                          <a:solidFill>
                            <a:srgbClr val="000000"/>
                          </a:solidFill>
                          <a:effectLst/>
                          <a:latin typeface="Aptos Narrow" panose="020B0004020202020204" pitchFamily="34" charset="0"/>
                        </a:rPr>
                        <a:t>332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061286"/>
                  </a:ext>
                </a:extLst>
              </a:tr>
            </a:tbl>
          </a:graphicData>
        </a:graphic>
      </p:graphicFrame>
    </p:spTree>
    <p:extLst>
      <p:ext uri="{BB962C8B-B14F-4D97-AF65-F5344CB8AC3E}">
        <p14:creationId xmlns:p14="http://schemas.microsoft.com/office/powerpoint/2010/main" val="3191228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56A32-BDEE-2485-D0D7-8427B73E4336}"/>
            </a:ext>
          </a:extLst>
        </p:cNvPr>
        <p:cNvGrpSpPr/>
        <p:nvPr/>
      </p:nvGrpSpPr>
      <p:grpSpPr>
        <a:xfrm>
          <a:off x="0" y="0"/>
          <a:ext cx="0" cy="0"/>
          <a:chOff x="0" y="0"/>
          <a:chExt cx="0" cy="0"/>
        </a:xfrm>
      </p:grpSpPr>
      <p:pic>
        <p:nvPicPr>
          <p:cNvPr id="4" name="Picture 3" descr="Pen placed on top of a signature line">
            <a:extLst>
              <a:ext uri="{FF2B5EF4-FFF2-40B4-BE49-F238E27FC236}">
                <a16:creationId xmlns:a16="http://schemas.microsoft.com/office/drawing/2014/main" id="{D85ADE8E-ECB4-EF56-FD27-16454599ABAB}"/>
              </a:ext>
            </a:extLst>
          </p:cNvPr>
          <p:cNvPicPr>
            <a:picLocks noChangeAspect="1"/>
          </p:cNvPicPr>
          <p:nvPr/>
        </p:nvPicPr>
        <p:blipFill>
          <a:blip r:embed="rId2"/>
          <a:srcRect t="3771" b="39972"/>
          <a:stretch>
            <a:fillRect/>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CBC6DAF2-77A3-029D-AC7C-09FF1DBB1100}"/>
              </a:ext>
            </a:extLst>
          </p:cNvPr>
          <p:cNvSpPr>
            <a:spLocks noGrp="1"/>
          </p:cNvSpPr>
          <p:nvPr>
            <p:ph type="title"/>
          </p:nvPr>
        </p:nvSpPr>
        <p:spPr>
          <a:xfrm>
            <a:off x="1097279" y="4799362"/>
            <a:ext cx="10113645" cy="743682"/>
          </a:xfrm>
        </p:spPr>
        <p:txBody>
          <a:bodyPr anchor="b">
            <a:normAutofit/>
          </a:bodyPr>
          <a:lstStyle/>
          <a:p>
            <a:r>
              <a:rPr lang="en-IN" dirty="0"/>
              <a:t>USER ENGAGEMENT METRICS</a:t>
            </a:r>
          </a:p>
        </p:txBody>
      </p:sp>
      <p:sp>
        <p:nvSpPr>
          <p:cNvPr id="5" name="Text Placeholder 3">
            <a:extLst>
              <a:ext uri="{FF2B5EF4-FFF2-40B4-BE49-F238E27FC236}">
                <a16:creationId xmlns:a16="http://schemas.microsoft.com/office/drawing/2014/main" id="{546F224E-0583-BA4C-697A-CA1FB5735819}"/>
              </a:ext>
            </a:extLst>
          </p:cNvPr>
          <p:cNvSpPr>
            <a:spLocks noGrp="1"/>
          </p:cNvSpPr>
          <p:nvPr>
            <p:ph type="body" sz="half" idx="2"/>
          </p:nvPr>
        </p:nvSpPr>
        <p:spPr>
          <a:xfrm>
            <a:off x="1097279" y="5715000"/>
            <a:ext cx="10113264" cy="609600"/>
          </a:xfrm>
        </p:spPr>
        <p:txBody>
          <a:bodyPr/>
          <a:lstStyle/>
          <a:p>
            <a:pPr lvl="1"/>
            <a:r>
              <a:rPr lang="en-US" dirty="0">
                <a:solidFill>
                  <a:schemeClr val="tx1">
                    <a:lumMod val="85000"/>
                    <a:lumOff val="15000"/>
                  </a:schemeClr>
                </a:solidFill>
              </a:rPr>
              <a:t>p</a:t>
            </a:r>
          </a:p>
        </p:txBody>
      </p:sp>
    </p:spTree>
    <p:extLst>
      <p:ext uri="{BB962C8B-B14F-4D97-AF65-F5344CB8AC3E}">
        <p14:creationId xmlns:p14="http://schemas.microsoft.com/office/powerpoint/2010/main" val="3660543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417DA-E508-DA9D-2E2C-4B8C7D00F29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14A10E0-A662-2947-8D43-61D27ECEB334}"/>
              </a:ext>
            </a:extLst>
          </p:cNvPr>
          <p:cNvSpPr>
            <a:spLocks noGrp="1"/>
          </p:cNvSpPr>
          <p:nvPr>
            <p:ph type="title"/>
          </p:nvPr>
        </p:nvSpPr>
        <p:spPr>
          <a:xfrm>
            <a:off x="643466" y="786383"/>
            <a:ext cx="3517567" cy="720299"/>
          </a:xfrm>
        </p:spPr>
        <p:txBody>
          <a:bodyPr>
            <a:normAutofit/>
          </a:bodyPr>
          <a:lstStyle/>
          <a:p>
            <a:r>
              <a:rPr lang="en-US" sz="2000" dirty="0">
                <a:latin typeface="Algerian" panose="04020705040A02060702" pitchFamily="82" charset="0"/>
              </a:rPr>
              <a:t>Q1. Average watch hours per user</a:t>
            </a:r>
            <a:endParaRPr lang="en-IN" sz="2000" dirty="0">
              <a:latin typeface="Algerian" panose="04020705040A02060702" pitchFamily="82" charset="0"/>
            </a:endParaRPr>
          </a:p>
        </p:txBody>
      </p:sp>
      <p:sp>
        <p:nvSpPr>
          <p:cNvPr id="8" name="Text Placeholder 7">
            <a:extLst>
              <a:ext uri="{FF2B5EF4-FFF2-40B4-BE49-F238E27FC236}">
                <a16:creationId xmlns:a16="http://schemas.microsoft.com/office/drawing/2014/main" id="{E49E5A8A-1BAF-04BE-87AB-D72B2FD10642}"/>
              </a:ext>
            </a:extLst>
          </p:cNvPr>
          <p:cNvSpPr>
            <a:spLocks noGrp="1"/>
          </p:cNvSpPr>
          <p:nvPr>
            <p:ph type="body" sz="half" idx="2"/>
          </p:nvPr>
        </p:nvSpPr>
        <p:spPr>
          <a:xfrm>
            <a:off x="643465" y="1984664"/>
            <a:ext cx="3517567" cy="4122891"/>
          </a:xfrm>
        </p:spPr>
        <p:txBody>
          <a:bodyPr/>
          <a:lstStyle/>
          <a:p>
            <a:r>
              <a:rPr lang="en-US" sz="1800" dirty="0">
                <a:solidFill>
                  <a:srgbClr val="FFFFFF"/>
                </a:solidFill>
                <a:effectLst/>
                <a:latin typeface="Franklin Gothic Book" panose="020B0503020102020204" pitchFamily="34" charset="0"/>
              </a:rPr>
              <a:t>Based on the analysis, we can conclude that the average watch time per user per month is 254.516 hours.</a:t>
            </a:r>
            <a:endParaRPr lang="en-IN" dirty="0"/>
          </a:p>
        </p:txBody>
      </p:sp>
      <p:sp>
        <p:nvSpPr>
          <p:cNvPr id="3" name="Content Placeholder 2">
            <a:extLst>
              <a:ext uri="{FF2B5EF4-FFF2-40B4-BE49-F238E27FC236}">
                <a16:creationId xmlns:a16="http://schemas.microsoft.com/office/drawing/2014/main" id="{31C7EDCA-8289-5FDF-16C8-3C2223A1821D}"/>
              </a:ext>
            </a:extLst>
          </p:cNvPr>
          <p:cNvSpPr>
            <a:spLocks noGrp="1"/>
          </p:cNvSpPr>
          <p:nvPr>
            <p:ph idx="1"/>
          </p:nvPr>
        </p:nvSpPr>
        <p:spPr>
          <a:xfrm>
            <a:off x="5458984" y="2566555"/>
            <a:ext cx="5928344" cy="3541001"/>
          </a:xfrm>
        </p:spPr>
        <p:txBody>
          <a:bodyPr/>
          <a:lstStyle/>
          <a:p>
            <a:r>
              <a:rPr lang="en-IN" dirty="0"/>
              <a:t>254.516 is the average hours spent on the platform, and total number of users is 1000 people spread across 6 regions such as Australia, Canada, France, Germany, India, USA and UK</a:t>
            </a:r>
          </a:p>
        </p:txBody>
      </p:sp>
    </p:spTree>
    <p:extLst>
      <p:ext uri="{BB962C8B-B14F-4D97-AF65-F5344CB8AC3E}">
        <p14:creationId xmlns:p14="http://schemas.microsoft.com/office/powerpoint/2010/main" val="3531563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01D6E-DE03-FBC9-68F8-C29BD16ADF6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FB08FF0-6BB2-EB75-6569-8B3276360844}"/>
              </a:ext>
            </a:extLst>
          </p:cNvPr>
          <p:cNvSpPr>
            <a:spLocks noGrp="1"/>
          </p:cNvSpPr>
          <p:nvPr>
            <p:ph type="title"/>
          </p:nvPr>
        </p:nvSpPr>
        <p:spPr>
          <a:xfrm>
            <a:off x="643466" y="786383"/>
            <a:ext cx="3517567" cy="720299"/>
          </a:xfrm>
        </p:spPr>
        <p:txBody>
          <a:bodyPr>
            <a:normAutofit/>
          </a:bodyPr>
          <a:lstStyle/>
          <a:p>
            <a:r>
              <a:rPr lang="en-US" sz="2000" dirty="0">
                <a:latin typeface="Algerian" panose="04020705040A02060702" pitchFamily="82" charset="0"/>
              </a:rPr>
              <a:t>Q2. Total movies vs series watched per user</a:t>
            </a:r>
            <a:endParaRPr lang="en-IN" sz="2000" dirty="0">
              <a:latin typeface="Algerian" panose="04020705040A02060702" pitchFamily="82" charset="0"/>
            </a:endParaRPr>
          </a:p>
        </p:txBody>
      </p:sp>
      <p:sp>
        <p:nvSpPr>
          <p:cNvPr id="8" name="Text Placeholder 7">
            <a:extLst>
              <a:ext uri="{FF2B5EF4-FFF2-40B4-BE49-F238E27FC236}">
                <a16:creationId xmlns:a16="http://schemas.microsoft.com/office/drawing/2014/main" id="{E8DF64AB-E335-9172-7988-C884952DF5D2}"/>
              </a:ext>
            </a:extLst>
          </p:cNvPr>
          <p:cNvSpPr>
            <a:spLocks noGrp="1"/>
          </p:cNvSpPr>
          <p:nvPr>
            <p:ph type="body" sz="half" idx="2"/>
          </p:nvPr>
        </p:nvSpPr>
        <p:spPr>
          <a:xfrm>
            <a:off x="643465" y="1984664"/>
            <a:ext cx="3517567" cy="4122891"/>
          </a:xfrm>
        </p:spPr>
        <p:txBody>
          <a:bodyPr/>
          <a:lstStyle/>
          <a:p>
            <a:r>
              <a:rPr lang="en-US" sz="1800" dirty="0">
                <a:solidFill>
                  <a:srgbClr val="FFFFFF"/>
                </a:solidFill>
                <a:effectLst/>
                <a:latin typeface="Franklin Gothic Book" panose="020B0503020102020204" pitchFamily="34" charset="0"/>
              </a:rPr>
              <a:t>Based on the analysis, the average watch time per individual is approximately 515.9 hours for movies and 99.7 hours for series. This suggests that most users prefer watching movies, likely due to their shorter completion times, whereas engagement with series is relatively lower, possibly because of the longer duration required to finish them.</a:t>
            </a:r>
            <a:endParaRPr lang="en-IN" dirty="0"/>
          </a:p>
        </p:txBody>
      </p:sp>
      <p:graphicFrame>
        <p:nvGraphicFramePr>
          <p:cNvPr id="6" name="Content Placeholder 5">
            <a:extLst>
              <a:ext uri="{FF2B5EF4-FFF2-40B4-BE49-F238E27FC236}">
                <a16:creationId xmlns:a16="http://schemas.microsoft.com/office/drawing/2014/main" id="{0D6F8C78-02DB-1CB3-4634-365A2C515349}"/>
              </a:ext>
            </a:extLst>
          </p:cNvPr>
          <p:cNvGraphicFramePr>
            <a:graphicFrameLocks noGrp="1"/>
          </p:cNvGraphicFramePr>
          <p:nvPr>
            <p:ph idx="1"/>
            <p:extLst>
              <p:ext uri="{D42A27DB-BD31-4B8C-83A1-F6EECF244321}">
                <p14:modId xmlns:p14="http://schemas.microsoft.com/office/powerpoint/2010/main" val="2191559454"/>
              </p:ext>
            </p:extLst>
          </p:nvPr>
        </p:nvGraphicFramePr>
        <p:xfrm>
          <a:off x="5288972" y="1756065"/>
          <a:ext cx="5740017" cy="2576944"/>
        </p:xfrm>
        <a:graphic>
          <a:graphicData uri="http://schemas.openxmlformats.org/drawingml/2006/table">
            <a:tbl>
              <a:tblPr>
                <a:tableStyleId>{5C22544A-7EE6-4342-B048-85BDC9FD1C3A}</a:tableStyleId>
              </a:tblPr>
              <a:tblGrid>
                <a:gridCol w="2483428">
                  <a:extLst>
                    <a:ext uri="{9D8B030D-6E8A-4147-A177-3AD203B41FA5}">
                      <a16:colId xmlns:a16="http://schemas.microsoft.com/office/drawing/2014/main" val="502102741"/>
                    </a:ext>
                  </a:extLst>
                </a:gridCol>
                <a:gridCol w="3256589">
                  <a:extLst>
                    <a:ext uri="{9D8B030D-6E8A-4147-A177-3AD203B41FA5}">
                      <a16:colId xmlns:a16="http://schemas.microsoft.com/office/drawing/2014/main" val="2527402365"/>
                    </a:ext>
                  </a:extLst>
                </a:gridCol>
              </a:tblGrid>
              <a:tr h="1288472">
                <a:tc>
                  <a:txBody>
                    <a:bodyPr/>
                    <a:lstStyle/>
                    <a:p>
                      <a:pPr lvl="1" algn="ctr" fontAlgn="b"/>
                      <a:r>
                        <a:rPr lang="en-IN" sz="2000" b="1" u="none" strike="noStrike" dirty="0">
                          <a:effectLst/>
                        </a:rPr>
                        <a:t>Movies watched</a:t>
                      </a:r>
                      <a:endParaRPr lang="en-IN" sz="20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2400" u="none" strike="noStrike" dirty="0">
                          <a:effectLst/>
                        </a:rPr>
                        <a:t>515.897</a:t>
                      </a:r>
                      <a:endParaRPr lang="en-IN" sz="24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363589732"/>
                  </a:ext>
                </a:extLst>
              </a:tr>
              <a:tr h="1288472">
                <a:tc>
                  <a:txBody>
                    <a:bodyPr/>
                    <a:lstStyle/>
                    <a:p>
                      <a:pPr lvl="1" algn="ctr" fontAlgn="b"/>
                      <a:r>
                        <a:rPr lang="en-IN" sz="2000" b="1" u="none" strike="noStrike" dirty="0">
                          <a:effectLst/>
                        </a:rPr>
                        <a:t>Series watched</a:t>
                      </a:r>
                      <a:endParaRPr lang="en-IN" sz="20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2400" u="none" strike="noStrike" dirty="0">
                          <a:effectLst/>
                        </a:rPr>
                        <a:t>99.746</a:t>
                      </a:r>
                      <a:endParaRPr lang="en-IN" sz="24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511999255"/>
                  </a:ext>
                </a:extLst>
              </a:tr>
            </a:tbl>
          </a:graphicData>
        </a:graphic>
      </p:graphicFrame>
    </p:spTree>
    <p:extLst>
      <p:ext uri="{BB962C8B-B14F-4D97-AF65-F5344CB8AC3E}">
        <p14:creationId xmlns:p14="http://schemas.microsoft.com/office/powerpoint/2010/main" val="284286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51EF7-83A4-7E38-DE33-5E2EB3CC79C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14D0813-17BC-932A-6C40-C1FC279F6D22}"/>
              </a:ext>
            </a:extLst>
          </p:cNvPr>
          <p:cNvSpPr>
            <a:spLocks noGrp="1"/>
          </p:cNvSpPr>
          <p:nvPr>
            <p:ph type="title"/>
          </p:nvPr>
        </p:nvSpPr>
        <p:spPr>
          <a:xfrm>
            <a:off x="643466" y="786383"/>
            <a:ext cx="3517567" cy="720299"/>
          </a:xfrm>
        </p:spPr>
        <p:txBody>
          <a:bodyPr>
            <a:normAutofit fontScale="90000"/>
          </a:bodyPr>
          <a:lstStyle/>
          <a:p>
            <a:r>
              <a:rPr lang="en-US" sz="2000" dirty="0">
                <a:latin typeface="Algerian" panose="04020705040A02060702" pitchFamily="82" charset="0"/>
              </a:rPr>
              <a:t>Q3. Impact of recommended content on engagement</a:t>
            </a:r>
            <a:endParaRPr lang="en-IN" sz="2000" dirty="0">
              <a:latin typeface="Algerian" panose="04020705040A02060702" pitchFamily="82" charset="0"/>
            </a:endParaRPr>
          </a:p>
        </p:txBody>
      </p:sp>
      <p:sp>
        <p:nvSpPr>
          <p:cNvPr id="8" name="Text Placeholder 7">
            <a:extLst>
              <a:ext uri="{FF2B5EF4-FFF2-40B4-BE49-F238E27FC236}">
                <a16:creationId xmlns:a16="http://schemas.microsoft.com/office/drawing/2014/main" id="{090A8C77-AB22-D3D2-15C2-32A47E0EDE67}"/>
              </a:ext>
            </a:extLst>
          </p:cNvPr>
          <p:cNvSpPr>
            <a:spLocks noGrp="1"/>
          </p:cNvSpPr>
          <p:nvPr>
            <p:ph type="body" sz="half" idx="2"/>
          </p:nvPr>
        </p:nvSpPr>
        <p:spPr>
          <a:xfrm>
            <a:off x="643465" y="1984664"/>
            <a:ext cx="3517567" cy="4551218"/>
          </a:xfrm>
        </p:spPr>
        <p:txBody>
          <a:bodyPr>
            <a:normAutofit/>
          </a:bodyPr>
          <a:lstStyle/>
          <a:p>
            <a:r>
              <a:rPr lang="en-US" sz="1800" dirty="0">
                <a:solidFill>
                  <a:srgbClr val="FFFFFF"/>
                </a:solidFill>
                <a:effectLst/>
                <a:latin typeface="Franklin Gothic Book" panose="020B0503020102020204" pitchFamily="34" charset="0"/>
              </a:rPr>
              <a:t>Based on the analysis, it can be concluded that users who receive recommendations tend to watch more content, with an average of 61.6% watching movies and 40.4% watching series, compared to those who do not receive recommendations. To enhance user experience and increase watch hours, providing more recommendations is essential, as this will likely boost both user numbers and engagement on the platform.</a:t>
            </a:r>
            <a:endParaRPr lang="en-IN" dirty="0"/>
          </a:p>
        </p:txBody>
      </p:sp>
      <p:graphicFrame>
        <p:nvGraphicFramePr>
          <p:cNvPr id="4" name="Content Placeholder 3">
            <a:extLst>
              <a:ext uri="{FF2B5EF4-FFF2-40B4-BE49-F238E27FC236}">
                <a16:creationId xmlns:a16="http://schemas.microsoft.com/office/drawing/2014/main" id="{DEBDCED1-13E9-1653-FDE9-25CB03C35DCB}"/>
              </a:ext>
            </a:extLst>
          </p:cNvPr>
          <p:cNvGraphicFramePr>
            <a:graphicFrameLocks noGrp="1"/>
          </p:cNvGraphicFramePr>
          <p:nvPr>
            <p:ph idx="1"/>
            <p:extLst>
              <p:ext uri="{D42A27DB-BD31-4B8C-83A1-F6EECF244321}">
                <p14:modId xmlns:p14="http://schemas.microsoft.com/office/powerpoint/2010/main" val="2309910342"/>
              </p:ext>
            </p:extLst>
          </p:nvPr>
        </p:nvGraphicFramePr>
        <p:xfrm>
          <a:off x="5008418" y="602674"/>
          <a:ext cx="7003474" cy="2377570"/>
        </p:xfrm>
        <a:graphic>
          <a:graphicData uri="http://schemas.openxmlformats.org/drawingml/2006/table">
            <a:tbl>
              <a:tblPr>
                <a:tableStyleId>{5C22544A-7EE6-4342-B048-85BDC9FD1C3A}</a:tableStyleId>
              </a:tblPr>
              <a:tblGrid>
                <a:gridCol w="4458004">
                  <a:extLst>
                    <a:ext uri="{9D8B030D-6E8A-4147-A177-3AD203B41FA5}">
                      <a16:colId xmlns:a16="http://schemas.microsoft.com/office/drawing/2014/main" val="160846412"/>
                    </a:ext>
                  </a:extLst>
                </a:gridCol>
                <a:gridCol w="2545470">
                  <a:extLst>
                    <a:ext uri="{9D8B030D-6E8A-4147-A177-3AD203B41FA5}">
                      <a16:colId xmlns:a16="http://schemas.microsoft.com/office/drawing/2014/main" val="2236376524"/>
                    </a:ext>
                  </a:extLst>
                </a:gridCol>
              </a:tblGrid>
              <a:tr h="310018">
                <a:tc>
                  <a:txBody>
                    <a:bodyPr/>
                    <a:lstStyle/>
                    <a:p>
                      <a:pPr algn="ctr" fontAlgn="b"/>
                      <a:r>
                        <a:rPr lang="en-IN" sz="2400" u="none" strike="noStrike" spc="300" dirty="0">
                          <a:effectLst/>
                        </a:rPr>
                        <a:t>Title</a:t>
                      </a:r>
                      <a:endParaRPr lang="en-IN" sz="2400" b="0" i="0" u="none" strike="noStrike" spc="30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IN" sz="2400" u="none" strike="noStrike" spc="300" dirty="0">
                          <a:effectLst/>
                        </a:rPr>
                        <a:t>Values</a:t>
                      </a:r>
                      <a:endParaRPr lang="en-IN" sz="2400" b="0" i="0" u="none" strike="noStrike" spc="300"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653688700"/>
                  </a:ext>
                </a:extLst>
              </a:tr>
              <a:tr h="294839">
                <a:tc>
                  <a:txBody>
                    <a:bodyPr/>
                    <a:lstStyle/>
                    <a:p>
                      <a:pPr algn="l" fontAlgn="b"/>
                      <a:r>
                        <a:rPr lang="en-IN" sz="1800" b="1" u="none" strike="noStrike" dirty="0">
                          <a:effectLst/>
                        </a:rPr>
                        <a:t>NO. OF RECOMMENDED USER</a:t>
                      </a:r>
                      <a:endParaRPr lang="en-IN" sz="18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2000" u="none" strike="noStrike" dirty="0">
                          <a:effectLst/>
                        </a:rPr>
                        <a:t>801</a:t>
                      </a:r>
                      <a:endParaRPr lang="en-IN" sz="20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903812232"/>
                  </a:ext>
                </a:extLst>
              </a:tr>
              <a:tr h="294839">
                <a:tc>
                  <a:txBody>
                    <a:bodyPr/>
                    <a:lstStyle/>
                    <a:p>
                      <a:pPr algn="l" fontAlgn="b"/>
                      <a:r>
                        <a:rPr lang="en-IN" sz="1800" b="1" u="none" strike="noStrike" dirty="0">
                          <a:effectLst/>
                        </a:rPr>
                        <a:t>NO.OF NON- RECOMMENDATION</a:t>
                      </a:r>
                      <a:endParaRPr lang="en-IN" sz="18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2000" u="none" strike="noStrike" dirty="0">
                          <a:effectLst/>
                        </a:rPr>
                        <a:t>199</a:t>
                      </a:r>
                      <a:endParaRPr lang="en-IN" sz="20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410863158"/>
                  </a:ext>
                </a:extLst>
              </a:tr>
              <a:tr h="823090">
                <a:tc>
                  <a:txBody>
                    <a:bodyPr/>
                    <a:lstStyle/>
                    <a:p>
                      <a:pPr algn="l" fontAlgn="b"/>
                      <a:r>
                        <a:rPr lang="en-US" sz="1800" b="1" u="none" strike="noStrike" dirty="0">
                          <a:effectLst/>
                        </a:rPr>
                        <a:t>TOAL OF USERS WATCHED MOVIES BASED ON RECOMMENDATION</a:t>
                      </a:r>
                      <a:endParaRPr lang="en-US" sz="18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2000" u="none" strike="noStrike" dirty="0">
                          <a:effectLst/>
                        </a:rPr>
                        <a:t>616</a:t>
                      </a:r>
                      <a:endParaRPr lang="en-IN" sz="20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336384716"/>
                  </a:ext>
                </a:extLst>
              </a:tr>
              <a:tr h="552822">
                <a:tc>
                  <a:txBody>
                    <a:bodyPr/>
                    <a:lstStyle/>
                    <a:p>
                      <a:pPr algn="l" fontAlgn="b"/>
                      <a:r>
                        <a:rPr lang="en-US" sz="1800" b="1" u="none" strike="noStrike" dirty="0">
                          <a:effectLst/>
                        </a:rPr>
                        <a:t>TOAL OF USERS WATCHED SERIES BASED ON RECOMMENDATION</a:t>
                      </a:r>
                      <a:endParaRPr lang="en-US" sz="18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b"/>
                      <a:r>
                        <a:rPr lang="en-IN" sz="2000" u="none" strike="noStrike" dirty="0">
                          <a:effectLst/>
                        </a:rPr>
                        <a:t>404</a:t>
                      </a:r>
                      <a:endParaRPr lang="en-IN" sz="20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694903299"/>
                  </a:ext>
                </a:extLst>
              </a:tr>
            </a:tbl>
          </a:graphicData>
        </a:graphic>
      </p:graphicFrame>
      <p:graphicFrame>
        <p:nvGraphicFramePr>
          <p:cNvPr id="7" name="Chart 6">
            <a:extLst>
              <a:ext uri="{FF2B5EF4-FFF2-40B4-BE49-F238E27FC236}">
                <a16:creationId xmlns:a16="http://schemas.microsoft.com/office/drawing/2014/main" id="{BD3BB9ED-BB70-8F4F-9A72-A4B05014FD28}"/>
              </a:ext>
            </a:extLst>
          </p:cNvPr>
          <p:cNvGraphicFramePr>
            <a:graphicFrameLocks/>
          </p:cNvGraphicFramePr>
          <p:nvPr>
            <p:extLst>
              <p:ext uri="{D42A27DB-BD31-4B8C-83A1-F6EECF244321}">
                <p14:modId xmlns:p14="http://schemas.microsoft.com/office/powerpoint/2010/main" val="2008919782"/>
              </p:ext>
            </p:extLst>
          </p:nvPr>
        </p:nvGraphicFramePr>
        <p:xfrm>
          <a:off x="4810991" y="3169227"/>
          <a:ext cx="7294417" cy="30860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2896558"/>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{BE126FE7-8B01-4407-9AFA-18E3E57551CA}tf56160789_win32</Template>
  <TotalTime>183</TotalTime>
  <Words>1503</Words>
  <Application>Microsoft Office PowerPoint</Application>
  <PresentationFormat>Widescreen</PresentationFormat>
  <Paragraphs>372</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Algerian</vt:lpstr>
      <vt:lpstr>Aptos Narrow</vt:lpstr>
      <vt:lpstr>Arial</vt:lpstr>
      <vt:lpstr>Arial Black</vt:lpstr>
      <vt:lpstr>Arial Narrow</vt:lpstr>
      <vt:lpstr>Bookman Old Style</vt:lpstr>
      <vt:lpstr>Calibri</vt:lpstr>
      <vt:lpstr>Franklin Gothic Book</vt:lpstr>
      <vt:lpstr>Custom</vt:lpstr>
      <vt:lpstr>STREAMING SERVICES USER ANALYSIS</vt:lpstr>
      <vt:lpstr>Agenda</vt:lpstr>
      <vt:lpstr>SUBSCRIPTION AND REVENUE ANALYSIS</vt:lpstr>
      <vt:lpstr>Q1.  Monthly revenue based on different subscription plans</vt:lpstr>
      <vt:lpstr>Q2. Distribution of users across different price tiers</vt:lpstr>
      <vt:lpstr>USER ENGAGEMENT METRICS</vt:lpstr>
      <vt:lpstr>Q1. Average watch hours per user</vt:lpstr>
      <vt:lpstr>Q2. Total movies vs series watched per user</vt:lpstr>
      <vt:lpstr>Q3. Impact of recommended content on engagement</vt:lpstr>
      <vt:lpstr>DEMOGRAPHIC &amp; BEHAVIORAL INSIGHTS</vt:lpstr>
      <vt:lpstr>Q1. Preferred genres by age group</vt:lpstr>
      <vt:lpstr>Q2. Device usage trends</vt:lpstr>
      <vt:lpstr>Q3. Peak watch time trends</vt:lpstr>
      <vt:lpstr>RETENTION AND LOYALTY</vt:lpstr>
      <vt:lpstr>Q1. Membership status</vt:lpstr>
      <vt:lpstr>Q2. Loyalty points distribution</vt:lpstr>
      <vt:lpstr>Q3. Frequency of logins and content download</vt:lpstr>
      <vt:lpstr>PAYMENT PREFERENCES AND REGIONAL TRENDS</vt:lpstr>
      <vt:lpstr>Q1. Preferred payment methods by region</vt:lpstr>
      <vt:lpstr>Q2. Subscription trends by country</vt:lpstr>
      <vt:lpstr>Q3. Language preference and their co-relation with engagement</vt:lpstr>
      <vt:lpstr>Conclusion and suggestion</vt:lpstr>
      <vt:lpstr>Conclusion and suggestion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 Mohan Maragatham</dc:creator>
  <cp:lastModifiedBy>Karthik Mohan Maragatham</cp:lastModifiedBy>
  <cp:revision>2</cp:revision>
  <dcterms:created xsi:type="dcterms:W3CDTF">2025-08-03T14:50:58Z</dcterms:created>
  <dcterms:modified xsi:type="dcterms:W3CDTF">2025-08-03T17:54:07Z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