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80" r:id="rId13"/>
    <p:sldId id="270" r:id="rId14"/>
    <p:sldId id="271" r:id="rId15"/>
    <p:sldId id="272" r:id="rId16"/>
    <p:sldId id="273" r:id="rId17"/>
    <p:sldId id="278" r:id="rId18"/>
    <p:sldId id="274" r:id="rId19"/>
    <p:sldId id="275" r:id="rId20"/>
    <p:sldId id="276"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7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4/9/2025</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4/9/2025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4/9/2025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4/9/2025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4/9/2025</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4/9/2025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4/9/2025</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4/9/2025</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4/9/2025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4/9/2025</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4/9/2025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4/9/2025</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C8EB-77D6-6587-CA4C-70B3401B7C63}"/>
              </a:ext>
            </a:extLst>
          </p:cNvPr>
          <p:cNvSpPr>
            <a:spLocks noGrp="1"/>
          </p:cNvSpPr>
          <p:nvPr>
            <p:ph type="ctrTitle"/>
          </p:nvPr>
        </p:nvSpPr>
        <p:spPr>
          <a:xfrm>
            <a:off x="1561707" y="2228915"/>
            <a:ext cx="9068586" cy="2590800"/>
          </a:xfrm>
        </p:spPr>
        <p:txBody>
          <a:bodyPr/>
          <a:lstStyle/>
          <a:p>
            <a:r>
              <a:rPr lang="en-US" b="1" dirty="0"/>
              <a:t>REAL-TIME-LANGUAGE-TRANSLATOR</a:t>
            </a:r>
            <a:endParaRPr lang="en-IN" b="1" dirty="0"/>
          </a:p>
        </p:txBody>
      </p:sp>
    </p:spTree>
    <p:extLst>
      <p:ext uri="{BB962C8B-B14F-4D97-AF65-F5344CB8AC3E}">
        <p14:creationId xmlns:p14="http://schemas.microsoft.com/office/powerpoint/2010/main" val="286633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A8D46-C2E5-54EF-24B7-25B3C161F296}"/>
              </a:ext>
            </a:extLst>
          </p:cNvPr>
          <p:cNvSpPr>
            <a:spLocks noGrp="1"/>
          </p:cNvSpPr>
          <p:nvPr>
            <p:ph idx="1"/>
          </p:nvPr>
        </p:nvSpPr>
        <p:spPr>
          <a:xfrm>
            <a:off x="1066800" y="1022555"/>
            <a:ext cx="10058400" cy="5012485"/>
          </a:xfrm>
        </p:spPr>
        <p:txBody>
          <a:bodyPr>
            <a:normAutofit lnSpcReduction="10000"/>
          </a:bodyPr>
          <a:lstStyle/>
          <a:p>
            <a:pPr marL="0" indent="0">
              <a:buNone/>
            </a:pPr>
            <a:r>
              <a:rPr lang="en-US" sz="3000" b="1" dirty="0">
                <a:latin typeface="Inter"/>
              </a:rPr>
              <a:t>SOFTWARE REQUIRMENTS :</a:t>
            </a:r>
          </a:p>
          <a:p>
            <a:r>
              <a:rPr lang="en-US" sz="2000" dirty="0">
                <a:latin typeface="Inter"/>
              </a:rPr>
              <a:t>Python 3.8.5+</a:t>
            </a:r>
          </a:p>
          <a:p>
            <a:r>
              <a:rPr lang="en-US" sz="2000" dirty="0">
                <a:latin typeface="Inter"/>
              </a:rPr>
              <a:t>GTTS (Text-to-Speech)</a:t>
            </a:r>
          </a:p>
          <a:p>
            <a:r>
              <a:rPr lang="en-US" sz="2000" dirty="0">
                <a:latin typeface="Inter"/>
              </a:rPr>
              <a:t>SpeechRecognition (Speech-to-Text)</a:t>
            </a:r>
          </a:p>
          <a:p>
            <a:r>
              <a:rPr lang="en-US" sz="2000" dirty="0">
                <a:latin typeface="Inter"/>
              </a:rPr>
              <a:t>Googletrans (Translation)</a:t>
            </a:r>
          </a:p>
          <a:p>
            <a:r>
              <a:rPr lang="en-US" sz="2000" dirty="0">
                <a:latin typeface="Inter"/>
              </a:rPr>
              <a:t>Streamlit (User Interface)</a:t>
            </a:r>
          </a:p>
          <a:p>
            <a:pPr marL="0" indent="0">
              <a:buNone/>
            </a:pPr>
            <a:r>
              <a:rPr lang="en-US" sz="3000" b="1" dirty="0">
                <a:latin typeface="Inter"/>
              </a:rPr>
              <a:t>HARDWARE REQUIRMENTS :</a:t>
            </a:r>
          </a:p>
          <a:p>
            <a:r>
              <a:rPr lang="en-US" sz="2000" dirty="0">
                <a:latin typeface="Inter"/>
              </a:rPr>
              <a:t>CPU: Dual-core or better</a:t>
            </a:r>
          </a:p>
          <a:p>
            <a:r>
              <a:rPr lang="en-US" sz="2000" dirty="0">
                <a:latin typeface="Inter"/>
              </a:rPr>
              <a:t>RAM: 4GB+</a:t>
            </a:r>
          </a:p>
          <a:p>
            <a:r>
              <a:rPr lang="en-US" sz="2000" dirty="0">
                <a:latin typeface="Inter"/>
              </a:rPr>
              <a:t>Storage: 2GB+ free space</a:t>
            </a:r>
          </a:p>
          <a:p>
            <a:r>
              <a:rPr lang="en-US" sz="2000" dirty="0">
                <a:latin typeface="Inter"/>
              </a:rPr>
              <a:t>Microphone &amp; Speakers</a:t>
            </a:r>
          </a:p>
          <a:p>
            <a:r>
              <a:rPr lang="en-US" sz="2000" dirty="0">
                <a:latin typeface="Inter"/>
              </a:rPr>
              <a:t>Internet Connection</a:t>
            </a:r>
          </a:p>
          <a:p>
            <a:pPr marL="0" indent="0">
              <a:buNone/>
            </a:pPr>
            <a:endParaRPr lang="en-US" sz="2000" b="1" dirty="0">
              <a:latin typeface="Inter"/>
            </a:endParaRPr>
          </a:p>
          <a:p>
            <a:pPr marL="0" indent="0">
              <a:buNone/>
            </a:pPr>
            <a:endParaRPr lang="en-US" sz="2000" dirty="0">
              <a:latin typeface="Inter"/>
            </a:endParaRPr>
          </a:p>
        </p:txBody>
      </p:sp>
    </p:spTree>
    <p:extLst>
      <p:ext uri="{BB962C8B-B14F-4D97-AF65-F5344CB8AC3E}">
        <p14:creationId xmlns:p14="http://schemas.microsoft.com/office/powerpoint/2010/main" val="260265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956C-2DCF-B343-3D31-97FD21464A30}"/>
              </a:ext>
            </a:extLst>
          </p:cNvPr>
          <p:cNvSpPr>
            <a:spLocks noGrp="1"/>
          </p:cNvSpPr>
          <p:nvPr>
            <p:ph type="title"/>
          </p:nvPr>
        </p:nvSpPr>
        <p:spPr/>
        <p:txBody>
          <a:bodyPr>
            <a:normAutofit/>
          </a:bodyPr>
          <a:lstStyle/>
          <a:p>
            <a:pPr algn="ctr"/>
            <a:r>
              <a:rPr lang="en-US" sz="4400" b="1" dirty="0"/>
              <a:t>ALGORITHMS</a:t>
            </a:r>
            <a:endParaRPr lang="en-IN" sz="4400" b="1" dirty="0"/>
          </a:p>
        </p:txBody>
      </p:sp>
      <p:sp>
        <p:nvSpPr>
          <p:cNvPr id="3" name="Content Placeholder 2">
            <a:extLst>
              <a:ext uri="{FF2B5EF4-FFF2-40B4-BE49-F238E27FC236}">
                <a16:creationId xmlns:a16="http://schemas.microsoft.com/office/drawing/2014/main" id="{A62C1C18-032D-8EF9-F88E-15A57AF2FD42}"/>
              </a:ext>
            </a:extLst>
          </p:cNvPr>
          <p:cNvSpPr>
            <a:spLocks noGrp="1"/>
          </p:cNvSpPr>
          <p:nvPr>
            <p:ph idx="1"/>
          </p:nvPr>
        </p:nvSpPr>
        <p:spPr>
          <a:xfrm>
            <a:off x="1066800" y="2103120"/>
            <a:ext cx="10058400" cy="3835564"/>
          </a:xfrm>
        </p:spPr>
        <p:txBody>
          <a:bodyPr>
            <a:normAutofit/>
          </a:bodyPr>
          <a:lstStyle/>
          <a:p>
            <a:pPr marL="0" indent="0">
              <a:lnSpc>
                <a:spcPct val="200000"/>
              </a:lnSpc>
              <a:buNone/>
            </a:pPr>
            <a:r>
              <a:rPr lang="en-IN" sz="2600" b="1" dirty="0">
                <a:latin typeface="Inter"/>
              </a:rPr>
              <a:t>Deep Neural Networks (DNNs) : </a:t>
            </a:r>
          </a:p>
          <a:p>
            <a:pPr marL="457200" indent="-457200">
              <a:lnSpc>
                <a:spcPct val="200000"/>
              </a:lnSpc>
              <a:buAutoNum type="arabicPeriod"/>
            </a:pPr>
            <a:r>
              <a:rPr lang="en-US" sz="2000" b="1" dirty="0">
                <a:latin typeface="Inter"/>
              </a:rPr>
              <a:t>Speech to Text</a:t>
            </a:r>
            <a:r>
              <a:rPr lang="en-US" sz="2000" dirty="0">
                <a:latin typeface="Inter"/>
              </a:rPr>
              <a:t>: The tool listens to your voice and turns it into text. This is done using Google’s speech recognition, which uses DNNs to understand what you’re saying.</a:t>
            </a:r>
          </a:p>
          <a:p>
            <a:pPr marL="457200" indent="-457200">
              <a:lnSpc>
                <a:spcPct val="200000"/>
              </a:lnSpc>
              <a:buAutoNum type="arabicPeriod"/>
            </a:pPr>
            <a:r>
              <a:rPr lang="en-US" sz="2000" b="1" dirty="0">
                <a:latin typeface="Inter"/>
              </a:rPr>
              <a:t>Translation: </a:t>
            </a:r>
            <a:r>
              <a:rPr lang="en-US" sz="2000" dirty="0">
                <a:latin typeface="Inter"/>
              </a:rPr>
              <a:t>The tool translates the text from one language to another. Google Translate, which the tool uses, relies on DNNs to make translations accurate and smooth.</a:t>
            </a:r>
            <a:r>
              <a:rPr lang="en-IN" sz="2000" dirty="0">
                <a:latin typeface="Inter"/>
              </a:rPr>
              <a:t>	</a:t>
            </a:r>
          </a:p>
        </p:txBody>
      </p:sp>
    </p:spTree>
    <p:extLst>
      <p:ext uri="{BB962C8B-B14F-4D97-AF65-F5344CB8AC3E}">
        <p14:creationId xmlns:p14="http://schemas.microsoft.com/office/powerpoint/2010/main" val="3029163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86098-E468-C1C9-7532-A4DD23C807D0}"/>
              </a:ext>
            </a:extLst>
          </p:cNvPr>
          <p:cNvSpPr>
            <a:spLocks noGrp="1"/>
          </p:cNvSpPr>
          <p:nvPr>
            <p:ph idx="1"/>
          </p:nvPr>
        </p:nvSpPr>
        <p:spPr>
          <a:xfrm>
            <a:off x="1066800" y="1848464"/>
            <a:ext cx="10058400" cy="4186575"/>
          </a:xfrm>
        </p:spPr>
        <p:txBody>
          <a:bodyPr>
            <a:normAutofit/>
          </a:bodyPr>
          <a:lstStyle/>
          <a:p>
            <a:pPr marL="0" indent="0">
              <a:lnSpc>
                <a:spcPct val="200000"/>
              </a:lnSpc>
              <a:buNone/>
            </a:pPr>
            <a:r>
              <a:rPr lang="en-US" sz="2000" b="1" dirty="0">
                <a:latin typeface="Inter"/>
              </a:rPr>
              <a:t>3.   Text to Speech: </a:t>
            </a:r>
            <a:r>
              <a:rPr lang="en-US" sz="2000" dirty="0">
                <a:latin typeface="Inter"/>
              </a:rPr>
              <a:t>The tool reads out the translated text in the new language. Google’s text-to-speech (</a:t>
            </a:r>
            <a:r>
              <a:rPr lang="en-US" sz="2000" dirty="0" err="1">
                <a:latin typeface="Inter"/>
              </a:rPr>
              <a:t>gTTS</a:t>
            </a:r>
            <a:r>
              <a:rPr lang="en-US" sz="2000" dirty="0">
                <a:latin typeface="Inter"/>
              </a:rPr>
              <a:t>) uses DNNs to make the voice sound natural.</a:t>
            </a:r>
            <a:endParaRPr lang="en-US" sz="2000" b="1" dirty="0">
              <a:latin typeface="Inter"/>
            </a:endParaRPr>
          </a:p>
          <a:p>
            <a:pPr marL="0" indent="0">
              <a:lnSpc>
                <a:spcPct val="200000"/>
              </a:lnSpc>
              <a:buNone/>
            </a:pPr>
            <a:r>
              <a:rPr lang="en-US" sz="2000" b="1" dirty="0">
                <a:latin typeface="Inter"/>
              </a:rPr>
              <a:t>4.   Noise Handling: </a:t>
            </a:r>
            <a:r>
              <a:rPr lang="en-US" sz="2000" dirty="0">
                <a:latin typeface="Inter"/>
              </a:rPr>
              <a:t>The app tries to ignore background noise when listening to your voice. While not directly using DNNs, advanced noise filtering often uses DNNs to work better.</a:t>
            </a:r>
          </a:p>
        </p:txBody>
      </p:sp>
    </p:spTree>
    <p:extLst>
      <p:ext uri="{BB962C8B-B14F-4D97-AF65-F5344CB8AC3E}">
        <p14:creationId xmlns:p14="http://schemas.microsoft.com/office/powerpoint/2010/main" val="466403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79E0-ED7F-A7EF-56FF-F65F8D857DE9}"/>
              </a:ext>
            </a:extLst>
          </p:cNvPr>
          <p:cNvSpPr>
            <a:spLocks noGrp="1"/>
          </p:cNvSpPr>
          <p:nvPr>
            <p:ph type="title"/>
          </p:nvPr>
        </p:nvSpPr>
        <p:spPr>
          <a:xfrm>
            <a:off x="1066800" y="642594"/>
            <a:ext cx="10058400" cy="733922"/>
          </a:xfrm>
        </p:spPr>
        <p:txBody>
          <a:bodyPr>
            <a:normAutofit/>
          </a:bodyPr>
          <a:lstStyle/>
          <a:p>
            <a:pPr algn="ctr"/>
            <a:r>
              <a:rPr lang="en-US" sz="4400" b="1" dirty="0"/>
              <a:t>ARCHITECTURE</a:t>
            </a:r>
            <a:endParaRPr lang="en-IN" sz="4400" b="1" dirty="0"/>
          </a:p>
        </p:txBody>
      </p:sp>
      <p:pic>
        <p:nvPicPr>
          <p:cNvPr id="5" name="Content Placeholder 4">
            <a:extLst>
              <a:ext uri="{FF2B5EF4-FFF2-40B4-BE49-F238E27FC236}">
                <a16:creationId xmlns:a16="http://schemas.microsoft.com/office/drawing/2014/main" id="{8D2E799D-82A2-36AE-7CAF-3AAB2347917A}"/>
              </a:ext>
            </a:extLst>
          </p:cNvPr>
          <p:cNvPicPr>
            <a:picLocks noGrp="1" noChangeAspect="1"/>
          </p:cNvPicPr>
          <p:nvPr>
            <p:ph idx="1"/>
          </p:nvPr>
        </p:nvPicPr>
        <p:blipFill>
          <a:blip r:embed="rId2"/>
          <a:srcRect/>
          <a:stretch/>
        </p:blipFill>
        <p:spPr>
          <a:xfrm>
            <a:off x="4507591" y="1376516"/>
            <a:ext cx="3176817" cy="5043949"/>
          </a:xfrm>
        </p:spPr>
      </p:pic>
    </p:spTree>
    <p:extLst>
      <p:ext uri="{BB962C8B-B14F-4D97-AF65-F5344CB8AC3E}">
        <p14:creationId xmlns:p14="http://schemas.microsoft.com/office/powerpoint/2010/main" val="399697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5A6A-4CA2-42F7-D565-1232E8C59111}"/>
              </a:ext>
            </a:extLst>
          </p:cNvPr>
          <p:cNvSpPr>
            <a:spLocks noGrp="1"/>
          </p:cNvSpPr>
          <p:nvPr>
            <p:ph type="title"/>
          </p:nvPr>
        </p:nvSpPr>
        <p:spPr>
          <a:xfrm>
            <a:off x="1066800" y="642594"/>
            <a:ext cx="10058400" cy="851909"/>
          </a:xfrm>
        </p:spPr>
        <p:txBody>
          <a:bodyPr>
            <a:normAutofit/>
          </a:bodyPr>
          <a:lstStyle/>
          <a:p>
            <a:pPr algn="ctr"/>
            <a:r>
              <a:rPr lang="en-US" sz="4400" b="1" dirty="0"/>
              <a:t>UML DIAGRAMS</a:t>
            </a:r>
            <a:endParaRPr lang="en-IN" sz="4400" b="1" dirty="0"/>
          </a:p>
        </p:txBody>
      </p:sp>
      <p:sp>
        <p:nvSpPr>
          <p:cNvPr id="3" name="Content Placeholder 2">
            <a:extLst>
              <a:ext uri="{FF2B5EF4-FFF2-40B4-BE49-F238E27FC236}">
                <a16:creationId xmlns:a16="http://schemas.microsoft.com/office/drawing/2014/main" id="{67DE1582-E9B1-62D9-4986-A4AB84ECC622}"/>
              </a:ext>
            </a:extLst>
          </p:cNvPr>
          <p:cNvSpPr>
            <a:spLocks noGrp="1"/>
          </p:cNvSpPr>
          <p:nvPr>
            <p:ph idx="1"/>
          </p:nvPr>
        </p:nvSpPr>
        <p:spPr>
          <a:xfrm>
            <a:off x="1066800" y="1494503"/>
            <a:ext cx="10058400" cy="4540537"/>
          </a:xfrm>
        </p:spPr>
        <p:txBody>
          <a:bodyPr/>
          <a:lstStyle/>
          <a:p>
            <a:pPr marL="0" indent="0">
              <a:buNone/>
            </a:pPr>
            <a:r>
              <a:rPr lang="en-IN" sz="3000" b="1" dirty="0">
                <a:latin typeface="Inter"/>
              </a:rPr>
              <a:t>CLASS DIAGRAM</a:t>
            </a:r>
            <a:r>
              <a:rPr lang="en-US" sz="3000" b="1" dirty="0">
                <a:latin typeface="Inter"/>
              </a:rPr>
              <a:t> :</a:t>
            </a:r>
          </a:p>
          <a:p>
            <a:pPr marL="0" indent="0">
              <a:buNone/>
            </a:pPr>
            <a:r>
              <a:rPr lang="en-US" sz="2000" dirty="0">
                <a:latin typeface="Inter"/>
              </a:rPr>
              <a:t>CLASS DIAGRAMS CONSISTS OF THE CLASSES AND THE OBJECTS AND THE INTERACTION BETWEEN THEM. IT MAINLY DEALS WITH INTERACTION BETWEEN CLASSES IN SYSTEM , THEIR BEHAVIOUR AND PROPERTIES OF THE SYSTEM.</a:t>
            </a:r>
          </a:p>
          <a:p>
            <a:pPr marL="0" indent="0">
              <a:buNone/>
            </a:pPr>
            <a:endParaRPr lang="en-IN" dirty="0"/>
          </a:p>
        </p:txBody>
      </p:sp>
      <p:pic>
        <p:nvPicPr>
          <p:cNvPr id="5" name="Picture 4">
            <a:extLst>
              <a:ext uri="{FF2B5EF4-FFF2-40B4-BE49-F238E27FC236}">
                <a16:creationId xmlns:a16="http://schemas.microsoft.com/office/drawing/2014/main" id="{6DDCAF20-0A2E-006F-7A00-3F90AC6B6C11}"/>
              </a:ext>
            </a:extLst>
          </p:cNvPr>
          <p:cNvPicPr>
            <a:picLocks noChangeAspect="1"/>
          </p:cNvPicPr>
          <p:nvPr/>
        </p:nvPicPr>
        <p:blipFill>
          <a:blip r:embed="rId2"/>
          <a:stretch>
            <a:fillRect/>
          </a:stretch>
        </p:blipFill>
        <p:spPr>
          <a:xfrm>
            <a:off x="3036325" y="3046528"/>
            <a:ext cx="4976965" cy="3399870"/>
          </a:xfrm>
          <a:prstGeom prst="rect">
            <a:avLst/>
          </a:prstGeom>
        </p:spPr>
      </p:pic>
    </p:spTree>
    <p:extLst>
      <p:ext uri="{BB962C8B-B14F-4D97-AF65-F5344CB8AC3E}">
        <p14:creationId xmlns:p14="http://schemas.microsoft.com/office/powerpoint/2010/main" val="73432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DCA1E-B0AD-00BF-B071-8B075BA14306}"/>
              </a:ext>
            </a:extLst>
          </p:cNvPr>
          <p:cNvSpPr>
            <a:spLocks noGrp="1"/>
          </p:cNvSpPr>
          <p:nvPr>
            <p:ph idx="1"/>
          </p:nvPr>
        </p:nvSpPr>
        <p:spPr>
          <a:xfrm>
            <a:off x="1066800" y="737419"/>
            <a:ext cx="10058400" cy="5297621"/>
          </a:xfrm>
        </p:spPr>
        <p:txBody>
          <a:bodyPr>
            <a:normAutofit/>
          </a:bodyPr>
          <a:lstStyle/>
          <a:p>
            <a:pPr marL="0" indent="0">
              <a:buNone/>
            </a:pPr>
            <a:r>
              <a:rPr lang="en-IN" sz="3000" b="1" dirty="0">
                <a:latin typeface="Inter"/>
              </a:rPr>
              <a:t>USE CASE DIAGRAM :</a:t>
            </a:r>
          </a:p>
          <a:p>
            <a:pPr marL="0" indent="0">
              <a:buNone/>
            </a:pPr>
            <a:r>
              <a:rPr lang="en-US" sz="2000" dirty="0">
                <a:latin typeface="Inter"/>
              </a:rPr>
              <a:t>A USE CASE DIAGRAM IS USED TO REPRESENT THE DYNAMIC BEHAVIOUR OF A SYSTEM. IT ENCAPSULATES THE SYSTEM’S FUNCTIONALITY BY INCORPORATING USE CASES, ACTORS AND THEIR RELATIONSHIPS. </a:t>
            </a:r>
            <a:endParaRPr lang="en-IN" sz="2000" b="1" dirty="0">
              <a:latin typeface="Inter"/>
            </a:endParaRPr>
          </a:p>
        </p:txBody>
      </p:sp>
      <p:pic>
        <p:nvPicPr>
          <p:cNvPr id="5" name="Picture 4">
            <a:extLst>
              <a:ext uri="{FF2B5EF4-FFF2-40B4-BE49-F238E27FC236}">
                <a16:creationId xmlns:a16="http://schemas.microsoft.com/office/drawing/2014/main" id="{0854F24D-F5C8-F063-F6C5-C158BC222019}"/>
              </a:ext>
            </a:extLst>
          </p:cNvPr>
          <p:cNvPicPr>
            <a:picLocks noChangeAspect="1"/>
          </p:cNvPicPr>
          <p:nvPr/>
        </p:nvPicPr>
        <p:blipFill>
          <a:blip r:embed="rId2"/>
          <a:srcRect t="1956" b="-1"/>
          <a:stretch/>
        </p:blipFill>
        <p:spPr>
          <a:xfrm>
            <a:off x="3278135" y="2261419"/>
            <a:ext cx="5826535" cy="4093752"/>
          </a:xfrm>
          <a:prstGeom prst="rect">
            <a:avLst/>
          </a:prstGeom>
        </p:spPr>
      </p:pic>
    </p:spTree>
    <p:extLst>
      <p:ext uri="{BB962C8B-B14F-4D97-AF65-F5344CB8AC3E}">
        <p14:creationId xmlns:p14="http://schemas.microsoft.com/office/powerpoint/2010/main" val="199752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9BF36-8311-BD27-45E4-0DCDB1E14E79}"/>
              </a:ext>
            </a:extLst>
          </p:cNvPr>
          <p:cNvSpPr>
            <a:spLocks noGrp="1"/>
          </p:cNvSpPr>
          <p:nvPr>
            <p:ph idx="1"/>
          </p:nvPr>
        </p:nvSpPr>
        <p:spPr>
          <a:xfrm>
            <a:off x="1066800" y="766916"/>
            <a:ext cx="10058400" cy="5268124"/>
          </a:xfrm>
        </p:spPr>
        <p:txBody>
          <a:bodyPr/>
          <a:lstStyle/>
          <a:p>
            <a:pPr marL="0" indent="0">
              <a:buNone/>
            </a:pPr>
            <a:r>
              <a:rPr lang="en-IN" sz="3000" b="1" dirty="0">
                <a:latin typeface="Inter"/>
              </a:rPr>
              <a:t>SEQUENCE DIAGRAM :</a:t>
            </a:r>
          </a:p>
          <a:p>
            <a:pPr marL="0" indent="0">
              <a:buNone/>
            </a:pPr>
            <a:r>
              <a:rPr lang="en-US" sz="2000" dirty="0">
                <a:latin typeface="Inter"/>
              </a:rPr>
              <a:t>THE PURPOSE OF SEQUENCE DIAGRAM IS TO SHOW THE FLOW OF FUNCTIONALITY THROUGH A USE CASE. IN OTHER, WE CALL IT A MAPPING PROCESS IN TERMS OF DATA TRANSFER FROM THE ACTOR THROUGH THE CORRESPONDING</a:t>
            </a:r>
            <a:r>
              <a:rPr lang="en-IN" sz="2000" dirty="0">
                <a:latin typeface="Inter"/>
              </a:rPr>
              <a:t>.</a:t>
            </a:r>
          </a:p>
        </p:txBody>
      </p:sp>
      <p:pic>
        <p:nvPicPr>
          <p:cNvPr id="5" name="Picture 4">
            <a:extLst>
              <a:ext uri="{FF2B5EF4-FFF2-40B4-BE49-F238E27FC236}">
                <a16:creationId xmlns:a16="http://schemas.microsoft.com/office/drawing/2014/main" id="{F4A8B065-2537-19E4-E254-9AB3285748CB}"/>
              </a:ext>
            </a:extLst>
          </p:cNvPr>
          <p:cNvPicPr>
            <a:picLocks noChangeAspect="1"/>
          </p:cNvPicPr>
          <p:nvPr/>
        </p:nvPicPr>
        <p:blipFill>
          <a:blip r:embed="rId2"/>
          <a:stretch>
            <a:fillRect/>
          </a:stretch>
        </p:blipFill>
        <p:spPr>
          <a:xfrm>
            <a:off x="2703718" y="2293811"/>
            <a:ext cx="5978166" cy="4073189"/>
          </a:xfrm>
          <a:prstGeom prst="rect">
            <a:avLst/>
          </a:prstGeom>
        </p:spPr>
      </p:pic>
    </p:spTree>
    <p:extLst>
      <p:ext uri="{BB962C8B-B14F-4D97-AF65-F5344CB8AC3E}">
        <p14:creationId xmlns:p14="http://schemas.microsoft.com/office/powerpoint/2010/main" val="3322135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52724-6F8F-6658-19C0-FCCBDA19DA39}"/>
              </a:ext>
            </a:extLst>
          </p:cNvPr>
          <p:cNvSpPr>
            <a:spLocks noGrp="1"/>
          </p:cNvSpPr>
          <p:nvPr>
            <p:ph idx="1"/>
          </p:nvPr>
        </p:nvSpPr>
        <p:spPr>
          <a:xfrm>
            <a:off x="1066800" y="835742"/>
            <a:ext cx="10058400" cy="5199298"/>
          </a:xfrm>
        </p:spPr>
        <p:txBody>
          <a:bodyPr/>
          <a:lstStyle/>
          <a:p>
            <a:pPr marL="0" indent="0">
              <a:buNone/>
            </a:pPr>
            <a:r>
              <a:rPr lang="en-US" sz="3000" b="1" dirty="0">
                <a:latin typeface="Inter"/>
              </a:rPr>
              <a:t>ACTIVITY DIAGRAM :</a:t>
            </a:r>
          </a:p>
          <a:p>
            <a:pPr marL="0" indent="0">
              <a:buNone/>
            </a:pPr>
            <a:r>
              <a:rPr lang="en-US" sz="2000" dirty="0">
                <a:latin typeface="Inter"/>
              </a:rPr>
              <a:t>ACTIVITY DIAGRAMS ARE GRAPHICAL REPRESENTATION OF WORKFLOW OFF STEPWISE ACTIVITIES AND ACTIONS WITH SUPPORT OF CHOICE, ITERATION AND CONCURRENCY. </a:t>
            </a:r>
            <a:endParaRPr lang="en-IN" sz="2000" dirty="0">
              <a:latin typeface="Inter"/>
            </a:endParaRPr>
          </a:p>
        </p:txBody>
      </p:sp>
      <p:pic>
        <p:nvPicPr>
          <p:cNvPr id="5" name="Picture 4">
            <a:extLst>
              <a:ext uri="{FF2B5EF4-FFF2-40B4-BE49-F238E27FC236}">
                <a16:creationId xmlns:a16="http://schemas.microsoft.com/office/drawing/2014/main" id="{8DBE08FD-CDEB-2420-3E03-F4795EFD3AB2}"/>
              </a:ext>
            </a:extLst>
          </p:cNvPr>
          <p:cNvPicPr>
            <a:picLocks noChangeAspect="1"/>
          </p:cNvPicPr>
          <p:nvPr/>
        </p:nvPicPr>
        <p:blipFill>
          <a:blip r:embed="rId2"/>
          <a:srcRect r="15651"/>
          <a:stretch/>
        </p:blipFill>
        <p:spPr>
          <a:xfrm>
            <a:off x="4046281" y="2301070"/>
            <a:ext cx="2649487" cy="4000486"/>
          </a:xfrm>
          <a:prstGeom prst="rect">
            <a:avLst/>
          </a:prstGeom>
        </p:spPr>
      </p:pic>
    </p:spTree>
    <p:extLst>
      <p:ext uri="{BB962C8B-B14F-4D97-AF65-F5344CB8AC3E}">
        <p14:creationId xmlns:p14="http://schemas.microsoft.com/office/powerpoint/2010/main" val="261175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1353A-201B-8697-4585-34DDA4C094C0}"/>
              </a:ext>
            </a:extLst>
          </p:cNvPr>
          <p:cNvSpPr>
            <a:spLocks noGrp="1"/>
          </p:cNvSpPr>
          <p:nvPr>
            <p:ph idx="1"/>
          </p:nvPr>
        </p:nvSpPr>
        <p:spPr>
          <a:xfrm>
            <a:off x="1066800" y="737419"/>
            <a:ext cx="10058400" cy="5297621"/>
          </a:xfrm>
        </p:spPr>
        <p:txBody>
          <a:bodyPr/>
          <a:lstStyle/>
          <a:p>
            <a:pPr marL="0" indent="0">
              <a:buNone/>
            </a:pPr>
            <a:r>
              <a:rPr lang="en-IN" sz="3000" b="1" dirty="0">
                <a:latin typeface="Inter"/>
              </a:rPr>
              <a:t>COLLABORATION DIAGRAM :</a:t>
            </a:r>
          </a:p>
          <a:p>
            <a:pPr marL="0" indent="0">
              <a:buNone/>
            </a:pPr>
            <a:r>
              <a:rPr lang="en-US" sz="2000" dirty="0">
                <a:latin typeface="Inter"/>
              </a:rPr>
              <a:t>IT CONSISTING OF A SET OF OBJECTS AND THEIR RELATIONSHIP. IT EMPHASIZES THE STRUCTURAL ORGANIZATION OF THE OBJECTS THAT SEND AND RECEIVE MESSAGES.</a:t>
            </a:r>
            <a:endParaRPr lang="en-IN" sz="2000" dirty="0">
              <a:latin typeface="Inter"/>
            </a:endParaRPr>
          </a:p>
        </p:txBody>
      </p:sp>
      <p:pic>
        <p:nvPicPr>
          <p:cNvPr id="5" name="Picture 4">
            <a:extLst>
              <a:ext uri="{FF2B5EF4-FFF2-40B4-BE49-F238E27FC236}">
                <a16:creationId xmlns:a16="http://schemas.microsoft.com/office/drawing/2014/main" id="{B49F6660-0F39-1E83-4C8D-F78BB121B670}"/>
              </a:ext>
            </a:extLst>
          </p:cNvPr>
          <p:cNvPicPr>
            <a:picLocks noChangeAspect="1"/>
          </p:cNvPicPr>
          <p:nvPr/>
        </p:nvPicPr>
        <p:blipFill>
          <a:blip r:embed="rId2"/>
          <a:stretch>
            <a:fillRect/>
          </a:stretch>
        </p:blipFill>
        <p:spPr>
          <a:xfrm>
            <a:off x="3289812" y="2243906"/>
            <a:ext cx="5238750" cy="3876675"/>
          </a:xfrm>
          <a:prstGeom prst="rect">
            <a:avLst/>
          </a:prstGeom>
        </p:spPr>
      </p:pic>
    </p:spTree>
    <p:extLst>
      <p:ext uri="{BB962C8B-B14F-4D97-AF65-F5344CB8AC3E}">
        <p14:creationId xmlns:p14="http://schemas.microsoft.com/office/powerpoint/2010/main" val="970250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31EAF-805A-10DC-9B3D-265E3907E291}"/>
              </a:ext>
            </a:extLst>
          </p:cNvPr>
          <p:cNvSpPr>
            <a:spLocks noGrp="1"/>
          </p:cNvSpPr>
          <p:nvPr>
            <p:ph idx="1"/>
          </p:nvPr>
        </p:nvSpPr>
        <p:spPr>
          <a:xfrm>
            <a:off x="1066800" y="737419"/>
            <a:ext cx="10058400" cy="5297621"/>
          </a:xfrm>
        </p:spPr>
        <p:txBody>
          <a:bodyPr/>
          <a:lstStyle/>
          <a:p>
            <a:pPr marL="0" indent="0">
              <a:buNone/>
            </a:pPr>
            <a:r>
              <a:rPr lang="en-US" sz="3000" b="1" dirty="0">
                <a:latin typeface="Inter"/>
              </a:rPr>
              <a:t>COMPONENT DIAGRAM :</a:t>
            </a:r>
          </a:p>
          <a:p>
            <a:pPr marL="0" indent="0">
              <a:buNone/>
            </a:pPr>
            <a:r>
              <a:rPr lang="en-US" sz="2000" dirty="0">
                <a:latin typeface="Inter"/>
              </a:rPr>
              <a:t>IN THE OBJECT-ORIENTED ANALYSIS, A COMPONENT DIAGRAM DEPICTS HOW COMPONENTS ARE WIRED TOGETHER TO FORM LARGER COMPONENTS AND OR SOFTWARE SYSTEMS.</a:t>
            </a:r>
            <a:endParaRPr lang="en-IN" sz="2000" dirty="0">
              <a:latin typeface="Inter"/>
            </a:endParaRPr>
          </a:p>
        </p:txBody>
      </p:sp>
      <p:pic>
        <p:nvPicPr>
          <p:cNvPr id="5" name="Picture 4">
            <a:extLst>
              <a:ext uri="{FF2B5EF4-FFF2-40B4-BE49-F238E27FC236}">
                <a16:creationId xmlns:a16="http://schemas.microsoft.com/office/drawing/2014/main" id="{2AE9B406-2B49-BBBA-2103-334DDE5730FF}"/>
              </a:ext>
            </a:extLst>
          </p:cNvPr>
          <p:cNvPicPr>
            <a:picLocks noChangeAspect="1"/>
          </p:cNvPicPr>
          <p:nvPr/>
        </p:nvPicPr>
        <p:blipFill>
          <a:blip r:embed="rId2"/>
          <a:stretch>
            <a:fillRect/>
          </a:stretch>
        </p:blipFill>
        <p:spPr>
          <a:xfrm>
            <a:off x="3070276" y="2504461"/>
            <a:ext cx="5343525" cy="3028950"/>
          </a:xfrm>
          <a:prstGeom prst="rect">
            <a:avLst/>
          </a:prstGeom>
        </p:spPr>
      </p:pic>
    </p:spTree>
    <p:extLst>
      <p:ext uri="{BB962C8B-B14F-4D97-AF65-F5344CB8AC3E}">
        <p14:creationId xmlns:p14="http://schemas.microsoft.com/office/powerpoint/2010/main" val="328863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34097-4E4F-AE75-4CA0-F93E4D3D96B8}"/>
              </a:ext>
            </a:extLst>
          </p:cNvPr>
          <p:cNvSpPr>
            <a:spLocks noGrp="1"/>
          </p:cNvSpPr>
          <p:nvPr>
            <p:ph idx="1"/>
          </p:nvPr>
        </p:nvSpPr>
        <p:spPr>
          <a:xfrm>
            <a:off x="1066800" y="734961"/>
            <a:ext cx="10058400" cy="5597013"/>
          </a:xfrm>
        </p:spPr>
        <p:txBody>
          <a:bodyPr>
            <a:normAutofit fontScale="92500" lnSpcReduction="20000"/>
          </a:bodyPr>
          <a:lstStyle/>
          <a:p>
            <a:pPr marL="0" indent="0" algn="ctr">
              <a:buNone/>
            </a:pPr>
            <a:r>
              <a:rPr lang="en-US" sz="2200" b="1" dirty="0"/>
              <a:t> PRESENTED BY</a:t>
            </a:r>
          </a:p>
          <a:p>
            <a:pPr marL="0" indent="0" algn="ctr">
              <a:buNone/>
            </a:pPr>
            <a:r>
              <a:rPr lang="en-IN" sz="2000" dirty="0"/>
              <a:t>P.KARTHIK - 21JQ1A0526 </a:t>
            </a:r>
          </a:p>
          <a:p>
            <a:pPr marL="0" indent="0" algn="ctr">
              <a:buNone/>
            </a:pPr>
            <a:r>
              <a:rPr lang="en-IN" sz="2000" dirty="0"/>
              <a:t>T.SRI LALITHA - 21JQ1A0537 </a:t>
            </a:r>
          </a:p>
          <a:p>
            <a:pPr marL="0" indent="0" algn="ctr">
              <a:buNone/>
            </a:pPr>
            <a:r>
              <a:rPr lang="en-IN" sz="2000" dirty="0"/>
              <a:t>N.TULASI - 21JQ1A0522</a:t>
            </a:r>
            <a:endParaRPr lang="en-US" sz="2000" b="1" dirty="0"/>
          </a:p>
          <a:p>
            <a:pPr marL="0" indent="0" algn="ctr">
              <a:buNone/>
            </a:pPr>
            <a:endParaRPr lang="en-IN" sz="2200" b="1" dirty="0"/>
          </a:p>
          <a:p>
            <a:pPr marL="0" indent="0" algn="ctr">
              <a:buNone/>
            </a:pPr>
            <a:r>
              <a:rPr lang="en-US" sz="2200" b="1" dirty="0">
                <a:solidFill>
                  <a:schemeClr val="tx1"/>
                </a:solidFill>
                <a:latin typeface="+mj-lt"/>
              </a:rPr>
              <a:t>UNDER THE GUIDANCE OF :</a:t>
            </a:r>
          </a:p>
          <a:p>
            <a:pPr marL="0" indent="0" algn="ctr">
              <a:buNone/>
            </a:pPr>
            <a:r>
              <a:rPr lang="en-US" sz="2000" dirty="0">
                <a:latin typeface="+mj-lt"/>
              </a:rPr>
              <a:t>Mr. A. Sandeep</a:t>
            </a:r>
          </a:p>
          <a:p>
            <a:pPr marL="0" indent="0" algn="ctr">
              <a:buNone/>
            </a:pPr>
            <a:r>
              <a:rPr lang="en-US" sz="2000" dirty="0">
                <a:latin typeface="+mj-lt"/>
              </a:rPr>
              <a:t>Assistant Professor of CSE</a:t>
            </a:r>
          </a:p>
          <a:p>
            <a:pPr marL="0" indent="0" algn="ctr">
              <a:buNone/>
            </a:pPr>
            <a:endParaRPr lang="en-IN" sz="2000" dirty="0"/>
          </a:p>
          <a:p>
            <a:pPr marL="0" indent="0" algn="ctr">
              <a:buNone/>
            </a:pPr>
            <a:endParaRPr lang="en-IN" sz="2000" dirty="0"/>
          </a:p>
          <a:p>
            <a:pPr marL="0" indent="0" algn="ctr">
              <a:buNone/>
            </a:pPr>
            <a:endParaRPr lang="en-IN" sz="2000" dirty="0"/>
          </a:p>
          <a:p>
            <a:pPr marL="0" indent="0" algn="ctr">
              <a:buNone/>
            </a:pPr>
            <a:endParaRPr lang="en-IN" sz="2000" dirty="0"/>
          </a:p>
          <a:p>
            <a:pPr marL="0" indent="0" algn="ctr">
              <a:buNone/>
            </a:pPr>
            <a:endParaRPr lang="en-IN" sz="2000" dirty="0"/>
          </a:p>
          <a:p>
            <a:pPr marL="0" indent="0" algn="ctr">
              <a:buNone/>
            </a:pPr>
            <a:endParaRPr lang="en-IN" sz="2000" dirty="0"/>
          </a:p>
          <a:p>
            <a:pPr marL="0" indent="0" algn="ctr">
              <a:buNone/>
            </a:pPr>
            <a:r>
              <a:rPr lang="en-US" sz="2000" dirty="0">
                <a:latin typeface="+mj-lt"/>
              </a:rPr>
              <a:t>Department of Computer Science and Engineering</a:t>
            </a:r>
          </a:p>
          <a:p>
            <a:pPr marL="0" indent="0" algn="ctr">
              <a:buNone/>
            </a:pPr>
            <a:r>
              <a:rPr lang="en-US" sz="2000" dirty="0">
                <a:latin typeface="+mj-lt"/>
              </a:rPr>
              <a:t>Kakinada Institute of Technology and Science, Divili , Peddapuram -533437</a:t>
            </a:r>
          </a:p>
          <a:p>
            <a:pPr marL="0" indent="0" algn="ctr">
              <a:buNone/>
            </a:pPr>
            <a:endParaRPr lang="en-IN" sz="2000" dirty="0"/>
          </a:p>
        </p:txBody>
      </p:sp>
      <p:pic>
        <p:nvPicPr>
          <p:cNvPr id="4" name="Picture 3">
            <a:extLst>
              <a:ext uri="{FF2B5EF4-FFF2-40B4-BE49-F238E27FC236}">
                <a16:creationId xmlns:a16="http://schemas.microsoft.com/office/drawing/2014/main" id="{A8D55C98-8C4E-9C45-480C-F8D2D4342F45}"/>
              </a:ext>
            </a:extLst>
          </p:cNvPr>
          <p:cNvPicPr>
            <a:picLocks noChangeAspect="1"/>
          </p:cNvPicPr>
          <p:nvPr/>
        </p:nvPicPr>
        <p:blipFill>
          <a:blip r:embed="rId2" cstate="print"/>
          <a:stretch>
            <a:fillRect/>
          </a:stretch>
        </p:blipFill>
        <p:spPr>
          <a:xfrm>
            <a:off x="5269629" y="3533467"/>
            <a:ext cx="1495425" cy="1495425"/>
          </a:xfrm>
          <a:prstGeom prst="rect">
            <a:avLst/>
          </a:prstGeom>
        </p:spPr>
      </p:pic>
    </p:spTree>
    <p:extLst>
      <p:ext uri="{BB962C8B-B14F-4D97-AF65-F5344CB8AC3E}">
        <p14:creationId xmlns:p14="http://schemas.microsoft.com/office/powerpoint/2010/main" val="2464049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045CA-B05B-4FD1-E35A-B947A0A682DC}"/>
              </a:ext>
            </a:extLst>
          </p:cNvPr>
          <p:cNvSpPr>
            <a:spLocks noGrp="1"/>
          </p:cNvSpPr>
          <p:nvPr>
            <p:ph idx="1"/>
          </p:nvPr>
        </p:nvSpPr>
        <p:spPr>
          <a:xfrm>
            <a:off x="1066800" y="737419"/>
            <a:ext cx="10058400" cy="5297621"/>
          </a:xfrm>
        </p:spPr>
        <p:txBody>
          <a:bodyPr/>
          <a:lstStyle/>
          <a:p>
            <a:pPr marL="0" indent="0">
              <a:buNone/>
            </a:pPr>
            <a:r>
              <a:rPr lang="en-US" sz="3000" b="1" dirty="0">
                <a:latin typeface="Inter"/>
              </a:rPr>
              <a:t>DEPLOYMENT DIAGRAM :</a:t>
            </a:r>
          </a:p>
          <a:p>
            <a:pPr marL="0" indent="0">
              <a:buNone/>
            </a:pPr>
            <a:r>
              <a:rPr lang="en-US" sz="2000" dirty="0">
                <a:latin typeface="Inter"/>
              </a:rPr>
              <a:t>A DEPLOYMENT DIAGRAMS IN THE UNIFIED MODELLING LANGUAGE MODULES THE PHYSICAL DEPLOYMENT OF ARTIFACTS ON NODES.</a:t>
            </a:r>
            <a:endParaRPr lang="en-IN" sz="2000" dirty="0">
              <a:latin typeface="Inter"/>
            </a:endParaRPr>
          </a:p>
        </p:txBody>
      </p:sp>
      <p:pic>
        <p:nvPicPr>
          <p:cNvPr id="5" name="Picture 4">
            <a:extLst>
              <a:ext uri="{FF2B5EF4-FFF2-40B4-BE49-F238E27FC236}">
                <a16:creationId xmlns:a16="http://schemas.microsoft.com/office/drawing/2014/main" id="{93075F47-9A30-68D1-928F-7510E8564B31}"/>
              </a:ext>
            </a:extLst>
          </p:cNvPr>
          <p:cNvPicPr>
            <a:picLocks noChangeAspect="1"/>
          </p:cNvPicPr>
          <p:nvPr/>
        </p:nvPicPr>
        <p:blipFill>
          <a:blip r:embed="rId2"/>
          <a:srcRect/>
          <a:stretch/>
        </p:blipFill>
        <p:spPr>
          <a:xfrm>
            <a:off x="2076062" y="2670994"/>
            <a:ext cx="7292624" cy="2990850"/>
          </a:xfrm>
          <a:prstGeom prst="rect">
            <a:avLst/>
          </a:prstGeom>
        </p:spPr>
      </p:pic>
    </p:spTree>
    <p:extLst>
      <p:ext uri="{BB962C8B-B14F-4D97-AF65-F5344CB8AC3E}">
        <p14:creationId xmlns:p14="http://schemas.microsoft.com/office/powerpoint/2010/main" val="225762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36A1-8F35-A109-985F-EC90384D8B38}"/>
              </a:ext>
            </a:extLst>
          </p:cNvPr>
          <p:cNvSpPr>
            <a:spLocks noGrp="1"/>
          </p:cNvSpPr>
          <p:nvPr>
            <p:ph type="title"/>
          </p:nvPr>
        </p:nvSpPr>
        <p:spPr/>
        <p:txBody>
          <a:bodyPr>
            <a:normAutofit/>
          </a:bodyPr>
          <a:lstStyle/>
          <a:p>
            <a:pPr algn="ctr"/>
            <a:r>
              <a:rPr lang="en-US" sz="4400" b="1" dirty="0"/>
              <a:t>TEST CASES</a:t>
            </a:r>
            <a:endParaRPr lang="en-IN" sz="4400" b="1" dirty="0"/>
          </a:p>
        </p:txBody>
      </p:sp>
      <p:graphicFrame>
        <p:nvGraphicFramePr>
          <p:cNvPr id="7" name="Content Placeholder 6">
            <a:extLst>
              <a:ext uri="{FF2B5EF4-FFF2-40B4-BE49-F238E27FC236}">
                <a16:creationId xmlns:a16="http://schemas.microsoft.com/office/drawing/2014/main" id="{E10D79EF-01AF-85CA-DF6E-4A86A812CCAB}"/>
              </a:ext>
            </a:extLst>
          </p:cNvPr>
          <p:cNvGraphicFramePr>
            <a:graphicFrameLocks noGrp="1"/>
          </p:cNvGraphicFramePr>
          <p:nvPr>
            <p:ph idx="1"/>
            <p:extLst>
              <p:ext uri="{D42A27DB-BD31-4B8C-83A1-F6EECF244321}">
                <p14:modId xmlns:p14="http://schemas.microsoft.com/office/powerpoint/2010/main" val="1070998242"/>
              </p:ext>
            </p:extLst>
          </p:nvPr>
        </p:nvGraphicFramePr>
        <p:xfrm>
          <a:off x="727587" y="1905001"/>
          <a:ext cx="10835148" cy="4069815"/>
        </p:xfrm>
        <a:graphic>
          <a:graphicData uri="http://schemas.openxmlformats.org/drawingml/2006/table">
            <a:tbl>
              <a:tblPr firstRow="1" bandRow="1">
                <a:tableStyleId>{5C22544A-7EE6-4342-B048-85BDC9FD1C3A}</a:tableStyleId>
              </a:tblPr>
              <a:tblGrid>
                <a:gridCol w="863210">
                  <a:extLst>
                    <a:ext uri="{9D8B030D-6E8A-4147-A177-3AD203B41FA5}">
                      <a16:colId xmlns:a16="http://schemas.microsoft.com/office/drawing/2014/main" val="2934428741"/>
                    </a:ext>
                  </a:extLst>
                </a:gridCol>
                <a:gridCol w="2774985">
                  <a:extLst>
                    <a:ext uri="{9D8B030D-6E8A-4147-A177-3AD203B41FA5}">
                      <a16:colId xmlns:a16="http://schemas.microsoft.com/office/drawing/2014/main" val="3725213773"/>
                    </a:ext>
                  </a:extLst>
                </a:gridCol>
                <a:gridCol w="2862893">
                  <a:extLst>
                    <a:ext uri="{9D8B030D-6E8A-4147-A177-3AD203B41FA5}">
                      <a16:colId xmlns:a16="http://schemas.microsoft.com/office/drawing/2014/main" val="2200997096"/>
                    </a:ext>
                  </a:extLst>
                </a:gridCol>
                <a:gridCol w="2167030">
                  <a:extLst>
                    <a:ext uri="{9D8B030D-6E8A-4147-A177-3AD203B41FA5}">
                      <a16:colId xmlns:a16="http://schemas.microsoft.com/office/drawing/2014/main" val="540798737"/>
                    </a:ext>
                  </a:extLst>
                </a:gridCol>
                <a:gridCol w="2167030">
                  <a:extLst>
                    <a:ext uri="{9D8B030D-6E8A-4147-A177-3AD203B41FA5}">
                      <a16:colId xmlns:a16="http://schemas.microsoft.com/office/drawing/2014/main" val="660273115"/>
                    </a:ext>
                  </a:extLst>
                </a:gridCol>
              </a:tblGrid>
              <a:tr h="925285">
                <a:tc>
                  <a:txBody>
                    <a:bodyPr/>
                    <a:lstStyle/>
                    <a:p>
                      <a:pPr algn="ctr"/>
                      <a:r>
                        <a:rPr lang="en-US" sz="2200" b="1" dirty="0">
                          <a:latin typeface="Inter"/>
                        </a:rPr>
                        <a:t>S.NO</a:t>
                      </a:r>
                      <a:endParaRPr lang="en-IN" sz="2200" b="1" dirty="0">
                        <a:latin typeface="Inter"/>
                      </a:endParaRPr>
                    </a:p>
                  </a:txBody>
                  <a:tcPr/>
                </a:tc>
                <a:tc>
                  <a:txBody>
                    <a:bodyPr/>
                    <a:lstStyle/>
                    <a:p>
                      <a:pPr algn="ctr"/>
                      <a:endParaRPr lang="en-US" sz="2200" b="1" dirty="0">
                        <a:latin typeface="Inter"/>
                      </a:endParaRPr>
                    </a:p>
                    <a:p>
                      <a:pPr algn="ctr"/>
                      <a:r>
                        <a:rPr lang="en-IN" sz="2200" b="1" dirty="0">
                          <a:latin typeface="Inter"/>
                        </a:rPr>
                        <a:t>TEST CASE NAME</a:t>
                      </a:r>
                    </a:p>
                  </a:txBody>
                  <a:tcPr/>
                </a:tc>
                <a:tc>
                  <a:txBody>
                    <a:bodyPr/>
                    <a:lstStyle/>
                    <a:p>
                      <a:pPr algn="ctr"/>
                      <a:r>
                        <a:rPr lang="en-US" sz="2200" b="1" dirty="0">
                          <a:latin typeface="Inter"/>
                        </a:rPr>
                        <a:t>TEST PROCEDURE</a:t>
                      </a:r>
                      <a:endParaRPr lang="en-IN" sz="2200" b="1" dirty="0">
                        <a:latin typeface="Inter"/>
                      </a:endParaRPr>
                    </a:p>
                  </a:txBody>
                  <a:tcPr/>
                </a:tc>
                <a:tc>
                  <a:txBody>
                    <a:bodyPr/>
                    <a:lstStyle/>
                    <a:p>
                      <a:pPr algn="ctr"/>
                      <a:r>
                        <a:rPr lang="en-US" sz="2200" b="1" dirty="0">
                          <a:latin typeface="Inter"/>
                        </a:rPr>
                        <a:t>EXPECTED RESULT</a:t>
                      </a:r>
                      <a:endParaRPr lang="en-IN" sz="2200" b="1" dirty="0">
                        <a:latin typeface="Inter"/>
                      </a:endParaRPr>
                    </a:p>
                  </a:txBody>
                  <a:tcPr/>
                </a:tc>
                <a:tc>
                  <a:txBody>
                    <a:bodyPr/>
                    <a:lstStyle/>
                    <a:p>
                      <a:pPr algn="ctr"/>
                      <a:r>
                        <a:rPr lang="en-US" sz="2200" b="1" dirty="0">
                          <a:latin typeface="Inter"/>
                        </a:rPr>
                        <a:t>TEST RESULT</a:t>
                      </a:r>
                      <a:endParaRPr lang="en-IN" sz="2200" b="1" dirty="0">
                        <a:latin typeface="Inter"/>
                      </a:endParaRPr>
                    </a:p>
                  </a:txBody>
                  <a:tcPr/>
                </a:tc>
                <a:extLst>
                  <a:ext uri="{0D108BD9-81ED-4DB2-BD59-A6C34878D82A}">
                    <a16:rowId xmlns:a16="http://schemas.microsoft.com/office/drawing/2014/main" val="209811848"/>
                  </a:ext>
                </a:extLst>
              </a:tr>
              <a:tr h="628906">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   1</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UI Dropdown selection</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Select different languages from dropdown list</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Working all languages</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Success</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1284574"/>
                  </a:ext>
                </a:extLst>
              </a:tr>
              <a:tr h="628906">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2</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Same source and target language</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Speak a sentence with both languages set the same</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Translate successfully</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Success</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0903823"/>
                  </a:ext>
                </a:extLst>
              </a:tr>
              <a:tr h="628906">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3</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Translate source to target language</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Speak clear sentence with selected source and target language</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Translate successfully</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Success</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8338302"/>
                  </a:ext>
                </a:extLst>
              </a:tr>
              <a:tr h="62890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4</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Silent input</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Stay silent while system is listening</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Speech could not understand</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Success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9634256"/>
                  </a:ext>
                </a:extLst>
              </a:tr>
              <a:tr h="62890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5</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Long speech input</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Speak for 30sec (Long sentence) to test processing</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Taking Long speeches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Success</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5634893"/>
                  </a:ext>
                </a:extLst>
              </a:tr>
            </a:tbl>
          </a:graphicData>
        </a:graphic>
      </p:graphicFrame>
    </p:spTree>
    <p:extLst>
      <p:ext uri="{BB962C8B-B14F-4D97-AF65-F5344CB8AC3E}">
        <p14:creationId xmlns:p14="http://schemas.microsoft.com/office/powerpoint/2010/main" val="2939071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ABD0724-0927-EAE3-9320-F07473365E9B}"/>
              </a:ext>
            </a:extLst>
          </p:cNvPr>
          <p:cNvGraphicFramePr>
            <a:graphicFrameLocks noGrp="1"/>
          </p:cNvGraphicFramePr>
          <p:nvPr>
            <p:ph idx="1"/>
            <p:extLst>
              <p:ext uri="{D42A27DB-BD31-4B8C-83A1-F6EECF244321}">
                <p14:modId xmlns:p14="http://schemas.microsoft.com/office/powerpoint/2010/main" val="3941415138"/>
              </p:ext>
            </p:extLst>
          </p:nvPr>
        </p:nvGraphicFramePr>
        <p:xfrm>
          <a:off x="794657" y="751114"/>
          <a:ext cx="10613570" cy="5388432"/>
        </p:xfrm>
        <a:graphic>
          <a:graphicData uri="http://schemas.openxmlformats.org/drawingml/2006/table">
            <a:tbl>
              <a:tblPr firstRow="1" bandRow="1">
                <a:tableStyleId>{5C22544A-7EE6-4342-B048-85BDC9FD1C3A}</a:tableStyleId>
              </a:tblPr>
              <a:tblGrid>
                <a:gridCol w="1306286">
                  <a:extLst>
                    <a:ext uri="{9D8B030D-6E8A-4147-A177-3AD203B41FA5}">
                      <a16:colId xmlns:a16="http://schemas.microsoft.com/office/drawing/2014/main" val="311111186"/>
                    </a:ext>
                  </a:extLst>
                </a:gridCol>
                <a:gridCol w="2634343">
                  <a:extLst>
                    <a:ext uri="{9D8B030D-6E8A-4147-A177-3AD203B41FA5}">
                      <a16:colId xmlns:a16="http://schemas.microsoft.com/office/drawing/2014/main" val="195122977"/>
                    </a:ext>
                  </a:extLst>
                </a:gridCol>
                <a:gridCol w="2427513">
                  <a:extLst>
                    <a:ext uri="{9D8B030D-6E8A-4147-A177-3AD203B41FA5}">
                      <a16:colId xmlns:a16="http://schemas.microsoft.com/office/drawing/2014/main" val="1111033797"/>
                    </a:ext>
                  </a:extLst>
                </a:gridCol>
                <a:gridCol w="2122714">
                  <a:extLst>
                    <a:ext uri="{9D8B030D-6E8A-4147-A177-3AD203B41FA5}">
                      <a16:colId xmlns:a16="http://schemas.microsoft.com/office/drawing/2014/main" val="3845452818"/>
                    </a:ext>
                  </a:extLst>
                </a:gridCol>
                <a:gridCol w="2122714">
                  <a:extLst>
                    <a:ext uri="{9D8B030D-6E8A-4147-A177-3AD203B41FA5}">
                      <a16:colId xmlns:a16="http://schemas.microsoft.com/office/drawing/2014/main" val="60837228"/>
                    </a:ext>
                  </a:extLst>
                </a:gridCol>
              </a:tblGrid>
              <a:tr h="769776">
                <a:tc>
                  <a:txBody>
                    <a:bodyPr/>
                    <a:lstStyle/>
                    <a:p>
                      <a:pPr algn="ctr">
                        <a:buNone/>
                      </a:pPr>
                      <a:r>
                        <a:rPr lang="en-US" sz="2200" b="1" dirty="0">
                          <a:effectLst/>
                          <a:latin typeface="Inter"/>
                          <a:ea typeface="Times New Roman" panose="02020603050405020304" pitchFamily="18" charset="0"/>
                          <a:cs typeface="Times New Roman" panose="02020603050405020304" pitchFamily="18" charset="0"/>
                        </a:rPr>
                        <a:t>S. No</a:t>
                      </a:r>
                      <a:endParaRPr lang="en-IN" sz="22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2200" b="1" dirty="0">
                          <a:effectLst/>
                          <a:latin typeface="Inter"/>
                          <a:ea typeface="Times New Roman" panose="02020603050405020304" pitchFamily="18" charset="0"/>
                          <a:cs typeface="Times New Roman" panose="02020603050405020304" pitchFamily="18" charset="0"/>
                        </a:rPr>
                        <a:t>TEST CASE NAME</a:t>
                      </a:r>
                      <a:endParaRPr lang="en-IN" sz="22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2200" b="1">
                          <a:effectLst/>
                          <a:latin typeface="Inter"/>
                          <a:ea typeface="Times New Roman" panose="02020603050405020304" pitchFamily="18" charset="0"/>
                          <a:cs typeface="Times New Roman" panose="02020603050405020304" pitchFamily="18" charset="0"/>
                        </a:rPr>
                        <a:t>TEST PROCEDURE</a:t>
                      </a:r>
                      <a:endParaRPr lang="en-IN" sz="22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2200" b="1">
                          <a:effectLst/>
                          <a:latin typeface="Inter"/>
                          <a:ea typeface="Times New Roman" panose="02020603050405020304" pitchFamily="18" charset="0"/>
                          <a:cs typeface="Times New Roman" panose="02020603050405020304" pitchFamily="18" charset="0"/>
                        </a:rPr>
                        <a:t>EXPECTED RESULT</a:t>
                      </a:r>
                      <a:endParaRPr lang="en-IN" sz="22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2200" b="1" dirty="0">
                          <a:effectLst/>
                          <a:latin typeface="Inter"/>
                          <a:ea typeface="Times New Roman" panose="02020603050405020304" pitchFamily="18" charset="0"/>
                          <a:cs typeface="Times New Roman" panose="02020603050405020304" pitchFamily="18" charset="0"/>
                        </a:rPr>
                        <a:t>TEST RESULT</a:t>
                      </a:r>
                      <a:endParaRPr lang="en-IN" sz="2200" dirty="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1972505"/>
                  </a:ext>
                </a:extLst>
              </a:tr>
              <a:tr h="769776">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6</a:t>
                      </a:r>
                      <a:endParaRPr lang="en-IN" sz="1500" dirty="0">
                        <a:effectLst/>
                        <a:latin typeface="Inter"/>
                        <a:ea typeface="Times New Roman" panose="02020603050405020304" pitchFamily="18" charset="0"/>
                        <a:cs typeface="Times New Roman" panose="02020603050405020304" pitchFamily="18" charset="0"/>
                      </a:endParaRPr>
                    </a:p>
                    <a:p>
                      <a:pPr algn="ctr">
                        <a:buNone/>
                      </a:pPr>
                      <a:r>
                        <a:rPr lang="en-US" sz="1500" dirty="0">
                          <a:effectLst/>
                          <a:latin typeface="Inter"/>
                          <a:ea typeface="Times New Roman" panose="02020603050405020304" pitchFamily="18" charset="0"/>
                          <a:cs typeface="Times New Roman" panose="02020603050405020304" pitchFamily="18" charset="0"/>
                        </a:rPr>
                        <a:t> </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Internet disconnection</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Disable the internet while translation stopped</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Translation stopped</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Success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3630382"/>
                  </a:ext>
                </a:extLst>
              </a:tr>
              <a:tr h="76977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7</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Background noise handling</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Test speech recognition in a noise environment</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Noise reduction</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Success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7178421"/>
                  </a:ext>
                </a:extLst>
              </a:tr>
              <a:tr h="76977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8</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Moderate fast input</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Speak moderate fast to see if recognition captures the words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Capture words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Success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3036463"/>
                  </a:ext>
                </a:extLst>
              </a:tr>
              <a:tr h="76977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9</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Special characters and handling</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Speak numbers and Punctuation</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Maintain its originality</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Success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6070496"/>
                  </a:ext>
                </a:extLst>
              </a:tr>
              <a:tr h="76977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10</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Multiple language switching</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Switch between multiple languages between the session</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Switching successfully</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Success</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2810171"/>
                  </a:ext>
                </a:extLst>
              </a:tr>
              <a:tr h="769776">
                <a:tc>
                  <a:txBody>
                    <a:bodyPr/>
                    <a:lstStyle/>
                    <a:p>
                      <a:pPr algn="ctr">
                        <a:buNone/>
                      </a:pPr>
                      <a:r>
                        <a:rPr lang="en-US" sz="1500">
                          <a:effectLst/>
                          <a:latin typeface="Inter"/>
                          <a:ea typeface="Times New Roman" panose="02020603050405020304" pitchFamily="18" charset="0"/>
                          <a:cs typeface="Times New Roman" panose="02020603050405020304" pitchFamily="18" charset="0"/>
                        </a:rPr>
                        <a:t>11</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Audio quality variation</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Test with High and low-quality microphone</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a:effectLst/>
                          <a:latin typeface="Inter"/>
                          <a:ea typeface="Times New Roman" panose="02020603050405020304" pitchFamily="18" charset="0"/>
                          <a:cs typeface="Times New Roman" panose="02020603050405020304" pitchFamily="18" charset="0"/>
                        </a:rPr>
                        <a:t>Recognize speech</a:t>
                      </a:r>
                      <a:endParaRPr lang="en-IN" sz="1500">
                        <a:effectLst/>
                        <a:latin typeface="Inter"/>
                        <a:ea typeface="Times New Roman" panose="02020603050405020304" pitchFamily="18" charset="0"/>
                        <a:cs typeface="Times New Roman" panose="02020603050405020304" pitchFamily="18" charset="0"/>
                      </a:endParaRPr>
                    </a:p>
                  </a:txBody>
                  <a:tcPr marL="68580" marR="68580" marT="0" marB="0"/>
                </a:tc>
                <a:tc>
                  <a:txBody>
                    <a:bodyPr/>
                    <a:lstStyle/>
                    <a:p>
                      <a:pPr algn="ctr">
                        <a:buNone/>
                      </a:pPr>
                      <a:r>
                        <a:rPr lang="en-US" sz="1500" dirty="0">
                          <a:effectLst/>
                          <a:latin typeface="Inter"/>
                          <a:ea typeface="Times New Roman" panose="02020603050405020304" pitchFamily="18" charset="0"/>
                          <a:cs typeface="Times New Roman" panose="02020603050405020304" pitchFamily="18" charset="0"/>
                        </a:rPr>
                        <a:t>Success</a:t>
                      </a:r>
                      <a:endParaRPr lang="en-IN" sz="1500" dirty="0">
                        <a:effectLst/>
                        <a:latin typeface="Inter"/>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7787129"/>
                  </a:ext>
                </a:extLst>
              </a:tr>
            </a:tbl>
          </a:graphicData>
        </a:graphic>
      </p:graphicFrame>
    </p:spTree>
    <p:extLst>
      <p:ext uri="{BB962C8B-B14F-4D97-AF65-F5344CB8AC3E}">
        <p14:creationId xmlns:p14="http://schemas.microsoft.com/office/powerpoint/2010/main" val="19514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4163-FE75-F259-2A82-F638BB34E29C}"/>
              </a:ext>
            </a:extLst>
          </p:cNvPr>
          <p:cNvSpPr>
            <a:spLocks noGrp="1"/>
          </p:cNvSpPr>
          <p:nvPr>
            <p:ph type="title"/>
          </p:nvPr>
        </p:nvSpPr>
        <p:spPr>
          <a:xfrm>
            <a:off x="1066800" y="642594"/>
            <a:ext cx="10058400" cy="914063"/>
          </a:xfrm>
        </p:spPr>
        <p:txBody>
          <a:bodyPr>
            <a:normAutofit/>
          </a:bodyPr>
          <a:lstStyle/>
          <a:p>
            <a:pPr algn="ctr"/>
            <a:r>
              <a:rPr lang="en-US" sz="4400" b="1" dirty="0"/>
              <a:t>SAMPLE CODE</a:t>
            </a:r>
            <a:endParaRPr lang="en-IN" sz="4400" b="1" dirty="0"/>
          </a:p>
        </p:txBody>
      </p:sp>
      <p:sp>
        <p:nvSpPr>
          <p:cNvPr id="3" name="Content Placeholder 2">
            <a:extLst>
              <a:ext uri="{FF2B5EF4-FFF2-40B4-BE49-F238E27FC236}">
                <a16:creationId xmlns:a16="http://schemas.microsoft.com/office/drawing/2014/main" id="{C136C477-BA88-B6EB-916B-F06E8D90D2B2}"/>
              </a:ext>
            </a:extLst>
          </p:cNvPr>
          <p:cNvSpPr>
            <a:spLocks noGrp="1"/>
          </p:cNvSpPr>
          <p:nvPr>
            <p:ph idx="1"/>
          </p:nvPr>
        </p:nvSpPr>
        <p:spPr>
          <a:xfrm>
            <a:off x="1066800" y="1709058"/>
            <a:ext cx="10058400" cy="4648200"/>
          </a:xfrm>
        </p:spPr>
        <p:txBody>
          <a:bodyPr>
            <a:noAutofit/>
          </a:bodyPr>
          <a:lstStyle/>
          <a:p>
            <a:pPr marL="0" indent="0">
              <a:buNone/>
            </a:pPr>
            <a:r>
              <a:rPr lang="en-IN" sz="1500" dirty="0">
                <a:latin typeface="Inter"/>
              </a:rPr>
              <a:t>import </a:t>
            </a:r>
            <a:r>
              <a:rPr lang="en-IN" sz="1500" dirty="0" err="1">
                <a:latin typeface="Inter"/>
              </a:rPr>
              <a:t>speech_recognition</a:t>
            </a:r>
            <a:r>
              <a:rPr lang="en-IN" sz="1500" dirty="0">
                <a:latin typeface="Inter"/>
              </a:rPr>
              <a:t> as </a:t>
            </a:r>
            <a:r>
              <a:rPr lang="en-IN" sz="1500" dirty="0" err="1">
                <a:latin typeface="Inter"/>
              </a:rPr>
              <a:t>sr</a:t>
            </a:r>
            <a:endParaRPr lang="en-IN" sz="1500" dirty="0">
              <a:latin typeface="Inter"/>
            </a:endParaRPr>
          </a:p>
          <a:p>
            <a:pPr marL="0" indent="0">
              <a:buNone/>
            </a:pPr>
            <a:r>
              <a:rPr lang="en-IN" sz="1500" dirty="0">
                <a:latin typeface="Inter"/>
              </a:rPr>
              <a:t>from </a:t>
            </a:r>
            <a:r>
              <a:rPr lang="en-IN" sz="1500" dirty="0" err="1">
                <a:latin typeface="Inter"/>
              </a:rPr>
              <a:t>googletrans</a:t>
            </a:r>
            <a:r>
              <a:rPr lang="en-IN" sz="1500" dirty="0">
                <a:latin typeface="Inter"/>
              </a:rPr>
              <a:t> import Translator</a:t>
            </a:r>
          </a:p>
          <a:p>
            <a:pPr marL="0" indent="0">
              <a:buNone/>
            </a:pPr>
            <a:r>
              <a:rPr lang="en-IN" sz="1500" dirty="0">
                <a:latin typeface="Inter"/>
              </a:rPr>
              <a:t>from </a:t>
            </a:r>
            <a:r>
              <a:rPr lang="en-IN" sz="1500" dirty="0" err="1">
                <a:latin typeface="Inter"/>
              </a:rPr>
              <a:t>gtts</a:t>
            </a:r>
            <a:r>
              <a:rPr lang="en-IN" sz="1500" dirty="0">
                <a:latin typeface="Inter"/>
              </a:rPr>
              <a:t> import </a:t>
            </a:r>
            <a:r>
              <a:rPr lang="en-IN" sz="1500" dirty="0" err="1">
                <a:latin typeface="Inter"/>
              </a:rPr>
              <a:t>gTTS</a:t>
            </a:r>
            <a:endParaRPr lang="en-IN" sz="1500" dirty="0">
              <a:latin typeface="Inter"/>
            </a:endParaRPr>
          </a:p>
          <a:p>
            <a:pPr marL="0" indent="0">
              <a:buNone/>
            </a:pPr>
            <a:r>
              <a:rPr lang="en-IN" sz="1500" dirty="0">
                <a:latin typeface="Inter"/>
              </a:rPr>
              <a:t>import </a:t>
            </a:r>
            <a:r>
              <a:rPr lang="en-IN" sz="1500" dirty="0" err="1">
                <a:latin typeface="Inter"/>
              </a:rPr>
              <a:t>os</a:t>
            </a:r>
            <a:endParaRPr lang="en-IN" sz="1500" dirty="0">
              <a:latin typeface="Inter"/>
            </a:endParaRPr>
          </a:p>
          <a:p>
            <a:pPr marL="0" indent="0">
              <a:buNone/>
            </a:pPr>
            <a:r>
              <a:rPr lang="en-IN" sz="1500" dirty="0">
                <a:latin typeface="Inter"/>
              </a:rPr>
              <a:t>import </a:t>
            </a:r>
            <a:r>
              <a:rPr lang="en-IN" sz="1500" dirty="0" err="1">
                <a:latin typeface="Inter"/>
              </a:rPr>
              <a:t>pygame</a:t>
            </a:r>
            <a:endParaRPr lang="en-IN" sz="1500" dirty="0">
              <a:latin typeface="Inter"/>
            </a:endParaRPr>
          </a:p>
          <a:p>
            <a:pPr marL="0" indent="0">
              <a:buNone/>
            </a:pPr>
            <a:r>
              <a:rPr lang="en-IN" sz="1500" dirty="0">
                <a:latin typeface="Inter"/>
              </a:rPr>
              <a:t># Initialize</a:t>
            </a:r>
          </a:p>
          <a:p>
            <a:pPr marL="0" indent="0">
              <a:buNone/>
            </a:pPr>
            <a:r>
              <a:rPr lang="en-IN" sz="1500" dirty="0">
                <a:latin typeface="Inter"/>
              </a:rPr>
              <a:t>translator = Translator()</a:t>
            </a:r>
          </a:p>
          <a:p>
            <a:pPr marL="0" indent="0">
              <a:buNone/>
            </a:pPr>
            <a:r>
              <a:rPr lang="en-IN" sz="1500" dirty="0" err="1">
                <a:latin typeface="Inter"/>
              </a:rPr>
              <a:t>pygame.mixer.init</a:t>
            </a:r>
            <a:r>
              <a:rPr lang="en-IN" sz="1500" dirty="0">
                <a:latin typeface="Inter"/>
              </a:rPr>
              <a:t>()</a:t>
            </a:r>
          </a:p>
          <a:p>
            <a:pPr marL="0" indent="0">
              <a:buNone/>
            </a:pPr>
            <a:r>
              <a:rPr lang="en-IN" sz="1500" dirty="0">
                <a:latin typeface="Inter"/>
              </a:rPr>
              <a:t>def </a:t>
            </a:r>
            <a:r>
              <a:rPr lang="en-IN" sz="1500" dirty="0" err="1">
                <a:latin typeface="Inter"/>
              </a:rPr>
              <a:t>recognize_speech</a:t>
            </a:r>
            <a:r>
              <a:rPr lang="en-IN" sz="1500" dirty="0">
                <a:latin typeface="Inter"/>
              </a:rPr>
              <a:t>():</a:t>
            </a:r>
          </a:p>
          <a:p>
            <a:pPr marL="0" indent="0">
              <a:buNone/>
            </a:pPr>
            <a:r>
              <a:rPr lang="en-IN" sz="1500" dirty="0">
                <a:latin typeface="Inter"/>
              </a:rPr>
              <a:t>    r = </a:t>
            </a:r>
            <a:r>
              <a:rPr lang="en-IN" sz="1500" dirty="0" err="1">
                <a:latin typeface="Inter"/>
              </a:rPr>
              <a:t>sr.Recognizer</a:t>
            </a:r>
            <a:r>
              <a:rPr lang="en-IN" sz="1500" dirty="0">
                <a:latin typeface="Inter"/>
              </a:rPr>
              <a:t>()</a:t>
            </a:r>
          </a:p>
          <a:p>
            <a:pPr marL="0" indent="0">
              <a:buNone/>
            </a:pPr>
            <a:r>
              <a:rPr lang="en-IN" sz="1500" dirty="0">
                <a:latin typeface="Inter"/>
              </a:rPr>
              <a:t>    with </a:t>
            </a:r>
            <a:r>
              <a:rPr lang="en-IN" sz="1500" dirty="0" err="1">
                <a:latin typeface="Inter"/>
              </a:rPr>
              <a:t>sr.Microphone</a:t>
            </a:r>
            <a:r>
              <a:rPr lang="en-IN" sz="1500" dirty="0">
                <a:latin typeface="Inter"/>
              </a:rPr>
              <a:t>() as source:</a:t>
            </a:r>
          </a:p>
          <a:p>
            <a:pPr marL="0" indent="0">
              <a:buNone/>
            </a:pPr>
            <a:r>
              <a:rPr lang="en-IN" sz="1500" dirty="0">
                <a:latin typeface="Inter"/>
              </a:rPr>
              <a:t>        print("Speak now...")</a:t>
            </a:r>
          </a:p>
          <a:p>
            <a:pPr marL="0" indent="0">
              <a:buNone/>
            </a:pPr>
            <a:r>
              <a:rPr lang="en-IN" sz="1500" dirty="0">
                <a:latin typeface="Inter"/>
              </a:rPr>
              <a:t>        audio = </a:t>
            </a:r>
            <a:r>
              <a:rPr lang="en-IN" sz="1500" dirty="0" err="1">
                <a:latin typeface="Inter"/>
              </a:rPr>
              <a:t>r.listen</a:t>
            </a:r>
            <a:r>
              <a:rPr lang="en-IN" sz="1500" dirty="0">
                <a:latin typeface="Inter"/>
              </a:rPr>
              <a:t>(source)</a:t>
            </a:r>
          </a:p>
          <a:p>
            <a:pPr marL="0" indent="0">
              <a:buNone/>
            </a:pPr>
            <a:r>
              <a:rPr lang="en-IN" sz="1500" dirty="0">
                <a:latin typeface="Inter"/>
              </a:rPr>
              <a:t>    return </a:t>
            </a:r>
            <a:r>
              <a:rPr lang="en-IN" sz="1500" dirty="0" err="1">
                <a:latin typeface="Inter"/>
              </a:rPr>
              <a:t>r.recognize_google</a:t>
            </a:r>
            <a:r>
              <a:rPr lang="en-IN" sz="1500" dirty="0">
                <a:latin typeface="Inter"/>
              </a:rPr>
              <a:t>(audio, language="</a:t>
            </a:r>
            <a:r>
              <a:rPr lang="en-IN" sz="1500" dirty="0" err="1">
                <a:latin typeface="Inter"/>
              </a:rPr>
              <a:t>en</a:t>
            </a:r>
            <a:r>
              <a:rPr lang="en-IN" sz="1500" dirty="0">
                <a:latin typeface="Inter"/>
              </a:rPr>
              <a:t>")</a:t>
            </a:r>
          </a:p>
          <a:p>
            <a:pPr marL="0" indent="0">
              <a:buNone/>
            </a:pPr>
            <a:endParaRPr lang="en-IN" sz="1500" dirty="0">
              <a:latin typeface="Inter"/>
            </a:endParaRPr>
          </a:p>
        </p:txBody>
      </p:sp>
    </p:spTree>
    <p:extLst>
      <p:ext uri="{BB962C8B-B14F-4D97-AF65-F5344CB8AC3E}">
        <p14:creationId xmlns:p14="http://schemas.microsoft.com/office/powerpoint/2010/main" val="2535217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F2DBC-2483-D07B-B953-6BF2D85F4EF0}"/>
              </a:ext>
            </a:extLst>
          </p:cNvPr>
          <p:cNvSpPr>
            <a:spLocks noGrp="1"/>
          </p:cNvSpPr>
          <p:nvPr>
            <p:ph idx="1"/>
          </p:nvPr>
        </p:nvSpPr>
        <p:spPr>
          <a:xfrm>
            <a:off x="762000" y="707571"/>
            <a:ext cx="10363200" cy="5486400"/>
          </a:xfrm>
        </p:spPr>
        <p:txBody>
          <a:bodyPr/>
          <a:lstStyle/>
          <a:p>
            <a:pPr marL="0" indent="0">
              <a:buNone/>
            </a:pPr>
            <a:r>
              <a:rPr lang="en-IN" dirty="0">
                <a:latin typeface="Inter"/>
              </a:rPr>
              <a:t>def </a:t>
            </a:r>
            <a:r>
              <a:rPr lang="en-IN" dirty="0" err="1">
                <a:latin typeface="Inter"/>
              </a:rPr>
              <a:t>translate_text</a:t>
            </a:r>
            <a:r>
              <a:rPr lang="en-IN" dirty="0">
                <a:latin typeface="Inter"/>
              </a:rPr>
              <a:t>(text, </a:t>
            </a:r>
            <a:r>
              <a:rPr lang="en-IN" dirty="0" err="1">
                <a:latin typeface="Inter"/>
              </a:rPr>
              <a:t>target_lang</a:t>
            </a:r>
            <a:r>
              <a:rPr lang="en-IN" dirty="0">
                <a:latin typeface="Inter"/>
              </a:rPr>
              <a:t>="es"):</a:t>
            </a:r>
          </a:p>
          <a:p>
            <a:pPr marL="0" indent="0">
              <a:buNone/>
            </a:pPr>
            <a:r>
              <a:rPr lang="en-IN" dirty="0">
                <a:latin typeface="Inter"/>
              </a:rPr>
              <a:t>    return </a:t>
            </a:r>
            <a:r>
              <a:rPr lang="en-IN" dirty="0" err="1">
                <a:latin typeface="Inter"/>
              </a:rPr>
              <a:t>translator.translate</a:t>
            </a:r>
            <a:r>
              <a:rPr lang="en-IN" dirty="0">
                <a:latin typeface="Inter"/>
              </a:rPr>
              <a:t>(text, </a:t>
            </a:r>
            <a:r>
              <a:rPr lang="en-IN" dirty="0" err="1">
                <a:latin typeface="Inter"/>
              </a:rPr>
              <a:t>dest</a:t>
            </a:r>
            <a:r>
              <a:rPr lang="en-IN" dirty="0">
                <a:latin typeface="Inter"/>
              </a:rPr>
              <a:t>=</a:t>
            </a:r>
            <a:r>
              <a:rPr lang="en-IN" dirty="0" err="1">
                <a:latin typeface="Inter"/>
              </a:rPr>
              <a:t>target_lang</a:t>
            </a:r>
            <a:r>
              <a:rPr lang="en-IN" dirty="0">
                <a:latin typeface="Inter"/>
              </a:rPr>
              <a:t>).text</a:t>
            </a:r>
          </a:p>
          <a:p>
            <a:pPr marL="0" indent="0">
              <a:buNone/>
            </a:pPr>
            <a:endParaRPr lang="en-IN" dirty="0">
              <a:latin typeface="Inter"/>
            </a:endParaRPr>
          </a:p>
          <a:p>
            <a:pPr marL="0" indent="0">
              <a:buNone/>
            </a:pPr>
            <a:r>
              <a:rPr lang="en-IN" dirty="0">
                <a:latin typeface="Inter"/>
              </a:rPr>
              <a:t>def </a:t>
            </a:r>
            <a:r>
              <a:rPr lang="en-IN" dirty="0" err="1">
                <a:latin typeface="Inter"/>
              </a:rPr>
              <a:t>text_to_speech</a:t>
            </a:r>
            <a:r>
              <a:rPr lang="en-IN" dirty="0">
                <a:latin typeface="Inter"/>
              </a:rPr>
              <a:t>(text, lang="es"):</a:t>
            </a:r>
          </a:p>
          <a:p>
            <a:pPr marL="0" indent="0">
              <a:buNone/>
            </a:pPr>
            <a:r>
              <a:rPr lang="en-IN" dirty="0">
                <a:latin typeface="Inter"/>
              </a:rPr>
              <a:t>    </a:t>
            </a:r>
            <a:r>
              <a:rPr lang="en-IN" dirty="0" err="1">
                <a:latin typeface="Inter"/>
              </a:rPr>
              <a:t>tts</a:t>
            </a:r>
            <a:r>
              <a:rPr lang="en-IN" dirty="0">
                <a:latin typeface="Inter"/>
              </a:rPr>
              <a:t> = </a:t>
            </a:r>
            <a:r>
              <a:rPr lang="en-IN" dirty="0" err="1">
                <a:latin typeface="Inter"/>
              </a:rPr>
              <a:t>gTTS</a:t>
            </a:r>
            <a:r>
              <a:rPr lang="en-IN" dirty="0">
                <a:latin typeface="Inter"/>
              </a:rPr>
              <a:t>(text, lang=lang)</a:t>
            </a:r>
          </a:p>
          <a:p>
            <a:pPr marL="0" indent="0">
              <a:buNone/>
            </a:pPr>
            <a:r>
              <a:rPr lang="en-IN" dirty="0">
                <a:latin typeface="Inter"/>
              </a:rPr>
              <a:t>    </a:t>
            </a:r>
            <a:r>
              <a:rPr lang="en-IN" dirty="0" err="1">
                <a:latin typeface="Inter"/>
              </a:rPr>
              <a:t>tts.save</a:t>
            </a:r>
            <a:r>
              <a:rPr lang="en-IN" dirty="0">
                <a:latin typeface="Inter"/>
              </a:rPr>
              <a:t>("speech.mp3")</a:t>
            </a:r>
          </a:p>
          <a:p>
            <a:pPr marL="0" indent="0">
              <a:buNone/>
            </a:pPr>
            <a:r>
              <a:rPr lang="en-IN" dirty="0">
                <a:latin typeface="Inter"/>
              </a:rPr>
              <a:t>    </a:t>
            </a:r>
            <a:r>
              <a:rPr lang="en-IN" dirty="0" err="1">
                <a:latin typeface="Inter"/>
              </a:rPr>
              <a:t>pygame.mixer.music.load</a:t>
            </a:r>
            <a:r>
              <a:rPr lang="en-IN" dirty="0">
                <a:latin typeface="Inter"/>
              </a:rPr>
              <a:t>("speech.mp3")</a:t>
            </a:r>
          </a:p>
          <a:p>
            <a:pPr marL="0" indent="0">
              <a:buNone/>
            </a:pPr>
            <a:r>
              <a:rPr lang="en-IN" dirty="0">
                <a:latin typeface="Inter"/>
              </a:rPr>
              <a:t>    </a:t>
            </a:r>
            <a:r>
              <a:rPr lang="en-IN" dirty="0" err="1">
                <a:latin typeface="Inter"/>
              </a:rPr>
              <a:t>pygame.mixer.music.play</a:t>
            </a:r>
            <a:r>
              <a:rPr lang="en-IN" dirty="0">
                <a:latin typeface="Inter"/>
              </a:rPr>
              <a:t>()</a:t>
            </a:r>
          </a:p>
          <a:p>
            <a:pPr marL="0" indent="0">
              <a:buNone/>
            </a:pPr>
            <a:endParaRPr lang="en-IN" dirty="0">
              <a:latin typeface="Inter"/>
            </a:endParaRPr>
          </a:p>
          <a:p>
            <a:pPr marL="0" indent="0">
              <a:buNone/>
            </a:pPr>
            <a:r>
              <a:rPr lang="en-IN" dirty="0">
                <a:latin typeface="Inter"/>
              </a:rPr>
              <a:t>if __name__ == "__main__":</a:t>
            </a:r>
          </a:p>
          <a:p>
            <a:pPr marL="0" indent="0">
              <a:buNone/>
            </a:pPr>
            <a:r>
              <a:rPr lang="en-IN" dirty="0">
                <a:latin typeface="Inter"/>
              </a:rPr>
              <a:t>    text = </a:t>
            </a:r>
            <a:r>
              <a:rPr lang="en-IN" dirty="0" err="1">
                <a:latin typeface="Inter"/>
              </a:rPr>
              <a:t>recognize_speech</a:t>
            </a:r>
            <a:r>
              <a:rPr lang="en-IN" dirty="0">
                <a:latin typeface="Inter"/>
              </a:rPr>
              <a:t>()</a:t>
            </a:r>
          </a:p>
          <a:p>
            <a:pPr marL="0" indent="0">
              <a:buNone/>
            </a:pPr>
            <a:r>
              <a:rPr lang="en-IN" dirty="0">
                <a:latin typeface="Inter"/>
              </a:rPr>
              <a:t>    translated = </a:t>
            </a:r>
            <a:r>
              <a:rPr lang="en-IN" dirty="0" err="1">
                <a:latin typeface="Inter"/>
              </a:rPr>
              <a:t>translate_text</a:t>
            </a:r>
            <a:r>
              <a:rPr lang="en-IN" dirty="0">
                <a:latin typeface="Inter"/>
              </a:rPr>
              <a:t>(text)</a:t>
            </a:r>
          </a:p>
          <a:p>
            <a:pPr marL="0" indent="0">
              <a:buNone/>
            </a:pPr>
            <a:r>
              <a:rPr lang="en-IN" dirty="0">
                <a:latin typeface="Inter"/>
              </a:rPr>
              <a:t>    print(</a:t>
            </a:r>
            <a:r>
              <a:rPr lang="en-IN" dirty="0" err="1">
                <a:latin typeface="Inter"/>
              </a:rPr>
              <a:t>f"Translated</a:t>
            </a:r>
            <a:r>
              <a:rPr lang="en-IN" dirty="0">
                <a:latin typeface="Inter"/>
              </a:rPr>
              <a:t>: {translated}")</a:t>
            </a:r>
          </a:p>
          <a:p>
            <a:pPr marL="0" indent="0">
              <a:buNone/>
            </a:pPr>
            <a:r>
              <a:rPr lang="en-IN" dirty="0">
                <a:latin typeface="Inter"/>
              </a:rPr>
              <a:t>    </a:t>
            </a:r>
            <a:r>
              <a:rPr lang="en-IN" dirty="0" err="1">
                <a:latin typeface="Inter"/>
              </a:rPr>
              <a:t>text_to_speech</a:t>
            </a:r>
            <a:r>
              <a:rPr lang="en-IN" dirty="0">
                <a:latin typeface="Inter"/>
              </a:rPr>
              <a:t>(translated)</a:t>
            </a:r>
          </a:p>
        </p:txBody>
      </p:sp>
    </p:spTree>
    <p:extLst>
      <p:ext uri="{BB962C8B-B14F-4D97-AF65-F5344CB8AC3E}">
        <p14:creationId xmlns:p14="http://schemas.microsoft.com/office/powerpoint/2010/main" val="429858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973F-259A-5FC2-75F1-E5D0DE265D69}"/>
              </a:ext>
            </a:extLst>
          </p:cNvPr>
          <p:cNvSpPr>
            <a:spLocks noGrp="1"/>
          </p:cNvSpPr>
          <p:nvPr>
            <p:ph type="title"/>
          </p:nvPr>
        </p:nvSpPr>
        <p:spPr/>
        <p:txBody>
          <a:bodyPr>
            <a:normAutofit/>
          </a:bodyPr>
          <a:lstStyle/>
          <a:p>
            <a:pPr algn="ctr"/>
            <a:r>
              <a:rPr lang="en-US" sz="4400" b="1" dirty="0"/>
              <a:t>OUTPUT SCREENS</a:t>
            </a:r>
            <a:endParaRPr lang="en-IN" sz="4400" b="1" dirty="0"/>
          </a:p>
        </p:txBody>
      </p:sp>
      <p:sp>
        <p:nvSpPr>
          <p:cNvPr id="3" name="Content Placeholder 2">
            <a:extLst>
              <a:ext uri="{FF2B5EF4-FFF2-40B4-BE49-F238E27FC236}">
                <a16:creationId xmlns:a16="http://schemas.microsoft.com/office/drawing/2014/main" id="{B4DBA9EC-DCE5-F0E6-175F-469FADED2145}"/>
              </a:ext>
            </a:extLst>
          </p:cNvPr>
          <p:cNvSpPr>
            <a:spLocks noGrp="1"/>
          </p:cNvSpPr>
          <p:nvPr>
            <p:ph idx="1"/>
          </p:nvPr>
        </p:nvSpPr>
        <p:spPr/>
        <p:txBody>
          <a:bodyPr>
            <a:normAutofit lnSpcReduction="10000"/>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UI Dropdown languages</a:t>
            </a:r>
            <a:endParaRPr lang="en-IN" sz="2000" dirty="0">
              <a:latin typeface="Inter"/>
            </a:endParaRPr>
          </a:p>
        </p:txBody>
      </p:sp>
      <p:pic>
        <p:nvPicPr>
          <p:cNvPr id="7" name="Picture 6">
            <a:extLst>
              <a:ext uri="{FF2B5EF4-FFF2-40B4-BE49-F238E27FC236}">
                <a16:creationId xmlns:a16="http://schemas.microsoft.com/office/drawing/2014/main" id="{573CCA7E-DFB8-C18C-171B-36060AD27C75}"/>
              </a:ext>
            </a:extLst>
          </p:cNvPr>
          <p:cNvPicPr>
            <a:picLocks noChangeAspect="1"/>
          </p:cNvPicPr>
          <p:nvPr/>
        </p:nvPicPr>
        <p:blipFill>
          <a:blip r:embed="rId2"/>
          <a:srcRect/>
          <a:stretch/>
        </p:blipFill>
        <p:spPr>
          <a:xfrm>
            <a:off x="2726871" y="1656941"/>
            <a:ext cx="6738257" cy="3790269"/>
          </a:xfrm>
          <a:prstGeom prst="rect">
            <a:avLst/>
          </a:prstGeom>
        </p:spPr>
      </p:pic>
    </p:spTree>
    <p:extLst>
      <p:ext uri="{BB962C8B-B14F-4D97-AF65-F5344CB8AC3E}">
        <p14:creationId xmlns:p14="http://schemas.microsoft.com/office/powerpoint/2010/main" val="219753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698F9-4192-52D7-F98B-3FCD4106D45B}"/>
              </a:ext>
            </a:extLst>
          </p:cNvPr>
          <p:cNvSpPr>
            <a:spLocks noGrp="1"/>
          </p:cNvSpPr>
          <p:nvPr>
            <p:ph idx="1"/>
          </p:nvPr>
        </p:nvSpPr>
        <p:spPr>
          <a:xfrm>
            <a:off x="566057" y="783771"/>
            <a:ext cx="10559143" cy="5488444"/>
          </a:xfrm>
        </p:spPr>
        <p:txBody>
          <a:bodyPr>
            <a:normAutofit/>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Same source and target language</a:t>
            </a:r>
            <a:endParaRPr lang="en-IN" sz="2000" dirty="0">
              <a:latin typeface="Inter"/>
            </a:endParaRPr>
          </a:p>
        </p:txBody>
      </p:sp>
      <p:pic>
        <p:nvPicPr>
          <p:cNvPr id="5" name="Picture 4">
            <a:extLst>
              <a:ext uri="{FF2B5EF4-FFF2-40B4-BE49-F238E27FC236}">
                <a16:creationId xmlns:a16="http://schemas.microsoft.com/office/drawing/2014/main" id="{4B9EAE29-D90A-A4E7-0211-4184F2B7F597}"/>
              </a:ext>
            </a:extLst>
          </p:cNvPr>
          <p:cNvPicPr>
            <a:picLocks noChangeAspect="1"/>
          </p:cNvPicPr>
          <p:nvPr/>
        </p:nvPicPr>
        <p:blipFill>
          <a:blip r:embed="rId2"/>
          <a:srcRect/>
          <a:stretch/>
        </p:blipFill>
        <p:spPr>
          <a:xfrm>
            <a:off x="1752601" y="783771"/>
            <a:ext cx="8512627" cy="4788352"/>
          </a:xfrm>
          <a:prstGeom prst="rect">
            <a:avLst/>
          </a:prstGeom>
        </p:spPr>
      </p:pic>
    </p:spTree>
    <p:extLst>
      <p:ext uri="{BB962C8B-B14F-4D97-AF65-F5344CB8AC3E}">
        <p14:creationId xmlns:p14="http://schemas.microsoft.com/office/powerpoint/2010/main" val="13798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7245A-B00D-E4D9-6E32-2EFE8F368D6C}"/>
              </a:ext>
            </a:extLst>
          </p:cNvPr>
          <p:cNvSpPr>
            <a:spLocks noGrp="1"/>
          </p:cNvSpPr>
          <p:nvPr>
            <p:ph idx="1"/>
          </p:nvPr>
        </p:nvSpPr>
        <p:spPr>
          <a:xfrm>
            <a:off x="598713" y="696686"/>
            <a:ext cx="10929257" cy="5486400"/>
          </a:xfrm>
        </p:spPr>
        <p:txBody>
          <a:bodyPr>
            <a:normAutofit lnSpcReduction="10000"/>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IN" sz="2000" dirty="0">
                <a:latin typeface="Inter"/>
              </a:rPr>
              <a:t>Source to target Language</a:t>
            </a:r>
          </a:p>
        </p:txBody>
      </p:sp>
      <p:pic>
        <p:nvPicPr>
          <p:cNvPr id="5" name="Picture 4">
            <a:extLst>
              <a:ext uri="{FF2B5EF4-FFF2-40B4-BE49-F238E27FC236}">
                <a16:creationId xmlns:a16="http://schemas.microsoft.com/office/drawing/2014/main" id="{346F247A-8AB5-1C08-4E32-6CF7FBA803B4}"/>
              </a:ext>
            </a:extLst>
          </p:cNvPr>
          <p:cNvPicPr>
            <a:picLocks noChangeAspect="1"/>
          </p:cNvPicPr>
          <p:nvPr/>
        </p:nvPicPr>
        <p:blipFill>
          <a:blip r:embed="rId2"/>
          <a:srcRect/>
          <a:stretch/>
        </p:blipFill>
        <p:spPr>
          <a:xfrm>
            <a:off x="1817912" y="674914"/>
            <a:ext cx="8904513" cy="5008789"/>
          </a:xfrm>
          <a:prstGeom prst="rect">
            <a:avLst/>
          </a:prstGeom>
        </p:spPr>
      </p:pic>
    </p:spTree>
    <p:extLst>
      <p:ext uri="{BB962C8B-B14F-4D97-AF65-F5344CB8AC3E}">
        <p14:creationId xmlns:p14="http://schemas.microsoft.com/office/powerpoint/2010/main" val="1429129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B11EB-DEBD-1F99-ED8C-782C3F872515}"/>
              </a:ext>
            </a:extLst>
          </p:cNvPr>
          <p:cNvSpPr>
            <a:spLocks noGrp="1"/>
          </p:cNvSpPr>
          <p:nvPr>
            <p:ph idx="1"/>
          </p:nvPr>
        </p:nvSpPr>
        <p:spPr>
          <a:xfrm>
            <a:off x="631371" y="729343"/>
            <a:ext cx="10853058" cy="5562600"/>
          </a:xfrm>
        </p:spPr>
        <p:txBody>
          <a:bodyPr>
            <a:normAutofit/>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Silent input</a:t>
            </a:r>
            <a:endParaRPr lang="en-IN" sz="2000" dirty="0">
              <a:latin typeface="Inter"/>
            </a:endParaRPr>
          </a:p>
        </p:txBody>
      </p:sp>
      <p:pic>
        <p:nvPicPr>
          <p:cNvPr id="5" name="Picture 4">
            <a:extLst>
              <a:ext uri="{FF2B5EF4-FFF2-40B4-BE49-F238E27FC236}">
                <a16:creationId xmlns:a16="http://schemas.microsoft.com/office/drawing/2014/main" id="{F620F5A0-13C1-7AC9-E361-88F0BF6D3713}"/>
              </a:ext>
            </a:extLst>
          </p:cNvPr>
          <p:cNvPicPr>
            <a:picLocks noChangeAspect="1"/>
          </p:cNvPicPr>
          <p:nvPr/>
        </p:nvPicPr>
        <p:blipFill>
          <a:blip r:embed="rId2"/>
          <a:stretch>
            <a:fillRect/>
          </a:stretch>
        </p:blipFill>
        <p:spPr>
          <a:xfrm>
            <a:off x="1513115" y="729343"/>
            <a:ext cx="8839200" cy="4972050"/>
          </a:xfrm>
          <a:prstGeom prst="rect">
            <a:avLst/>
          </a:prstGeom>
        </p:spPr>
      </p:pic>
    </p:spTree>
    <p:extLst>
      <p:ext uri="{BB962C8B-B14F-4D97-AF65-F5344CB8AC3E}">
        <p14:creationId xmlns:p14="http://schemas.microsoft.com/office/powerpoint/2010/main" val="232662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78132-EEEA-4384-FF22-08F48820F765}"/>
              </a:ext>
            </a:extLst>
          </p:cNvPr>
          <p:cNvSpPr>
            <a:spLocks noGrp="1"/>
          </p:cNvSpPr>
          <p:nvPr>
            <p:ph idx="1"/>
          </p:nvPr>
        </p:nvSpPr>
        <p:spPr>
          <a:xfrm>
            <a:off x="609600" y="674914"/>
            <a:ext cx="10907486" cy="5584372"/>
          </a:xfrm>
        </p:spPr>
        <p:txBody>
          <a:bodyPr>
            <a:normAutofit/>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Long speech</a:t>
            </a:r>
            <a:endParaRPr lang="en-IN" sz="2000" dirty="0">
              <a:latin typeface="Inter"/>
            </a:endParaRPr>
          </a:p>
        </p:txBody>
      </p:sp>
      <p:pic>
        <p:nvPicPr>
          <p:cNvPr id="5" name="Picture 4">
            <a:extLst>
              <a:ext uri="{FF2B5EF4-FFF2-40B4-BE49-F238E27FC236}">
                <a16:creationId xmlns:a16="http://schemas.microsoft.com/office/drawing/2014/main" id="{B3120904-4EFF-BB21-F607-8CB0A49D53C3}"/>
              </a:ext>
            </a:extLst>
          </p:cNvPr>
          <p:cNvPicPr>
            <a:picLocks noChangeAspect="1"/>
          </p:cNvPicPr>
          <p:nvPr/>
        </p:nvPicPr>
        <p:blipFill>
          <a:blip r:embed="rId2"/>
          <a:stretch>
            <a:fillRect/>
          </a:stretch>
        </p:blipFill>
        <p:spPr>
          <a:xfrm>
            <a:off x="1621971" y="674914"/>
            <a:ext cx="8882743" cy="4996543"/>
          </a:xfrm>
          <a:prstGeom prst="rect">
            <a:avLst/>
          </a:prstGeom>
        </p:spPr>
      </p:pic>
    </p:spTree>
    <p:extLst>
      <p:ext uri="{BB962C8B-B14F-4D97-AF65-F5344CB8AC3E}">
        <p14:creationId xmlns:p14="http://schemas.microsoft.com/office/powerpoint/2010/main" val="395869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746-EFD4-194C-7DA7-45883E7EC331}"/>
              </a:ext>
            </a:extLst>
          </p:cNvPr>
          <p:cNvSpPr>
            <a:spLocks noGrp="1"/>
          </p:cNvSpPr>
          <p:nvPr>
            <p:ph type="title"/>
          </p:nvPr>
        </p:nvSpPr>
        <p:spPr/>
        <p:txBody>
          <a:bodyPr>
            <a:normAutofit/>
          </a:bodyPr>
          <a:lstStyle/>
          <a:p>
            <a:pPr algn="ctr"/>
            <a:r>
              <a:rPr lang="en-US" sz="4400" b="1" dirty="0"/>
              <a:t>CONTENTS</a:t>
            </a:r>
            <a:endParaRPr lang="en-IN" sz="4400" b="1" dirty="0"/>
          </a:p>
        </p:txBody>
      </p:sp>
      <p:sp>
        <p:nvSpPr>
          <p:cNvPr id="3" name="Content Placeholder 2">
            <a:extLst>
              <a:ext uri="{FF2B5EF4-FFF2-40B4-BE49-F238E27FC236}">
                <a16:creationId xmlns:a16="http://schemas.microsoft.com/office/drawing/2014/main" id="{835696C3-735E-812E-6A90-FEDA69316438}"/>
              </a:ext>
            </a:extLst>
          </p:cNvPr>
          <p:cNvSpPr>
            <a:spLocks noGrp="1"/>
          </p:cNvSpPr>
          <p:nvPr>
            <p:ph idx="1"/>
          </p:nvPr>
        </p:nvSpPr>
        <p:spPr>
          <a:xfrm>
            <a:off x="1066800" y="1720645"/>
            <a:ext cx="10058400" cy="4314395"/>
          </a:xfrm>
        </p:spPr>
        <p:txBody>
          <a:bodyPr>
            <a:normAutofit fontScale="85000" lnSpcReduction="20000"/>
          </a:bodyPr>
          <a:lstStyle/>
          <a:p>
            <a:r>
              <a:rPr lang="en-US" sz="2000" dirty="0">
                <a:latin typeface="Inter"/>
              </a:rPr>
              <a:t>ABSTRACT</a:t>
            </a:r>
          </a:p>
          <a:p>
            <a:r>
              <a:rPr lang="en-US" sz="2000" dirty="0">
                <a:latin typeface="Inter"/>
              </a:rPr>
              <a:t>INTRODUCTION</a:t>
            </a:r>
          </a:p>
          <a:p>
            <a:r>
              <a:rPr lang="en-US" sz="2000" dirty="0">
                <a:latin typeface="Inter"/>
              </a:rPr>
              <a:t>EXISTING SYSTEM</a:t>
            </a:r>
          </a:p>
          <a:p>
            <a:r>
              <a:rPr lang="en-US" sz="2000" dirty="0">
                <a:latin typeface="Inter"/>
              </a:rPr>
              <a:t>PROPSED SYSTEM</a:t>
            </a:r>
          </a:p>
          <a:p>
            <a:r>
              <a:rPr lang="en-US" sz="2000" dirty="0">
                <a:latin typeface="Inter"/>
              </a:rPr>
              <a:t>SCOPE &amp; PURPOSE</a:t>
            </a:r>
          </a:p>
          <a:p>
            <a:r>
              <a:rPr lang="en-US" sz="2000" dirty="0">
                <a:latin typeface="Inter"/>
              </a:rPr>
              <a:t>REQUIRMENTS SPECIFICATION</a:t>
            </a:r>
          </a:p>
          <a:p>
            <a:r>
              <a:rPr lang="en-US" sz="2000" dirty="0">
                <a:latin typeface="Inter"/>
              </a:rPr>
              <a:t>ALGORITHMS</a:t>
            </a:r>
          </a:p>
          <a:p>
            <a:r>
              <a:rPr lang="en-US" sz="2000" dirty="0">
                <a:latin typeface="Inter"/>
              </a:rPr>
              <a:t>ARCHITECTURE</a:t>
            </a:r>
          </a:p>
          <a:p>
            <a:r>
              <a:rPr lang="en-US" sz="2000" dirty="0">
                <a:latin typeface="Inter"/>
              </a:rPr>
              <a:t>UML DIAGRAMS</a:t>
            </a:r>
          </a:p>
          <a:p>
            <a:r>
              <a:rPr lang="en-US" sz="2000" dirty="0">
                <a:latin typeface="Inter"/>
              </a:rPr>
              <a:t>TEST CASES</a:t>
            </a:r>
          </a:p>
          <a:p>
            <a:r>
              <a:rPr lang="en-US" sz="2000" dirty="0">
                <a:latin typeface="Inter"/>
              </a:rPr>
              <a:t>SAMPLE CODE</a:t>
            </a:r>
          </a:p>
          <a:p>
            <a:r>
              <a:rPr lang="en-US" sz="2000" dirty="0">
                <a:latin typeface="Inter"/>
              </a:rPr>
              <a:t>OUTPUT SCREENS</a:t>
            </a:r>
          </a:p>
          <a:p>
            <a:r>
              <a:rPr lang="en-US" sz="2000" dirty="0">
                <a:latin typeface="Inter"/>
              </a:rPr>
              <a:t>CONCLUSION AND FUTURE SCOPE</a:t>
            </a:r>
            <a:endParaRPr lang="en-IN" sz="2000" dirty="0">
              <a:latin typeface="Inter"/>
            </a:endParaRPr>
          </a:p>
        </p:txBody>
      </p:sp>
    </p:spTree>
    <p:extLst>
      <p:ext uri="{BB962C8B-B14F-4D97-AF65-F5344CB8AC3E}">
        <p14:creationId xmlns:p14="http://schemas.microsoft.com/office/powerpoint/2010/main" val="208095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084D3-27B1-8BA2-651B-73A588607AF0}"/>
              </a:ext>
            </a:extLst>
          </p:cNvPr>
          <p:cNvSpPr>
            <a:spLocks noGrp="1"/>
          </p:cNvSpPr>
          <p:nvPr>
            <p:ph idx="1"/>
          </p:nvPr>
        </p:nvSpPr>
        <p:spPr>
          <a:xfrm>
            <a:off x="609600" y="631371"/>
            <a:ext cx="10896600" cy="5627915"/>
          </a:xfrm>
        </p:spPr>
        <p:txBody>
          <a:bodyPr>
            <a:normAutofit fontScale="92500" lnSpcReduction="10000"/>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Internet disconnect</a:t>
            </a:r>
            <a:endParaRPr lang="en-IN" sz="2000" dirty="0">
              <a:latin typeface="Inter"/>
            </a:endParaRPr>
          </a:p>
        </p:txBody>
      </p:sp>
      <p:pic>
        <p:nvPicPr>
          <p:cNvPr id="5" name="Picture 4">
            <a:extLst>
              <a:ext uri="{FF2B5EF4-FFF2-40B4-BE49-F238E27FC236}">
                <a16:creationId xmlns:a16="http://schemas.microsoft.com/office/drawing/2014/main" id="{821437CB-D3DF-CFDE-CBF5-3AA791865530}"/>
              </a:ext>
            </a:extLst>
          </p:cNvPr>
          <p:cNvPicPr>
            <a:picLocks noChangeAspect="1"/>
          </p:cNvPicPr>
          <p:nvPr/>
        </p:nvPicPr>
        <p:blipFill>
          <a:blip r:embed="rId2"/>
          <a:stretch>
            <a:fillRect/>
          </a:stretch>
        </p:blipFill>
        <p:spPr>
          <a:xfrm>
            <a:off x="1665515" y="718457"/>
            <a:ext cx="9165771" cy="5155746"/>
          </a:xfrm>
          <a:prstGeom prst="rect">
            <a:avLst/>
          </a:prstGeom>
        </p:spPr>
      </p:pic>
    </p:spTree>
    <p:extLst>
      <p:ext uri="{BB962C8B-B14F-4D97-AF65-F5344CB8AC3E}">
        <p14:creationId xmlns:p14="http://schemas.microsoft.com/office/powerpoint/2010/main" val="3207127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0915F-2DC7-EE69-B10A-99D9D47D39CB}"/>
              </a:ext>
            </a:extLst>
          </p:cNvPr>
          <p:cNvSpPr>
            <a:spLocks noGrp="1"/>
          </p:cNvSpPr>
          <p:nvPr>
            <p:ph idx="1"/>
          </p:nvPr>
        </p:nvSpPr>
        <p:spPr>
          <a:xfrm>
            <a:off x="609600" y="718457"/>
            <a:ext cx="10885714" cy="5508172"/>
          </a:xfrm>
        </p:spPr>
        <p:txBody>
          <a:bodyPr>
            <a:normAutofit/>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Background noise handling</a:t>
            </a:r>
            <a:endParaRPr lang="en-IN" sz="2000" dirty="0">
              <a:latin typeface="Inter"/>
            </a:endParaRPr>
          </a:p>
        </p:txBody>
      </p:sp>
      <p:pic>
        <p:nvPicPr>
          <p:cNvPr id="5" name="Picture 4">
            <a:extLst>
              <a:ext uri="{FF2B5EF4-FFF2-40B4-BE49-F238E27FC236}">
                <a16:creationId xmlns:a16="http://schemas.microsoft.com/office/drawing/2014/main" id="{B4F26870-BBD4-D88C-489D-CEEBE2489921}"/>
              </a:ext>
            </a:extLst>
          </p:cNvPr>
          <p:cNvPicPr>
            <a:picLocks noChangeAspect="1"/>
          </p:cNvPicPr>
          <p:nvPr/>
        </p:nvPicPr>
        <p:blipFill>
          <a:blip r:embed="rId2"/>
          <a:stretch>
            <a:fillRect/>
          </a:stretch>
        </p:blipFill>
        <p:spPr>
          <a:xfrm>
            <a:off x="1894115" y="881741"/>
            <a:ext cx="8631163" cy="4855029"/>
          </a:xfrm>
          <a:prstGeom prst="rect">
            <a:avLst/>
          </a:prstGeom>
        </p:spPr>
      </p:pic>
    </p:spTree>
    <p:extLst>
      <p:ext uri="{BB962C8B-B14F-4D97-AF65-F5344CB8AC3E}">
        <p14:creationId xmlns:p14="http://schemas.microsoft.com/office/powerpoint/2010/main" val="312599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929D-1875-8CB6-F483-94392DB96996}"/>
              </a:ext>
            </a:extLst>
          </p:cNvPr>
          <p:cNvSpPr>
            <a:spLocks noGrp="1"/>
          </p:cNvSpPr>
          <p:nvPr>
            <p:ph idx="1"/>
          </p:nvPr>
        </p:nvSpPr>
        <p:spPr>
          <a:xfrm>
            <a:off x="576943" y="674913"/>
            <a:ext cx="10896600" cy="5606143"/>
          </a:xfrm>
        </p:spPr>
        <p:txBody>
          <a:bodyPr>
            <a:normAutofit fontScale="92500" lnSpcReduction="10000"/>
          </a:bodyPr>
          <a:lstStyle/>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endParaRPr lang="en-US" sz="2000" dirty="0">
              <a:latin typeface="Inter"/>
            </a:endParaRPr>
          </a:p>
          <a:p>
            <a:pPr marL="0" indent="0" algn="ctr">
              <a:buNone/>
            </a:pPr>
            <a:r>
              <a:rPr lang="en-US" sz="2000" dirty="0">
                <a:latin typeface="Inter"/>
              </a:rPr>
              <a:t>Moderate fast input</a:t>
            </a:r>
            <a:endParaRPr lang="en-IN" sz="2000" dirty="0">
              <a:latin typeface="Inter"/>
            </a:endParaRPr>
          </a:p>
        </p:txBody>
      </p:sp>
      <p:pic>
        <p:nvPicPr>
          <p:cNvPr id="5" name="Picture 4">
            <a:extLst>
              <a:ext uri="{FF2B5EF4-FFF2-40B4-BE49-F238E27FC236}">
                <a16:creationId xmlns:a16="http://schemas.microsoft.com/office/drawing/2014/main" id="{751D188E-78E9-8EFD-0E3A-F9FBC6CC3B9D}"/>
              </a:ext>
            </a:extLst>
          </p:cNvPr>
          <p:cNvPicPr>
            <a:picLocks noChangeAspect="1"/>
          </p:cNvPicPr>
          <p:nvPr/>
        </p:nvPicPr>
        <p:blipFill>
          <a:blip r:embed="rId2"/>
          <a:stretch>
            <a:fillRect/>
          </a:stretch>
        </p:blipFill>
        <p:spPr>
          <a:xfrm>
            <a:off x="1442357" y="674913"/>
            <a:ext cx="9165771" cy="5155746"/>
          </a:xfrm>
          <a:prstGeom prst="rect">
            <a:avLst/>
          </a:prstGeom>
        </p:spPr>
      </p:pic>
    </p:spTree>
    <p:extLst>
      <p:ext uri="{BB962C8B-B14F-4D97-AF65-F5344CB8AC3E}">
        <p14:creationId xmlns:p14="http://schemas.microsoft.com/office/powerpoint/2010/main" val="2374032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DE637-8FDE-CA52-63DE-79C1E689A4F2}"/>
              </a:ext>
            </a:extLst>
          </p:cNvPr>
          <p:cNvSpPr>
            <a:spLocks noGrp="1"/>
          </p:cNvSpPr>
          <p:nvPr>
            <p:ph idx="1"/>
          </p:nvPr>
        </p:nvSpPr>
        <p:spPr>
          <a:xfrm>
            <a:off x="609600" y="631371"/>
            <a:ext cx="10896600" cy="5638800"/>
          </a:xfrm>
        </p:spPr>
        <p:txBody>
          <a:bodyPr>
            <a:normAutofit fontScale="92500" lnSpcReduction="10000"/>
          </a:bodyPr>
          <a:lstStyle/>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endParaRPr lang="en-US" sz="2000" dirty="0">
              <a:effectLst/>
              <a:latin typeface="Inter"/>
              <a:ea typeface="Times New Roman" panose="02020603050405020304" pitchFamily="18" charset="0"/>
            </a:endParaRPr>
          </a:p>
          <a:p>
            <a:pPr marL="0" indent="0" algn="ctr">
              <a:buNone/>
            </a:pPr>
            <a:r>
              <a:rPr lang="en-US" sz="2000" dirty="0">
                <a:effectLst/>
                <a:latin typeface="Inter"/>
                <a:ea typeface="Times New Roman" panose="02020603050405020304" pitchFamily="18" charset="0"/>
              </a:rPr>
              <a:t>Special characters handling</a:t>
            </a:r>
            <a:endParaRPr lang="en-IN" sz="2000" dirty="0">
              <a:effectLst/>
              <a:latin typeface="Inter"/>
              <a:ea typeface="Times New Roman" panose="02020603050405020304" pitchFamily="18" charset="0"/>
            </a:endParaRPr>
          </a:p>
        </p:txBody>
      </p:sp>
      <p:pic>
        <p:nvPicPr>
          <p:cNvPr id="5" name="Picture 4">
            <a:extLst>
              <a:ext uri="{FF2B5EF4-FFF2-40B4-BE49-F238E27FC236}">
                <a16:creationId xmlns:a16="http://schemas.microsoft.com/office/drawing/2014/main" id="{47E66ABF-7C0D-950E-3674-CF69017E3056}"/>
              </a:ext>
            </a:extLst>
          </p:cNvPr>
          <p:cNvPicPr>
            <a:picLocks noChangeAspect="1"/>
          </p:cNvPicPr>
          <p:nvPr/>
        </p:nvPicPr>
        <p:blipFill>
          <a:blip r:embed="rId2"/>
          <a:stretch>
            <a:fillRect/>
          </a:stretch>
        </p:blipFill>
        <p:spPr>
          <a:xfrm>
            <a:off x="1872343" y="783771"/>
            <a:ext cx="8860971" cy="4984296"/>
          </a:xfrm>
          <a:prstGeom prst="rect">
            <a:avLst/>
          </a:prstGeom>
        </p:spPr>
      </p:pic>
    </p:spTree>
    <p:extLst>
      <p:ext uri="{BB962C8B-B14F-4D97-AF65-F5344CB8AC3E}">
        <p14:creationId xmlns:p14="http://schemas.microsoft.com/office/powerpoint/2010/main" val="2082114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E2F900-FD3C-190B-14E9-5023A0D2400F}"/>
              </a:ext>
            </a:extLst>
          </p:cNvPr>
          <p:cNvSpPr>
            <a:spLocks noGrp="1"/>
          </p:cNvSpPr>
          <p:nvPr>
            <p:ph idx="1"/>
          </p:nvPr>
        </p:nvSpPr>
        <p:spPr>
          <a:xfrm>
            <a:off x="587829" y="566057"/>
            <a:ext cx="10885714" cy="5769429"/>
          </a:xfrm>
        </p:spPr>
        <p:txBody>
          <a:bodyPr>
            <a:normAutofit fontScale="92500" lnSpcReduction="20000"/>
          </a:bodyPr>
          <a:lstStyle/>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r>
              <a:rPr lang="en-US" sz="2000" spc="-50" dirty="0">
                <a:effectLst/>
                <a:latin typeface="Inter"/>
                <a:ea typeface="Times New Roman" panose="02020603050405020304" pitchFamily="18" charset="0"/>
              </a:rPr>
              <a:t>Multiple language switching</a:t>
            </a:r>
            <a:endParaRPr lang="en-IN" sz="2000" dirty="0">
              <a:latin typeface="Inter"/>
            </a:endParaRPr>
          </a:p>
        </p:txBody>
      </p:sp>
      <p:pic>
        <p:nvPicPr>
          <p:cNvPr id="5" name="Picture 4">
            <a:extLst>
              <a:ext uri="{FF2B5EF4-FFF2-40B4-BE49-F238E27FC236}">
                <a16:creationId xmlns:a16="http://schemas.microsoft.com/office/drawing/2014/main" id="{2E50860C-69C9-448A-5A8D-9529D2603F9B}"/>
              </a:ext>
            </a:extLst>
          </p:cNvPr>
          <p:cNvPicPr>
            <a:picLocks noChangeAspect="1"/>
          </p:cNvPicPr>
          <p:nvPr/>
        </p:nvPicPr>
        <p:blipFill>
          <a:blip r:embed="rId2"/>
          <a:stretch>
            <a:fillRect/>
          </a:stretch>
        </p:blipFill>
        <p:spPr>
          <a:xfrm>
            <a:off x="1556657" y="566057"/>
            <a:ext cx="9078685" cy="5106760"/>
          </a:xfrm>
          <a:prstGeom prst="rect">
            <a:avLst/>
          </a:prstGeom>
        </p:spPr>
      </p:pic>
    </p:spTree>
    <p:extLst>
      <p:ext uri="{BB962C8B-B14F-4D97-AF65-F5344CB8AC3E}">
        <p14:creationId xmlns:p14="http://schemas.microsoft.com/office/powerpoint/2010/main" val="1019251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E1479-D673-6AEF-32D8-34111F9A1A31}"/>
              </a:ext>
            </a:extLst>
          </p:cNvPr>
          <p:cNvSpPr>
            <a:spLocks noGrp="1"/>
          </p:cNvSpPr>
          <p:nvPr>
            <p:ph idx="1"/>
          </p:nvPr>
        </p:nvSpPr>
        <p:spPr>
          <a:xfrm>
            <a:off x="544285" y="576943"/>
            <a:ext cx="11081657" cy="5704114"/>
          </a:xfrm>
        </p:spPr>
        <p:txBody>
          <a:bodyPr>
            <a:normAutofit fontScale="92500" lnSpcReduction="10000"/>
          </a:bodyPr>
          <a:lstStyle/>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endParaRPr lang="en-US" sz="2000" spc="-50" dirty="0">
              <a:effectLst/>
              <a:latin typeface="Inter"/>
              <a:ea typeface="Times New Roman" panose="02020603050405020304" pitchFamily="18" charset="0"/>
            </a:endParaRPr>
          </a:p>
          <a:p>
            <a:pPr marL="0" indent="0" algn="ctr">
              <a:buNone/>
            </a:pPr>
            <a:r>
              <a:rPr lang="en-US" sz="2000" spc="-50" dirty="0">
                <a:effectLst/>
                <a:latin typeface="Inter"/>
                <a:ea typeface="Times New Roman" panose="02020603050405020304" pitchFamily="18" charset="0"/>
              </a:rPr>
              <a:t>Audio Quality variation</a:t>
            </a:r>
            <a:endParaRPr lang="en-IN" sz="2000" dirty="0">
              <a:latin typeface="Inter"/>
            </a:endParaRPr>
          </a:p>
        </p:txBody>
      </p:sp>
      <p:pic>
        <p:nvPicPr>
          <p:cNvPr id="5" name="Picture 4">
            <a:extLst>
              <a:ext uri="{FF2B5EF4-FFF2-40B4-BE49-F238E27FC236}">
                <a16:creationId xmlns:a16="http://schemas.microsoft.com/office/drawing/2014/main" id="{F6A98446-F0F6-0633-34DB-99CA8C07D9FB}"/>
              </a:ext>
            </a:extLst>
          </p:cNvPr>
          <p:cNvPicPr>
            <a:picLocks noChangeAspect="1"/>
          </p:cNvPicPr>
          <p:nvPr/>
        </p:nvPicPr>
        <p:blipFill>
          <a:blip r:embed="rId2"/>
          <a:stretch>
            <a:fillRect/>
          </a:stretch>
        </p:blipFill>
        <p:spPr>
          <a:xfrm>
            <a:off x="1920723" y="985158"/>
            <a:ext cx="8350553" cy="4697186"/>
          </a:xfrm>
          <a:prstGeom prst="rect">
            <a:avLst/>
          </a:prstGeom>
        </p:spPr>
      </p:pic>
    </p:spTree>
    <p:extLst>
      <p:ext uri="{BB962C8B-B14F-4D97-AF65-F5344CB8AC3E}">
        <p14:creationId xmlns:p14="http://schemas.microsoft.com/office/powerpoint/2010/main" val="2318597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6EEF-BC06-37FD-6F63-E27831492567}"/>
              </a:ext>
            </a:extLst>
          </p:cNvPr>
          <p:cNvSpPr>
            <a:spLocks noGrp="1"/>
          </p:cNvSpPr>
          <p:nvPr>
            <p:ph type="title"/>
          </p:nvPr>
        </p:nvSpPr>
        <p:spPr>
          <a:xfrm>
            <a:off x="1066800" y="642594"/>
            <a:ext cx="10058400" cy="957606"/>
          </a:xfrm>
        </p:spPr>
        <p:txBody>
          <a:bodyPr>
            <a:normAutofit/>
          </a:bodyPr>
          <a:lstStyle/>
          <a:p>
            <a:pPr algn="ctr"/>
            <a:r>
              <a:rPr lang="en-US" sz="4400" b="1" dirty="0"/>
              <a:t>CONCLUSION &amp; FUTURE SCOPE</a:t>
            </a:r>
            <a:endParaRPr lang="en-IN" sz="4400" b="1" dirty="0"/>
          </a:p>
        </p:txBody>
      </p:sp>
      <p:sp>
        <p:nvSpPr>
          <p:cNvPr id="3" name="Content Placeholder 2">
            <a:extLst>
              <a:ext uri="{FF2B5EF4-FFF2-40B4-BE49-F238E27FC236}">
                <a16:creationId xmlns:a16="http://schemas.microsoft.com/office/drawing/2014/main" id="{8BC52410-881D-998F-8B83-E947A3149E35}"/>
              </a:ext>
            </a:extLst>
          </p:cNvPr>
          <p:cNvSpPr>
            <a:spLocks noGrp="1"/>
          </p:cNvSpPr>
          <p:nvPr>
            <p:ph idx="1"/>
          </p:nvPr>
        </p:nvSpPr>
        <p:spPr>
          <a:xfrm>
            <a:off x="1066800" y="1491343"/>
            <a:ext cx="10058400" cy="4724063"/>
          </a:xfrm>
        </p:spPr>
        <p:txBody>
          <a:bodyPr>
            <a:normAutofit/>
          </a:bodyPr>
          <a:lstStyle/>
          <a:p>
            <a:pPr marL="0" indent="0">
              <a:lnSpc>
                <a:spcPct val="150000"/>
              </a:lnSpc>
              <a:buNone/>
            </a:pPr>
            <a:r>
              <a:rPr lang="en-IN" sz="2500" b="1" dirty="0">
                <a:latin typeface="Inter"/>
              </a:rPr>
              <a:t>CONCLUSION :</a:t>
            </a:r>
          </a:p>
          <a:p>
            <a:pPr algn="l">
              <a:lnSpc>
                <a:spcPct val="200000"/>
              </a:lnSpc>
            </a:pPr>
            <a:r>
              <a:rPr lang="en-US" sz="2000" b="1" i="0" dirty="0">
                <a:solidFill>
                  <a:srgbClr val="F8FAFF"/>
                </a:solidFill>
                <a:effectLst/>
                <a:latin typeface="DeepSeek-CJK-patch"/>
              </a:rPr>
              <a:t>What it does</a:t>
            </a:r>
            <a:r>
              <a:rPr lang="en-US" sz="2000" b="0" i="0" dirty="0">
                <a:solidFill>
                  <a:srgbClr val="F8FAFF"/>
                </a:solidFill>
                <a:effectLst/>
                <a:latin typeface="DeepSeek-CJK-patch"/>
              </a:rPr>
              <a:t>: This translator app lets people speak and </a:t>
            </a:r>
            <a:r>
              <a:rPr lang="en-US" sz="2000" b="0" i="0" dirty="0">
                <a:solidFill>
                  <a:srgbClr val="F8FAFF"/>
                </a:solidFill>
                <a:effectLst/>
                <a:latin typeface="Inter"/>
              </a:rPr>
              <a:t>instantly</a:t>
            </a:r>
            <a:r>
              <a:rPr lang="en-US" sz="2000" b="0" i="0" dirty="0">
                <a:solidFill>
                  <a:srgbClr val="F8FAFF"/>
                </a:solidFill>
                <a:effectLst/>
                <a:latin typeface="DeepSeek-CJK-patch"/>
              </a:rPr>
              <a:t> hear translations in over 30      languages, helping travelers, students, and businesses communicate easily.</a:t>
            </a:r>
          </a:p>
          <a:p>
            <a:pPr algn="l">
              <a:lnSpc>
                <a:spcPct val="200000"/>
              </a:lnSpc>
              <a:spcBef>
                <a:spcPts val="300"/>
              </a:spcBef>
            </a:pPr>
            <a:r>
              <a:rPr lang="en-US" sz="2000" b="1" i="0" dirty="0">
                <a:solidFill>
                  <a:srgbClr val="F8FAFF"/>
                </a:solidFill>
                <a:effectLst/>
                <a:latin typeface="DeepSeek-CJK-patch"/>
              </a:rPr>
              <a:t>How it works</a:t>
            </a:r>
            <a:r>
              <a:rPr lang="en-US" sz="2000" b="0" i="0" dirty="0">
                <a:solidFill>
                  <a:srgbClr val="F8FAFF"/>
                </a:solidFill>
                <a:effectLst/>
                <a:latin typeface="DeepSeek-CJK-patch"/>
              </a:rPr>
              <a:t>: It listens to your voice, converts it to text, translates it, then speaks it back in the chosen language - all through a simple website.</a:t>
            </a:r>
          </a:p>
          <a:p>
            <a:pPr algn="l">
              <a:lnSpc>
                <a:spcPct val="200000"/>
              </a:lnSpc>
              <a:spcBef>
                <a:spcPts val="300"/>
              </a:spcBef>
            </a:pPr>
            <a:r>
              <a:rPr lang="en-US" sz="2000" b="1" i="0" dirty="0">
                <a:solidFill>
                  <a:srgbClr val="F8FAFF"/>
                </a:solidFill>
                <a:effectLst/>
                <a:latin typeface="DeepSeek-CJK-patch"/>
              </a:rPr>
              <a:t>Why it matters</a:t>
            </a:r>
            <a:r>
              <a:rPr lang="en-US" sz="2000" b="0" i="0" dirty="0">
                <a:solidFill>
                  <a:srgbClr val="F8FAFF"/>
                </a:solidFill>
                <a:effectLst/>
                <a:latin typeface="DeepSeek-CJK-patch"/>
              </a:rPr>
              <a:t>: In our connected world, tools like this help break down language barriers and bring people closer together.</a:t>
            </a:r>
          </a:p>
        </p:txBody>
      </p:sp>
    </p:spTree>
    <p:extLst>
      <p:ext uri="{BB962C8B-B14F-4D97-AF65-F5344CB8AC3E}">
        <p14:creationId xmlns:p14="http://schemas.microsoft.com/office/powerpoint/2010/main" val="2029676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ABABD-F683-0AA9-F4AA-E7776F99B3C6}"/>
              </a:ext>
            </a:extLst>
          </p:cNvPr>
          <p:cNvSpPr>
            <a:spLocks noGrp="1"/>
          </p:cNvSpPr>
          <p:nvPr>
            <p:ph idx="1"/>
          </p:nvPr>
        </p:nvSpPr>
        <p:spPr>
          <a:xfrm>
            <a:off x="598713" y="729343"/>
            <a:ext cx="10885715" cy="5453743"/>
          </a:xfrm>
        </p:spPr>
        <p:txBody>
          <a:bodyPr>
            <a:normAutofit/>
          </a:bodyPr>
          <a:lstStyle/>
          <a:p>
            <a:pPr marL="0" indent="0">
              <a:lnSpc>
                <a:spcPct val="200000"/>
              </a:lnSpc>
              <a:buNone/>
            </a:pPr>
            <a:r>
              <a:rPr lang="en-US" sz="2500" b="1" dirty="0">
                <a:latin typeface="Inter"/>
              </a:rPr>
              <a:t>FUTURE SCOPE :</a:t>
            </a:r>
          </a:p>
          <a:p>
            <a:pPr>
              <a:lnSpc>
                <a:spcPct val="200000"/>
              </a:lnSpc>
            </a:pPr>
            <a:r>
              <a:rPr lang="en-US" sz="2000" b="1" dirty="0">
                <a:latin typeface="Inter"/>
              </a:rPr>
              <a:t>Expanded Language Support &amp; Offline Mode </a:t>
            </a:r>
            <a:r>
              <a:rPr lang="en-US" sz="2000" dirty="0">
                <a:latin typeface="Inter"/>
              </a:rPr>
              <a:t>– Increase the number of supported languages and add offline translation using open-source tools like Mozilla </a:t>
            </a:r>
            <a:r>
              <a:rPr lang="en-US" sz="2000" dirty="0" err="1">
                <a:latin typeface="Inter"/>
              </a:rPr>
              <a:t>DeepSpeech</a:t>
            </a:r>
            <a:r>
              <a:rPr lang="en-US" sz="2000" dirty="0">
                <a:latin typeface="Inter"/>
              </a:rPr>
              <a:t> or </a:t>
            </a:r>
            <a:r>
              <a:rPr lang="en-US" sz="2000" dirty="0" err="1">
                <a:latin typeface="Inter"/>
              </a:rPr>
              <a:t>OpenNMT</a:t>
            </a:r>
            <a:r>
              <a:rPr lang="en-US" sz="2000" dirty="0">
                <a:latin typeface="Inter"/>
              </a:rPr>
              <a:t>.</a:t>
            </a:r>
          </a:p>
          <a:p>
            <a:pPr>
              <a:lnSpc>
                <a:spcPct val="200000"/>
              </a:lnSpc>
            </a:pPr>
            <a:r>
              <a:rPr lang="en-US" sz="2000" b="1" dirty="0">
                <a:latin typeface="Inter"/>
              </a:rPr>
              <a:t>Enhanced Usability &amp; Accessibility </a:t>
            </a:r>
            <a:r>
              <a:rPr lang="en-US" sz="2000" dirty="0">
                <a:latin typeface="Inter"/>
              </a:rPr>
              <a:t>– Implement noise cancellation, customizable voices, and accessibility features like voice feedback and screen reader compatibility.</a:t>
            </a:r>
          </a:p>
          <a:p>
            <a:pPr>
              <a:lnSpc>
                <a:spcPct val="200000"/>
              </a:lnSpc>
            </a:pPr>
            <a:r>
              <a:rPr lang="en-US" sz="2000" b="1" dirty="0">
                <a:latin typeface="Inter"/>
              </a:rPr>
              <a:t>Integration &amp; Specialized Translation </a:t>
            </a:r>
            <a:r>
              <a:rPr lang="en-US" sz="2000" dirty="0">
                <a:latin typeface="Inter"/>
              </a:rPr>
              <a:t>– Connect with platforms like Zoom or WhatsApp and train AI models for accurate translations in fields like medicine, law, and technology.</a:t>
            </a:r>
          </a:p>
          <a:p>
            <a:pPr marL="0" indent="0">
              <a:lnSpc>
                <a:spcPct val="200000"/>
              </a:lnSpc>
              <a:buNone/>
            </a:pPr>
            <a:endParaRPr lang="en-IN" sz="2500" b="1" dirty="0">
              <a:latin typeface="Inter"/>
            </a:endParaRPr>
          </a:p>
        </p:txBody>
      </p:sp>
    </p:spTree>
    <p:extLst>
      <p:ext uri="{BB962C8B-B14F-4D97-AF65-F5344CB8AC3E}">
        <p14:creationId xmlns:p14="http://schemas.microsoft.com/office/powerpoint/2010/main" val="4144237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7575-2FBC-74FE-67B5-6B941C7F4ECA}"/>
              </a:ext>
            </a:extLst>
          </p:cNvPr>
          <p:cNvSpPr>
            <a:spLocks noGrp="1"/>
          </p:cNvSpPr>
          <p:nvPr>
            <p:ph type="title"/>
          </p:nvPr>
        </p:nvSpPr>
        <p:spPr>
          <a:xfrm>
            <a:off x="1066800" y="642593"/>
            <a:ext cx="10058400" cy="5512401"/>
          </a:xfrm>
        </p:spPr>
        <p:txBody>
          <a:bodyPr>
            <a:normAutofit/>
          </a:bodyPr>
          <a:lstStyle/>
          <a:p>
            <a:r>
              <a:rPr lang="en-US" sz="6200" b="1" i="1" dirty="0"/>
              <a:t>			</a:t>
            </a:r>
            <a:r>
              <a:rPr lang="en-US" sz="6200" b="1" dirty="0"/>
              <a:t>THANK YOU….</a:t>
            </a:r>
            <a:endParaRPr lang="en-IN" sz="6200" b="1" dirty="0"/>
          </a:p>
        </p:txBody>
      </p:sp>
    </p:spTree>
    <p:extLst>
      <p:ext uri="{BB962C8B-B14F-4D97-AF65-F5344CB8AC3E}">
        <p14:creationId xmlns:p14="http://schemas.microsoft.com/office/powerpoint/2010/main" val="6914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8B45-F801-E69E-24E2-ED43152B6E4B}"/>
              </a:ext>
            </a:extLst>
          </p:cNvPr>
          <p:cNvSpPr>
            <a:spLocks noGrp="1"/>
          </p:cNvSpPr>
          <p:nvPr>
            <p:ph type="title"/>
          </p:nvPr>
        </p:nvSpPr>
        <p:spPr/>
        <p:txBody>
          <a:bodyPr>
            <a:normAutofit/>
          </a:bodyPr>
          <a:lstStyle/>
          <a:p>
            <a:pPr algn="ctr"/>
            <a:r>
              <a:rPr lang="en-US" sz="4400" b="1" dirty="0"/>
              <a:t>ABSTRACT</a:t>
            </a:r>
            <a:endParaRPr lang="en-IN" sz="4400" b="1" dirty="0"/>
          </a:p>
        </p:txBody>
      </p:sp>
      <p:sp>
        <p:nvSpPr>
          <p:cNvPr id="3" name="Content Placeholder 2">
            <a:extLst>
              <a:ext uri="{FF2B5EF4-FFF2-40B4-BE49-F238E27FC236}">
                <a16:creationId xmlns:a16="http://schemas.microsoft.com/office/drawing/2014/main" id="{3D8F0EDB-86B6-CE0E-CEEE-9F7C44ED09C6}"/>
              </a:ext>
            </a:extLst>
          </p:cNvPr>
          <p:cNvSpPr>
            <a:spLocks noGrp="1"/>
          </p:cNvSpPr>
          <p:nvPr>
            <p:ph idx="1"/>
          </p:nvPr>
        </p:nvSpPr>
        <p:spPr/>
        <p:txBody>
          <a:bodyPr>
            <a:normAutofit/>
          </a:bodyPr>
          <a:lstStyle/>
          <a:p>
            <a:pPr marL="0" indent="0">
              <a:lnSpc>
                <a:spcPct val="150000"/>
              </a:lnSpc>
              <a:buNone/>
            </a:pPr>
            <a:r>
              <a:rPr lang="en-US" sz="2000" dirty="0">
                <a:latin typeface="Inter"/>
              </a:rPr>
              <a:t>The Real-Time Language Translator is a </a:t>
            </a:r>
            <a:r>
              <a:rPr lang="en-US" sz="2000">
                <a:latin typeface="Inter"/>
              </a:rPr>
              <a:t>voice translation </a:t>
            </a:r>
            <a:r>
              <a:rPr lang="en-US" sz="2000" dirty="0">
                <a:latin typeface="Inter"/>
              </a:rPr>
              <a:t>tool that provides instant translations to bridge language gaps. It uses Python, GTTS for text-to-speech, Speech Recognition for capturing spoken input, Streamlit for the user interface, Pygame for audio playback, and Google trans for translation. Users can speak naturally, and the tool listens and translates seamlessly. It is useful for travelers, professionals, and anyone needing quick translations. With an easy setup and smooth functionality, this tool demonstrates how AI can enhance communication and break language barriers.</a:t>
            </a:r>
            <a:endParaRPr lang="en-IN" sz="2000" dirty="0">
              <a:latin typeface="Inter"/>
            </a:endParaRPr>
          </a:p>
        </p:txBody>
      </p:sp>
    </p:spTree>
    <p:extLst>
      <p:ext uri="{BB962C8B-B14F-4D97-AF65-F5344CB8AC3E}">
        <p14:creationId xmlns:p14="http://schemas.microsoft.com/office/powerpoint/2010/main" val="33607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B7FC-E54F-933B-A9BC-03630A212F30}"/>
              </a:ext>
            </a:extLst>
          </p:cNvPr>
          <p:cNvSpPr>
            <a:spLocks noGrp="1"/>
          </p:cNvSpPr>
          <p:nvPr>
            <p:ph type="title"/>
          </p:nvPr>
        </p:nvSpPr>
        <p:spPr/>
        <p:txBody>
          <a:bodyPr>
            <a:normAutofit/>
          </a:bodyPr>
          <a:lstStyle/>
          <a:p>
            <a:pPr algn="ctr"/>
            <a:r>
              <a:rPr lang="en-US" sz="4400" b="1" dirty="0"/>
              <a:t>INTRODUCTION</a:t>
            </a:r>
            <a:endParaRPr lang="en-IN" sz="4400" b="1" dirty="0"/>
          </a:p>
        </p:txBody>
      </p:sp>
      <p:sp>
        <p:nvSpPr>
          <p:cNvPr id="3" name="Content Placeholder 2">
            <a:extLst>
              <a:ext uri="{FF2B5EF4-FFF2-40B4-BE49-F238E27FC236}">
                <a16:creationId xmlns:a16="http://schemas.microsoft.com/office/drawing/2014/main" id="{48F403C8-4EB3-5A07-A93D-09BD39990276}"/>
              </a:ext>
            </a:extLst>
          </p:cNvPr>
          <p:cNvSpPr>
            <a:spLocks noGrp="1"/>
          </p:cNvSpPr>
          <p:nvPr>
            <p:ph idx="1"/>
          </p:nvPr>
        </p:nvSpPr>
        <p:spPr/>
        <p:txBody>
          <a:bodyPr>
            <a:normAutofit/>
          </a:bodyPr>
          <a:lstStyle/>
          <a:p>
            <a:pPr>
              <a:lnSpc>
                <a:spcPct val="150000"/>
              </a:lnSpc>
            </a:pPr>
            <a:r>
              <a:rPr lang="en-IN" sz="2000" b="0" i="0" dirty="0">
                <a:solidFill>
                  <a:srgbClr val="F8FAFF"/>
                </a:solidFill>
                <a:effectLst/>
                <a:latin typeface="Inter"/>
              </a:rPr>
              <a:t>Instant, accurate voice-based translation.</a:t>
            </a:r>
          </a:p>
          <a:p>
            <a:pPr algn="l">
              <a:lnSpc>
                <a:spcPct val="150000"/>
              </a:lnSpc>
              <a:spcBef>
                <a:spcPts val="300"/>
              </a:spcBef>
              <a:buFont typeface="Arial" panose="020B0604020202020204" pitchFamily="34" charset="0"/>
              <a:buChar char="•"/>
            </a:pPr>
            <a:r>
              <a:rPr lang="en-US" sz="2000" b="0" i="0" dirty="0">
                <a:solidFill>
                  <a:srgbClr val="F8FAFF"/>
                </a:solidFill>
                <a:effectLst/>
                <a:latin typeface="Inter"/>
              </a:rPr>
              <a:t>Powered by Python, GTTS, SpeechRecognition, Streamlit, Pygame, and Googletrans.</a:t>
            </a:r>
          </a:p>
          <a:p>
            <a:pPr algn="l">
              <a:lnSpc>
                <a:spcPct val="150000"/>
              </a:lnSpc>
              <a:buFont typeface="Arial" panose="020B0604020202020204" pitchFamily="34" charset="0"/>
              <a:buChar char="•"/>
            </a:pPr>
            <a:r>
              <a:rPr lang="en-US" sz="2000" b="0" i="0" dirty="0">
                <a:solidFill>
                  <a:srgbClr val="F8FAFF"/>
                </a:solidFill>
                <a:effectLst/>
                <a:latin typeface="Inter"/>
              </a:rPr>
              <a:t>User-friendly for all technical levels.</a:t>
            </a:r>
          </a:p>
          <a:p>
            <a:pPr>
              <a:lnSpc>
                <a:spcPct val="150000"/>
              </a:lnSpc>
            </a:pPr>
            <a:r>
              <a:rPr lang="en-US" sz="2000" b="0" i="0" dirty="0">
                <a:solidFill>
                  <a:srgbClr val="F8FAFF"/>
                </a:solidFill>
                <a:effectLst/>
                <a:latin typeface="Inter"/>
              </a:rPr>
              <a:t>Natural, human-like translations for enhanced communication.</a:t>
            </a:r>
          </a:p>
          <a:p>
            <a:pPr algn="l">
              <a:lnSpc>
                <a:spcPct val="150000"/>
              </a:lnSpc>
              <a:spcBef>
                <a:spcPts val="300"/>
              </a:spcBef>
              <a:buFont typeface="Arial" panose="020B0604020202020204" pitchFamily="34" charset="0"/>
              <a:buChar char="•"/>
            </a:pPr>
            <a:r>
              <a:rPr lang="en-US" sz="2000" b="0" i="0" dirty="0">
                <a:solidFill>
                  <a:srgbClr val="F8FAFF"/>
                </a:solidFill>
                <a:effectLst/>
                <a:latin typeface="Inter"/>
              </a:rPr>
              <a:t>Ideal for travel, business, and cross-cultural communication</a:t>
            </a:r>
          </a:p>
          <a:p>
            <a:pPr>
              <a:lnSpc>
                <a:spcPct val="150000"/>
              </a:lnSpc>
            </a:pPr>
            <a:r>
              <a:rPr lang="en-US" sz="2000" b="0" i="0" dirty="0">
                <a:solidFill>
                  <a:srgbClr val="F8FAFF"/>
                </a:solidFill>
                <a:effectLst/>
                <a:latin typeface="Inter"/>
              </a:rPr>
              <a:t>Breaks language barriers, fosters global collaboration.</a:t>
            </a:r>
          </a:p>
          <a:p>
            <a:endParaRPr lang="en-IN" sz="2000" dirty="0"/>
          </a:p>
        </p:txBody>
      </p:sp>
    </p:spTree>
    <p:extLst>
      <p:ext uri="{BB962C8B-B14F-4D97-AF65-F5344CB8AC3E}">
        <p14:creationId xmlns:p14="http://schemas.microsoft.com/office/powerpoint/2010/main" val="46563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E3AC-8AF8-58AD-2393-F041C77D9E4D}"/>
              </a:ext>
            </a:extLst>
          </p:cNvPr>
          <p:cNvSpPr>
            <a:spLocks noGrp="1"/>
          </p:cNvSpPr>
          <p:nvPr>
            <p:ph type="title"/>
          </p:nvPr>
        </p:nvSpPr>
        <p:spPr/>
        <p:txBody>
          <a:bodyPr>
            <a:normAutofit/>
          </a:bodyPr>
          <a:lstStyle/>
          <a:p>
            <a:pPr algn="ctr"/>
            <a:r>
              <a:rPr lang="en-US" sz="4400" b="1" dirty="0"/>
              <a:t>EXISTING SYSTEM</a:t>
            </a:r>
            <a:endParaRPr lang="en-IN" sz="4400" b="1" dirty="0"/>
          </a:p>
        </p:txBody>
      </p:sp>
      <p:sp>
        <p:nvSpPr>
          <p:cNvPr id="3" name="Content Placeholder 2">
            <a:extLst>
              <a:ext uri="{FF2B5EF4-FFF2-40B4-BE49-F238E27FC236}">
                <a16:creationId xmlns:a16="http://schemas.microsoft.com/office/drawing/2014/main" id="{F11D5DB7-C60B-52C6-6601-38D4F14251DA}"/>
              </a:ext>
            </a:extLst>
          </p:cNvPr>
          <p:cNvSpPr>
            <a:spLocks noGrp="1"/>
          </p:cNvSpPr>
          <p:nvPr>
            <p:ph idx="1"/>
          </p:nvPr>
        </p:nvSpPr>
        <p:spPr/>
        <p:txBody>
          <a:bodyPr>
            <a:normAutofit/>
          </a:bodyPr>
          <a:lstStyle/>
          <a:p>
            <a:pPr>
              <a:lnSpc>
                <a:spcPct val="150000"/>
              </a:lnSpc>
            </a:pPr>
            <a:r>
              <a:rPr lang="en-US" sz="2000" b="0" i="0" dirty="0">
                <a:solidFill>
                  <a:srgbClr val="F8FAFF"/>
                </a:solidFill>
                <a:effectLst/>
                <a:latin typeface="Inter"/>
              </a:rPr>
              <a:t>Focus on text-based translation (e.g., Google Translate, Microsoft Translator).</a:t>
            </a:r>
          </a:p>
          <a:p>
            <a:pPr>
              <a:lnSpc>
                <a:spcPct val="150000"/>
              </a:lnSpc>
            </a:pPr>
            <a:r>
              <a:rPr lang="en-US" sz="2000" b="0" i="0" dirty="0">
                <a:solidFill>
                  <a:srgbClr val="F8FAFF"/>
                </a:solidFill>
                <a:effectLst/>
                <a:latin typeface="Inter"/>
              </a:rPr>
              <a:t>Use AI, machine learning, and NLP for accuracy and context-awareness.</a:t>
            </a:r>
          </a:p>
          <a:p>
            <a:pPr>
              <a:lnSpc>
                <a:spcPct val="150000"/>
              </a:lnSpc>
            </a:pPr>
            <a:r>
              <a:rPr lang="en-US" sz="2000" b="0" i="0" dirty="0">
                <a:solidFill>
                  <a:srgbClr val="F8FAFF"/>
                </a:solidFill>
                <a:effectLst/>
                <a:latin typeface="Inter"/>
              </a:rPr>
              <a:t>Can translate text from images using OCR.</a:t>
            </a:r>
          </a:p>
          <a:p>
            <a:pPr algn="l">
              <a:lnSpc>
                <a:spcPct val="150000"/>
              </a:lnSpc>
              <a:buFont typeface="Arial" panose="020B0604020202020204" pitchFamily="34" charset="0"/>
              <a:buChar char="•"/>
            </a:pPr>
            <a:r>
              <a:rPr lang="en-US" sz="2000" b="0" i="0" dirty="0">
                <a:solidFill>
                  <a:srgbClr val="F8FAFF"/>
                </a:solidFill>
                <a:effectLst/>
                <a:latin typeface="Inter"/>
              </a:rPr>
              <a:t>Works well for popular languages (e.g., English, Spanish).</a:t>
            </a:r>
          </a:p>
          <a:p>
            <a:pPr algn="l">
              <a:lnSpc>
                <a:spcPct val="150000"/>
              </a:lnSpc>
              <a:spcBef>
                <a:spcPts val="300"/>
              </a:spcBef>
              <a:buFont typeface="Arial" panose="020B0604020202020204" pitchFamily="34" charset="0"/>
              <a:buChar char="•"/>
            </a:pPr>
            <a:r>
              <a:rPr lang="en-US" sz="2000" b="0" i="0" dirty="0">
                <a:solidFill>
                  <a:srgbClr val="F8FAFF"/>
                </a:solidFill>
                <a:effectLst/>
                <a:latin typeface="Inter"/>
              </a:rPr>
              <a:t>Poor support for regional or less common languages.</a:t>
            </a:r>
          </a:p>
        </p:txBody>
      </p:sp>
    </p:spTree>
    <p:extLst>
      <p:ext uri="{BB962C8B-B14F-4D97-AF65-F5344CB8AC3E}">
        <p14:creationId xmlns:p14="http://schemas.microsoft.com/office/powerpoint/2010/main" val="51709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2335-6214-4729-7DE1-4639390E8F37}"/>
              </a:ext>
            </a:extLst>
          </p:cNvPr>
          <p:cNvSpPr>
            <a:spLocks noGrp="1"/>
          </p:cNvSpPr>
          <p:nvPr>
            <p:ph type="title"/>
          </p:nvPr>
        </p:nvSpPr>
        <p:spPr/>
        <p:txBody>
          <a:bodyPr>
            <a:normAutofit/>
          </a:bodyPr>
          <a:lstStyle/>
          <a:p>
            <a:pPr algn="ctr"/>
            <a:r>
              <a:rPr lang="en-US" sz="4400" b="1" dirty="0"/>
              <a:t>PROPOSED SYSTEM</a:t>
            </a:r>
            <a:endParaRPr lang="en-IN" sz="4400" b="1" dirty="0"/>
          </a:p>
        </p:txBody>
      </p:sp>
      <p:sp>
        <p:nvSpPr>
          <p:cNvPr id="3" name="Content Placeholder 2">
            <a:extLst>
              <a:ext uri="{FF2B5EF4-FFF2-40B4-BE49-F238E27FC236}">
                <a16:creationId xmlns:a16="http://schemas.microsoft.com/office/drawing/2014/main" id="{6FBCB7FB-11E9-060C-1D68-2334EE27D9C0}"/>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en-US" sz="2000" b="0" i="0" dirty="0">
                <a:solidFill>
                  <a:srgbClr val="F8FAFF"/>
                </a:solidFill>
                <a:effectLst/>
                <a:latin typeface="Inter"/>
              </a:rPr>
              <a:t>Real-time voice-based translation with a focus on Indian regional languages.</a:t>
            </a:r>
          </a:p>
          <a:p>
            <a:pPr algn="l">
              <a:lnSpc>
                <a:spcPct val="150000"/>
              </a:lnSpc>
              <a:spcBef>
                <a:spcPts val="300"/>
              </a:spcBef>
              <a:buFont typeface="Arial" panose="020B0604020202020204" pitchFamily="34" charset="0"/>
              <a:buChar char="•"/>
            </a:pPr>
            <a:r>
              <a:rPr lang="en-US" sz="2000" b="0" i="0" dirty="0">
                <a:solidFill>
                  <a:srgbClr val="F8FAFF"/>
                </a:solidFill>
                <a:effectLst/>
                <a:latin typeface="Inter"/>
              </a:rPr>
              <a:t>Acts as a virtual interpreter for seamless multilingual communication.</a:t>
            </a:r>
          </a:p>
          <a:p>
            <a:pPr algn="l">
              <a:lnSpc>
                <a:spcPct val="150000"/>
              </a:lnSpc>
              <a:buFont typeface="Arial" panose="020B0604020202020204" pitchFamily="34" charset="0"/>
              <a:buChar char="•"/>
            </a:pPr>
            <a:r>
              <a:rPr lang="en-US" sz="2000" b="0" i="0" dirty="0">
                <a:solidFill>
                  <a:srgbClr val="F8FAFF"/>
                </a:solidFill>
                <a:effectLst/>
                <a:latin typeface="Inter"/>
              </a:rPr>
              <a:t>Listens to spoken words and converts them into the target language.</a:t>
            </a:r>
          </a:p>
          <a:p>
            <a:pPr algn="l">
              <a:lnSpc>
                <a:spcPct val="150000"/>
              </a:lnSpc>
              <a:spcBef>
                <a:spcPts val="300"/>
              </a:spcBef>
              <a:buFont typeface="Arial" panose="020B0604020202020204" pitchFamily="34" charset="0"/>
              <a:buChar char="•"/>
            </a:pPr>
            <a:r>
              <a:rPr lang="en-US" sz="2000" b="0" i="0" dirty="0">
                <a:solidFill>
                  <a:srgbClr val="F8FAFF"/>
                </a:solidFill>
                <a:effectLst/>
                <a:latin typeface="Inter"/>
              </a:rPr>
              <a:t>Built using Python, GTTS, SpeechRecognition, Streamlit UI, Pygame, and Googletrans.</a:t>
            </a:r>
          </a:p>
          <a:p>
            <a:pPr>
              <a:lnSpc>
                <a:spcPct val="150000"/>
              </a:lnSpc>
            </a:pPr>
            <a:r>
              <a:rPr lang="en-US" sz="2000" b="0" i="0" dirty="0">
                <a:solidFill>
                  <a:srgbClr val="F8FAFF"/>
                </a:solidFill>
                <a:effectLst/>
                <a:latin typeface="Inter"/>
              </a:rPr>
              <a:t>Enhances accessibility for regional language speakers.</a:t>
            </a:r>
          </a:p>
          <a:p>
            <a:pPr>
              <a:lnSpc>
                <a:spcPct val="150000"/>
              </a:lnSpc>
            </a:pPr>
            <a:r>
              <a:rPr lang="en-US" sz="2000" b="0" i="0" dirty="0">
                <a:solidFill>
                  <a:srgbClr val="F8FAFF"/>
                </a:solidFill>
                <a:effectLst/>
                <a:latin typeface="Inter"/>
              </a:rPr>
              <a:t>Handles real-time speech processing for fluid communication.</a:t>
            </a:r>
          </a:p>
          <a:p>
            <a:pPr>
              <a:lnSpc>
                <a:spcPct val="150000"/>
              </a:lnSpc>
            </a:pPr>
            <a:r>
              <a:rPr lang="en-US" sz="2000" b="0" i="0" dirty="0">
                <a:solidFill>
                  <a:srgbClr val="F8FAFF"/>
                </a:solidFill>
                <a:effectLst/>
                <a:latin typeface="Inter"/>
              </a:rPr>
              <a:t>Bridges language gaps, making communication easier and more inclusive.</a:t>
            </a:r>
          </a:p>
          <a:p>
            <a:pPr>
              <a:lnSpc>
                <a:spcPct val="150000"/>
              </a:lnSpc>
            </a:pPr>
            <a:endParaRPr lang="en-IN" sz="2000" dirty="0"/>
          </a:p>
        </p:txBody>
      </p:sp>
    </p:spTree>
    <p:extLst>
      <p:ext uri="{BB962C8B-B14F-4D97-AF65-F5344CB8AC3E}">
        <p14:creationId xmlns:p14="http://schemas.microsoft.com/office/powerpoint/2010/main" val="356374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DDF1-21C7-A7A4-168E-3433F9A56A45}"/>
              </a:ext>
            </a:extLst>
          </p:cNvPr>
          <p:cNvSpPr>
            <a:spLocks noGrp="1"/>
          </p:cNvSpPr>
          <p:nvPr>
            <p:ph type="title"/>
          </p:nvPr>
        </p:nvSpPr>
        <p:spPr>
          <a:xfrm>
            <a:off x="1066800" y="573768"/>
            <a:ext cx="10058400" cy="1048555"/>
          </a:xfrm>
        </p:spPr>
        <p:txBody>
          <a:bodyPr>
            <a:normAutofit/>
          </a:bodyPr>
          <a:lstStyle/>
          <a:p>
            <a:pPr algn="ctr"/>
            <a:r>
              <a:rPr lang="en-US" sz="4400" b="1" dirty="0"/>
              <a:t>SCOPE &amp; PURPOSE</a:t>
            </a:r>
            <a:endParaRPr lang="en-IN" sz="4400" b="1" dirty="0"/>
          </a:p>
        </p:txBody>
      </p:sp>
      <p:sp>
        <p:nvSpPr>
          <p:cNvPr id="3" name="Content Placeholder 2">
            <a:extLst>
              <a:ext uri="{FF2B5EF4-FFF2-40B4-BE49-F238E27FC236}">
                <a16:creationId xmlns:a16="http://schemas.microsoft.com/office/drawing/2014/main" id="{5820EFA2-DC63-339D-B587-74CB110905C1}"/>
              </a:ext>
            </a:extLst>
          </p:cNvPr>
          <p:cNvSpPr>
            <a:spLocks noGrp="1"/>
          </p:cNvSpPr>
          <p:nvPr>
            <p:ph idx="1"/>
          </p:nvPr>
        </p:nvSpPr>
        <p:spPr>
          <a:xfrm>
            <a:off x="1066800" y="1700981"/>
            <a:ext cx="10058400" cy="4334059"/>
          </a:xfrm>
        </p:spPr>
        <p:txBody>
          <a:bodyPr>
            <a:normAutofit/>
          </a:bodyPr>
          <a:lstStyle/>
          <a:p>
            <a:pPr marL="0" indent="0">
              <a:buNone/>
            </a:pPr>
            <a:r>
              <a:rPr lang="en-US" sz="3000" b="1" dirty="0"/>
              <a:t>SCOPE : </a:t>
            </a:r>
          </a:p>
          <a:p>
            <a:r>
              <a:rPr lang="en-US" sz="2000" dirty="0"/>
              <a:t>Provides real-time translation for seamless communication.</a:t>
            </a:r>
          </a:p>
          <a:p>
            <a:pPr>
              <a:buFont typeface="Arial" panose="020B0604020202020204" pitchFamily="34" charset="0"/>
              <a:buChar char="•"/>
            </a:pPr>
            <a:r>
              <a:rPr lang="en-US" sz="2000" dirty="0"/>
              <a:t>Ensures accurate and fast translations using advanced technology.</a:t>
            </a:r>
          </a:p>
          <a:p>
            <a:pPr>
              <a:buFont typeface="Arial" panose="020B0604020202020204" pitchFamily="34" charset="0"/>
              <a:buChar char="•"/>
            </a:pPr>
            <a:r>
              <a:rPr lang="en-US" sz="2000" dirty="0"/>
              <a:t>Simple and intuitive user interface for easy access.</a:t>
            </a:r>
          </a:p>
          <a:p>
            <a:pPr marL="0" indent="0">
              <a:buNone/>
            </a:pPr>
            <a:r>
              <a:rPr lang="en-IN" sz="3000" b="1" dirty="0"/>
              <a:t>PURPOSE :</a:t>
            </a:r>
          </a:p>
          <a:p>
            <a:r>
              <a:rPr lang="en-US" sz="2000" dirty="0"/>
              <a:t>Break language barriers for effective communication.</a:t>
            </a:r>
          </a:p>
          <a:p>
            <a:r>
              <a:rPr lang="en-US" sz="2000" dirty="0"/>
              <a:t>Enhance conversations between people speaking different languages.</a:t>
            </a:r>
          </a:p>
          <a:p>
            <a:r>
              <a:rPr lang="en-US" sz="2000" dirty="0"/>
              <a:t>Support travelers in navigating foreign places.</a:t>
            </a:r>
          </a:p>
        </p:txBody>
      </p:sp>
    </p:spTree>
    <p:extLst>
      <p:ext uri="{BB962C8B-B14F-4D97-AF65-F5344CB8AC3E}">
        <p14:creationId xmlns:p14="http://schemas.microsoft.com/office/powerpoint/2010/main" val="203303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6AFA-7214-BCEC-F003-EEDEF14120CD}"/>
              </a:ext>
            </a:extLst>
          </p:cNvPr>
          <p:cNvSpPr>
            <a:spLocks noGrp="1"/>
          </p:cNvSpPr>
          <p:nvPr>
            <p:ph type="title"/>
          </p:nvPr>
        </p:nvSpPr>
        <p:spPr/>
        <p:txBody>
          <a:bodyPr>
            <a:normAutofit/>
          </a:bodyPr>
          <a:lstStyle/>
          <a:p>
            <a:pPr algn="ctr"/>
            <a:r>
              <a:rPr lang="en-US" sz="4400" b="1" dirty="0"/>
              <a:t>REQUIRMENTS SPECIFICATION</a:t>
            </a:r>
            <a:endParaRPr lang="en-IN" sz="4400" b="1" dirty="0"/>
          </a:p>
        </p:txBody>
      </p:sp>
      <p:sp>
        <p:nvSpPr>
          <p:cNvPr id="3" name="Content Placeholder 2">
            <a:extLst>
              <a:ext uri="{FF2B5EF4-FFF2-40B4-BE49-F238E27FC236}">
                <a16:creationId xmlns:a16="http://schemas.microsoft.com/office/drawing/2014/main" id="{258EE9EA-A92D-BD64-F3B7-892791FC3186}"/>
              </a:ext>
            </a:extLst>
          </p:cNvPr>
          <p:cNvSpPr>
            <a:spLocks noGrp="1"/>
          </p:cNvSpPr>
          <p:nvPr>
            <p:ph idx="1"/>
          </p:nvPr>
        </p:nvSpPr>
        <p:spPr/>
        <p:txBody>
          <a:bodyPr>
            <a:normAutofit/>
          </a:bodyPr>
          <a:lstStyle/>
          <a:p>
            <a:pPr marL="0" indent="0">
              <a:buNone/>
            </a:pPr>
            <a:r>
              <a:rPr lang="en-US" sz="3000" b="1" dirty="0">
                <a:latin typeface="Inter"/>
              </a:rPr>
              <a:t>MODULES :</a:t>
            </a:r>
          </a:p>
          <a:p>
            <a:r>
              <a:rPr lang="en-IN" sz="2000" dirty="0" err="1">
                <a:latin typeface="Inter"/>
              </a:rPr>
              <a:t>os</a:t>
            </a:r>
            <a:r>
              <a:rPr lang="en-IN" sz="2000" dirty="0">
                <a:latin typeface="Inter"/>
              </a:rPr>
              <a:t>: File and directory operations.</a:t>
            </a:r>
          </a:p>
          <a:p>
            <a:r>
              <a:rPr lang="en-IN" sz="2000" dirty="0">
                <a:latin typeface="Inter"/>
              </a:rPr>
              <a:t>time: Delays and timing.</a:t>
            </a:r>
          </a:p>
          <a:p>
            <a:r>
              <a:rPr lang="en-IN" sz="2000" dirty="0" err="1">
                <a:latin typeface="Inter"/>
              </a:rPr>
              <a:t>pygame</a:t>
            </a:r>
            <a:r>
              <a:rPr lang="en-IN" sz="2000" dirty="0">
                <a:latin typeface="Inter"/>
              </a:rPr>
              <a:t>: Audio playback.</a:t>
            </a:r>
          </a:p>
          <a:p>
            <a:r>
              <a:rPr lang="en-IN" sz="2000" dirty="0" err="1">
                <a:latin typeface="Inter"/>
              </a:rPr>
              <a:t>streamlit</a:t>
            </a:r>
            <a:r>
              <a:rPr lang="en-IN" sz="2000" dirty="0">
                <a:latin typeface="Inter"/>
              </a:rPr>
              <a:t>: Web UI creation.</a:t>
            </a:r>
          </a:p>
          <a:p>
            <a:r>
              <a:rPr lang="en-IN" sz="2000" dirty="0" err="1">
                <a:latin typeface="Inter"/>
              </a:rPr>
              <a:t>speech_recognition</a:t>
            </a:r>
            <a:r>
              <a:rPr lang="en-IN" sz="2000" dirty="0">
                <a:latin typeface="Inter"/>
              </a:rPr>
              <a:t>: Speech-to-text conversion.</a:t>
            </a:r>
          </a:p>
          <a:p>
            <a:r>
              <a:rPr lang="en-IN" sz="2000" dirty="0" err="1">
                <a:latin typeface="Inter"/>
              </a:rPr>
              <a:t>gtts</a:t>
            </a:r>
            <a:r>
              <a:rPr lang="en-IN" sz="2000" dirty="0">
                <a:latin typeface="Inter"/>
              </a:rPr>
              <a:t>: Text-to-speech conversion.</a:t>
            </a:r>
          </a:p>
          <a:p>
            <a:r>
              <a:rPr lang="en-IN" sz="2000" dirty="0" err="1">
                <a:latin typeface="Inter"/>
              </a:rPr>
              <a:t>googletrans</a:t>
            </a:r>
            <a:r>
              <a:rPr lang="en-IN" sz="2000" dirty="0">
                <a:latin typeface="Inter"/>
              </a:rPr>
              <a:t>: Language translation.</a:t>
            </a:r>
          </a:p>
          <a:p>
            <a:r>
              <a:rPr lang="en-IN" sz="2000" dirty="0" err="1">
                <a:latin typeface="Inter"/>
              </a:rPr>
              <a:t>tempfile</a:t>
            </a:r>
            <a:r>
              <a:rPr lang="en-IN" sz="2000" dirty="0">
                <a:latin typeface="Inter"/>
              </a:rPr>
              <a:t>: Temporary file handling.</a:t>
            </a:r>
          </a:p>
        </p:txBody>
      </p:sp>
    </p:spTree>
    <p:extLst>
      <p:ext uri="{BB962C8B-B14F-4D97-AF65-F5344CB8AC3E}">
        <p14:creationId xmlns:p14="http://schemas.microsoft.com/office/powerpoint/2010/main" val="3879633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315</TotalTime>
  <Words>1484</Words>
  <Application>Microsoft Office PowerPoint</Application>
  <PresentationFormat>Widescreen</PresentationFormat>
  <Paragraphs>367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Century Gothic</vt:lpstr>
      <vt:lpstr>DeepSeek-CJK-patch</vt:lpstr>
      <vt:lpstr>Inter</vt:lpstr>
      <vt:lpstr>Savon</vt:lpstr>
      <vt:lpstr>REAL-TIME-LANGUAGE-TRANSLATOR</vt:lpstr>
      <vt:lpstr>PowerPoint Presentation</vt:lpstr>
      <vt:lpstr>CONTENTS</vt:lpstr>
      <vt:lpstr>ABSTRACT</vt:lpstr>
      <vt:lpstr>INTRODUCTION</vt:lpstr>
      <vt:lpstr>EXISTING SYSTEM</vt:lpstr>
      <vt:lpstr>PROPOSED SYSTEM</vt:lpstr>
      <vt:lpstr>SCOPE &amp; PURPOSE</vt:lpstr>
      <vt:lpstr>REQUIRMENTS SPECIFICATION</vt:lpstr>
      <vt:lpstr>PowerPoint Presentation</vt:lpstr>
      <vt:lpstr>ALGORITHMS</vt:lpstr>
      <vt:lpstr>PowerPoint Presentation</vt:lpstr>
      <vt:lpstr>ARCHITECTURE</vt:lpstr>
      <vt:lpstr>UML DIAGRAMS</vt:lpstr>
      <vt:lpstr>PowerPoint Presentation</vt:lpstr>
      <vt:lpstr>PowerPoint Presentation</vt:lpstr>
      <vt:lpstr>PowerPoint Presentation</vt:lpstr>
      <vt:lpstr>PowerPoint Presentation</vt:lpstr>
      <vt:lpstr>PowerPoint Presentation</vt:lpstr>
      <vt:lpstr>PowerPoint Presentation</vt:lpstr>
      <vt:lpstr>TEST CASES</vt:lpstr>
      <vt:lpstr>PowerPoint Presentation</vt:lpstr>
      <vt:lpstr>SAMPLE CODE</vt:lpstr>
      <vt:lpstr>PowerPoint Presentation</vt:lpstr>
      <vt:lpstr>OUTPUT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SCOPE</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KARTHIK</dc:creator>
  <cp:lastModifiedBy>MR. KARTHIK</cp:lastModifiedBy>
  <cp:revision>16</cp:revision>
  <dcterms:created xsi:type="dcterms:W3CDTF">2025-02-27T02:45:14Z</dcterms:created>
  <dcterms:modified xsi:type="dcterms:W3CDTF">2025-04-09T12:43:18Z</dcterms:modified>
</cp:coreProperties>
</file>