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56" r:id="rId2"/>
    <p:sldId id="257" r:id="rId3"/>
    <p:sldId id="258" r:id="rId4"/>
  </p:sldIdLst>
  <p:sldSz cx="18288000" cy="10287000"/>
  <p:notesSz cx="6858000" cy="9144000"/>
  <p:embeddedFontLst>
    <p:embeddedFont>
      <p:font typeface="Montserrat" panose="00000500000000000000" pitchFamily="2" charset="0"/>
      <p:bold r:id="rId6"/>
      <p:boldItalic r:id="rId7"/>
    </p:embeddedFont>
    <p:embeddedFont>
      <p:font typeface="Montserrat Black" panose="020F0502020204030204" pitchFamily="2" charset="0"/>
      <p:bold r:id="rId8"/>
      <p:boldItalic r:id="rId9"/>
    </p:embeddedFont>
    <p:embeddedFont>
      <p:font typeface="Montserrat Medium" panose="020F0502020204030204"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RdfFbIHaZ8AF1LeNBEf7KG/hV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2.fntdata"/><Relationship Id="rId12" Type="http://schemas.openxmlformats.org/officeDocument/2006/relationships/font" Target="fonts/font7.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0" Type="http://schemas.openxmlformats.org/officeDocument/2006/relationships/font" Target="fonts/font5.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1792288" y="612775"/>
            <a:ext cx="5486400" cy="4114800"/>
          </a:xfrm>
          <a:prstGeom prst="rect">
            <a:avLst/>
          </a:prstGeom>
          <a:noFill/>
          <a:ln>
            <a:noFill/>
          </a:ln>
        </p:spPr>
      </p:sp>
      <p:sp>
        <p:nvSpPr>
          <p:cNvPr id="64" name="Google Shape;64;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165" b="-9165"/>
            </a:stretch>
          </a:blipFill>
          <a:ln>
            <a:noFill/>
          </a:ln>
        </p:spPr>
      </p:sp>
      <p:sp>
        <p:nvSpPr>
          <p:cNvPr id="85" name="Google Shape;85;p1"/>
          <p:cNvSpPr txBox="1"/>
          <p:nvPr/>
        </p:nvSpPr>
        <p:spPr>
          <a:xfrm>
            <a:off x="1028700" y="8758150"/>
            <a:ext cx="6941700" cy="756041"/>
          </a:xfrm>
          <a:prstGeom prst="rect">
            <a:avLst/>
          </a:prstGeom>
          <a:noFill/>
          <a:ln>
            <a:noFill/>
          </a:ln>
        </p:spPr>
        <p:txBody>
          <a:bodyPr spcFirstLastPara="1" wrap="square" lIns="0" tIns="0" rIns="0" bIns="0" anchor="t" anchorCtr="0">
            <a:spAutoFit/>
          </a:bodyPr>
          <a:lstStyle/>
          <a:p>
            <a:pPr marL="0" marR="0" lvl="0" indent="0" algn="l" rtl="0">
              <a:lnSpc>
                <a:spcPct val="139925"/>
              </a:lnSpc>
              <a:spcBef>
                <a:spcPts val="0"/>
              </a:spcBef>
              <a:spcAft>
                <a:spcPts val="0"/>
              </a:spcAft>
              <a:buNone/>
            </a:pPr>
            <a:r>
              <a:rPr lang="en-US" sz="3509" b="1" i="0" u="none" strike="noStrike" cap="none" dirty="0">
                <a:solidFill>
                  <a:srgbClr val="FFFFFF"/>
                </a:solidFill>
                <a:latin typeface="Montserrat Medium"/>
                <a:ea typeface="Montserrat Medium"/>
                <a:cs typeface="Montserrat Medium"/>
                <a:sym typeface="Montserrat Medium"/>
              </a:rPr>
              <a:t>Presented by </a:t>
            </a:r>
            <a:r>
              <a:rPr lang="en-US" sz="3509" b="1" dirty="0">
                <a:solidFill>
                  <a:srgbClr val="FFFFFF"/>
                </a:solidFill>
                <a:latin typeface="Montserrat Medium"/>
                <a:ea typeface="Montserrat Medium"/>
                <a:cs typeface="Montserrat Medium"/>
                <a:sym typeface="Montserrat Medium"/>
              </a:rPr>
              <a:t>Karthik Pamoti</a:t>
            </a:r>
            <a:endParaRPr sz="3509" b="1" i="0" u="none" strike="noStrike" cap="none" dirty="0">
              <a:solidFill>
                <a:srgbClr val="FFFFFF"/>
              </a:solidFill>
              <a:latin typeface="Montserrat Medium"/>
              <a:ea typeface="Montserrat Medium"/>
              <a:cs typeface="Montserrat Medium"/>
              <a:sym typeface="Montserrat Medium"/>
            </a:endParaRPr>
          </a:p>
        </p:txBody>
      </p:sp>
      <p:sp>
        <p:nvSpPr>
          <p:cNvPr id="86" name="Google Shape;86;p1"/>
          <p:cNvSpPr txBox="1"/>
          <p:nvPr/>
        </p:nvSpPr>
        <p:spPr>
          <a:xfrm>
            <a:off x="700548" y="3248404"/>
            <a:ext cx="13731226" cy="1410793"/>
          </a:xfrm>
          <a:prstGeom prst="rect">
            <a:avLst/>
          </a:prstGeom>
          <a:noFill/>
          <a:ln>
            <a:noFill/>
          </a:ln>
        </p:spPr>
        <p:txBody>
          <a:bodyPr spcFirstLastPara="1" wrap="square" lIns="0" tIns="0" rIns="0" bIns="0" anchor="t" anchorCtr="0">
            <a:spAutoFit/>
          </a:bodyPr>
          <a:lstStyle/>
          <a:p>
            <a:pPr marL="0" marR="0" lvl="0" indent="0" algn="l" rtl="0">
              <a:lnSpc>
                <a:spcPct val="97043"/>
              </a:lnSpc>
              <a:spcBef>
                <a:spcPts val="0"/>
              </a:spcBef>
              <a:spcAft>
                <a:spcPts val="0"/>
              </a:spcAft>
              <a:buNone/>
            </a:pPr>
            <a:r>
              <a:rPr lang="en-US" sz="5580" b="1" i="0" u="none" strike="noStrike" cap="none">
                <a:solidFill>
                  <a:srgbClr val="F69200"/>
                </a:solidFill>
                <a:latin typeface="Montserrat Black"/>
                <a:ea typeface="Montserrat Black"/>
                <a:cs typeface="Montserrat Black"/>
                <a:sym typeface="Montserrat Black"/>
              </a:rPr>
              <a:t>SKILLMATCH: RESUME MATCHER AND SKILL RECOMMENDER</a:t>
            </a:r>
            <a:endParaRPr sz="5580" b="1" i="0" u="none" strike="noStrike" cap="none">
              <a:solidFill>
                <a:srgbClr val="F69200"/>
              </a:solidFill>
              <a:latin typeface="Montserrat Black"/>
              <a:ea typeface="Montserrat Black"/>
              <a:cs typeface="Montserrat Black"/>
              <a:sym typeface="Montserrat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4564"/>
        </a:solidFill>
        <a:effectLst/>
      </p:bgPr>
    </p:bg>
    <p:spTree>
      <p:nvGrpSpPr>
        <p:cNvPr id="1" name="Shape 90"/>
        <p:cNvGrpSpPr/>
        <p:nvPr/>
      </p:nvGrpSpPr>
      <p:grpSpPr>
        <a:xfrm>
          <a:off x="0" y="0"/>
          <a:ext cx="0" cy="0"/>
          <a:chOff x="0" y="0"/>
          <a:chExt cx="0" cy="0"/>
        </a:xfrm>
      </p:grpSpPr>
      <p:sp>
        <p:nvSpPr>
          <p:cNvPr id="91" name="Google Shape;91;p2"/>
          <p:cNvSpPr/>
          <p:nvPr/>
        </p:nvSpPr>
        <p:spPr>
          <a:xfrm>
            <a:off x="14099962" y="-1168944"/>
            <a:ext cx="5346894" cy="11574956"/>
          </a:xfrm>
          <a:custGeom>
            <a:avLst/>
            <a:gdLst/>
            <a:ahLst/>
            <a:cxnLst/>
            <a:rect l="l" t="t" r="r" b="b"/>
            <a:pathLst>
              <a:path w="4762500" h="10309860" extrusionOk="0">
                <a:moveTo>
                  <a:pt x="4762500" y="251460"/>
                </a:moveTo>
                <a:lnTo>
                  <a:pt x="4762500" y="10055860"/>
                </a:lnTo>
                <a:cubicBezTo>
                  <a:pt x="4762500" y="10196195"/>
                  <a:pt x="4648835" y="10309860"/>
                  <a:pt x="4508500" y="10309860"/>
                </a:cubicBezTo>
                <a:lnTo>
                  <a:pt x="254000" y="10309860"/>
                </a:lnTo>
                <a:cubicBezTo>
                  <a:pt x="113665" y="10309860"/>
                  <a:pt x="0" y="10196195"/>
                  <a:pt x="0" y="10055860"/>
                </a:cubicBezTo>
                <a:lnTo>
                  <a:pt x="0" y="251460"/>
                </a:lnTo>
                <a:cubicBezTo>
                  <a:pt x="0" y="122682"/>
                  <a:pt x="95885" y="16637"/>
                  <a:pt x="219964" y="0"/>
                </a:cubicBezTo>
                <a:lnTo>
                  <a:pt x="4542536" y="0"/>
                </a:lnTo>
                <a:cubicBezTo>
                  <a:pt x="4666615" y="16637"/>
                  <a:pt x="4762500" y="122682"/>
                  <a:pt x="4762500" y="251460"/>
                </a:cubicBezTo>
                <a:close/>
              </a:path>
            </a:pathLst>
          </a:custGeom>
          <a:blipFill rotWithShape="1">
            <a:blip r:embed="rId3">
              <a:alphaModFix/>
            </a:blip>
            <a:stretch>
              <a:fillRect l="-14933" r="-29381"/>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2"/>
          <p:cNvCxnSpPr/>
          <p:nvPr/>
        </p:nvCxnSpPr>
        <p:spPr>
          <a:xfrm>
            <a:off x="76200" y="1034415"/>
            <a:ext cx="12205970" cy="5715"/>
          </a:xfrm>
          <a:prstGeom prst="straightConnector1">
            <a:avLst/>
          </a:prstGeom>
          <a:noFill/>
          <a:ln w="38100" cap="rnd" cmpd="sng">
            <a:solidFill>
              <a:srgbClr val="F69200"/>
            </a:solidFill>
            <a:prstDash val="solid"/>
            <a:round/>
            <a:headEnd type="none" w="sm" len="sm"/>
            <a:tailEnd type="none" w="sm" len="sm"/>
          </a:ln>
        </p:spPr>
      </p:cxnSp>
      <p:sp>
        <p:nvSpPr>
          <p:cNvPr id="93" name="Google Shape;93;p2"/>
          <p:cNvSpPr txBox="1"/>
          <p:nvPr/>
        </p:nvSpPr>
        <p:spPr>
          <a:xfrm>
            <a:off x="294968" y="589712"/>
            <a:ext cx="13126065" cy="9865329"/>
          </a:xfrm>
          <a:prstGeom prst="rect">
            <a:avLst/>
          </a:prstGeom>
          <a:noFill/>
          <a:ln>
            <a:noFill/>
          </a:ln>
        </p:spPr>
        <p:txBody>
          <a:bodyPr spcFirstLastPara="1" wrap="square" lIns="0" tIns="0" rIns="0" bIns="0" anchor="t" anchorCtr="0">
            <a:spAutoFit/>
          </a:bodyPr>
          <a:lstStyle/>
          <a:p>
            <a:pPr marL="0" marR="0" lvl="0" indent="0" algn="l" rtl="0">
              <a:lnSpc>
                <a:spcPct val="303333"/>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100" b="1" i="0" u="none" strike="noStrike" cap="none" dirty="0">
                <a:solidFill>
                  <a:srgbClr val="CBC7B7"/>
                </a:solidFill>
                <a:latin typeface="Montserrat"/>
                <a:ea typeface="Montserrat"/>
                <a:cs typeface="Montserrat"/>
                <a:sym typeface="Montserrat"/>
              </a:rPr>
              <a:t> </a:t>
            </a:r>
            <a:r>
              <a:rPr lang="en-US" sz="2100" b="0" i="0" u="none" strike="noStrike" cap="none" dirty="0">
                <a:solidFill>
                  <a:srgbClr val="CBC7B7"/>
                </a:solidFill>
                <a:latin typeface="Montserrat"/>
                <a:ea typeface="Montserrat"/>
                <a:cs typeface="Montserrat"/>
                <a:sym typeface="Montserrat"/>
              </a:rPr>
              <a:t>My proposed project is called </a:t>
            </a:r>
            <a:r>
              <a:rPr lang="en-US" sz="2100" b="0" i="0" u="none" strike="noStrike" cap="none" dirty="0" err="1">
                <a:solidFill>
                  <a:srgbClr val="CBC7B7"/>
                </a:solidFill>
                <a:latin typeface="Montserrat"/>
                <a:ea typeface="Montserrat"/>
                <a:cs typeface="Montserrat"/>
                <a:sym typeface="Montserrat"/>
              </a:rPr>
              <a:t>SkillMatch</a:t>
            </a:r>
            <a:r>
              <a:rPr lang="en-US" sz="2100" b="0" i="0" u="none" strike="noStrike" cap="none" dirty="0">
                <a:solidFill>
                  <a:srgbClr val="CBC7B7"/>
                </a:solidFill>
                <a:latin typeface="Montserrat"/>
                <a:ea typeface="Montserrat"/>
                <a:cs typeface="Montserrat"/>
                <a:sym typeface="Montserrat"/>
              </a:rPr>
              <a:t>: Resume Matcher and Skill Recommender. As a beginner in AI/ML, I want to explore how technology can make recruitment and career guidance easier. Most open-source tools only compare resumes with job descriptions, but I plan to go a step further.</a:t>
            </a:r>
            <a:endParaRPr sz="2100" b="0" i="0" u="none" strike="noStrike" cap="none" dirty="0">
              <a:solidFill>
                <a:srgbClr val="CBC7B7"/>
              </a:solidFill>
              <a:latin typeface="Montserrat"/>
              <a:ea typeface="Montserrat"/>
              <a:cs typeface="Montserrat"/>
              <a:sym typeface="Montserrat"/>
            </a:endParaRPr>
          </a:p>
          <a:p>
            <a:pPr marL="0" marR="0" lvl="0" indent="0" algn="just" rtl="0">
              <a:spcBef>
                <a:spcPts val="0"/>
              </a:spcBef>
              <a:spcAft>
                <a:spcPts val="0"/>
              </a:spcAft>
              <a:buNone/>
            </a:pPr>
            <a:endParaRPr sz="2100" b="0" i="0" u="none" strike="noStrike" cap="none" dirty="0">
              <a:solidFill>
                <a:srgbClr val="CBC7B7"/>
              </a:solidFill>
              <a:latin typeface="Montserrat"/>
              <a:ea typeface="Montserrat"/>
              <a:cs typeface="Montserrat"/>
              <a:sym typeface="Montserrat"/>
            </a:endParaRPr>
          </a:p>
          <a:p>
            <a:pPr marL="0" marR="0" lvl="0" indent="0" algn="just" rtl="0">
              <a:spcBef>
                <a:spcPts val="0"/>
              </a:spcBef>
              <a:spcAft>
                <a:spcPts val="0"/>
              </a:spcAft>
              <a:buNone/>
            </a:pPr>
            <a:r>
              <a:rPr lang="en-US" sz="2100" b="0" i="0" u="none" strike="noStrike" cap="none" dirty="0">
                <a:solidFill>
                  <a:srgbClr val="CBC7B7"/>
                </a:solidFill>
                <a:latin typeface="Montserrat"/>
                <a:ea typeface="Montserrat"/>
                <a:cs typeface="Montserrat"/>
                <a:sym typeface="Montserrat"/>
              </a:rPr>
              <a:t>In </a:t>
            </a:r>
            <a:r>
              <a:rPr lang="en-US" sz="2100" b="0" i="0" u="none" strike="noStrike" cap="none" dirty="0" err="1">
                <a:solidFill>
                  <a:srgbClr val="CBC7B7"/>
                </a:solidFill>
                <a:latin typeface="Montserrat"/>
                <a:ea typeface="Montserrat"/>
                <a:cs typeface="Montserrat"/>
                <a:sym typeface="Montserrat"/>
              </a:rPr>
              <a:t>SkillMatch</a:t>
            </a:r>
            <a:r>
              <a:rPr lang="en-US" sz="2100" b="0" i="0" u="none" strike="noStrike" cap="none" dirty="0">
                <a:solidFill>
                  <a:srgbClr val="CBC7B7"/>
                </a:solidFill>
                <a:latin typeface="Montserrat"/>
                <a:ea typeface="Montserrat"/>
                <a:cs typeface="Montserrat"/>
                <a:sym typeface="Montserrat"/>
              </a:rPr>
              <a:t>, apart from calculating a similarity score between resumes and job postings, I will add some unique features. The system will be able to extract and match skills from resumes, and also provide a keyword/skill frequency analysis to show how strongly a candidate’s profile aligns with the job requirements. Additionally, it will suggest missing or recommended skills that a candidate could learn to improve their chances of getting selected.</a:t>
            </a:r>
            <a:endParaRPr sz="2100" b="0" i="0" u="none" strike="noStrike" cap="none" dirty="0">
              <a:solidFill>
                <a:srgbClr val="CBC7B7"/>
              </a:solidFill>
              <a:latin typeface="Montserrat"/>
              <a:ea typeface="Montserrat"/>
              <a:cs typeface="Montserrat"/>
              <a:sym typeface="Montserrat"/>
            </a:endParaRPr>
          </a:p>
          <a:p>
            <a:pPr marL="0" marR="0" lvl="0" indent="0" algn="just" rtl="0">
              <a:spcBef>
                <a:spcPts val="0"/>
              </a:spcBef>
              <a:spcAft>
                <a:spcPts val="0"/>
              </a:spcAft>
              <a:buNone/>
            </a:pPr>
            <a:endParaRPr sz="2100" b="0" i="0" u="none" strike="noStrike" cap="none" dirty="0">
              <a:solidFill>
                <a:srgbClr val="CBC7B7"/>
              </a:solidFill>
              <a:latin typeface="Montserrat"/>
              <a:ea typeface="Montserrat"/>
              <a:cs typeface="Montserrat"/>
              <a:sym typeface="Montserrat"/>
            </a:endParaRPr>
          </a:p>
          <a:p>
            <a:pPr marL="0" marR="0" lvl="0" indent="0" algn="just" rtl="0">
              <a:spcBef>
                <a:spcPts val="0"/>
              </a:spcBef>
              <a:spcAft>
                <a:spcPts val="0"/>
              </a:spcAft>
              <a:buNone/>
            </a:pPr>
            <a:r>
              <a:rPr lang="en-US" sz="2100" b="0" i="0" u="none" strike="noStrike" cap="none" dirty="0">
                <a:solidFill>
                  <a:srgbClr val="CBC7B7"/>
                </a:solidFill>
                <a:latin typeface="Montserrat"/>
                <a:ea typeface="Montserrat"/>
                <a:cs typeface="Montserrat"/>
                <a:sym typeface="Montserrat"/>
              </a:rPr>
              <a:t>The idea is to make it useful for both recruiters and job seekers. Recruiters will be able to save time shortlisting candidates, and job seekers will get feedback on which skills they need to focus on.</a:t>
            </a:r>
            <a:endParaRPr sz="2100" b="0" i="0" u="none" strike="noStrike" cap="none" dirty="0">
              <a:solidFill>
                <a:srgbClr val="CBC7B7"/>
              </a:solidFill>
              <a:latin typeface="Montserrat"/>
              <a:ea typeface="Montserrat"/>
              <a:cs typeface="Montserrat"/>
              <a:sym typeface="Montserrat"/>
            </a:endParaRPr>
          </a:p>
          <a:p>
            <a:pPr marL="0" marR="0" lvl="0" indent="0" algn="just" rtl="0">
              <a:spcBef>
                <a:spcPts val="0"/>
              </a:spcBef>
              <a:spcAft>
                <a:spcPts val="0"/>
              </a:spcAft>
              <a:buNone/>
            </a:pPr>
            <a:endParaRPr sz="2100" b="0" i="0" u="none" strike="noStrike" cap="none" dirty="0">
              <a:solidFill>
                <a:srgbClr val="CBC7B7"/>
              </a:solidFill>
              <a:latin typeface="Montserrat"/>
              <a:ea typeface="Montserrat"/>
              <a:cs typeface="Montserrat"/>
              <a:sym typeface="Montserrat"/>
            </a:endParaRPr>
          </a:p>
          <a:p>
            <a:pPr marL="0" marR="0" lvl="0" indent="0" algn="just" rtl="0">
              <a:spcBef>
                <a:spcPts val="0"/>
              </a:spcBef>
              <a:spcAft>
                <a:spcPts val="0"/>
              </a:spcAft>
              <a:buNone/>
            </a:pPr>
            <a:r>
              <a:rPr lang="en-US" sz="2100" b="0" i="0" u="none" strike="noStrike" cap="none" dirty="0">
                <a:solidFill>
                  <a:srgbClr val="CBC7B7"/>
                </a:solidFill>
                <a:latin typeface="Montserrat"/>
                <a:ea typeface="Montserrat"/>
                <a:cs typeface="Montserrat"/>
                <a:sym typeface="Montserrat"/>
              </a:rPr>
              <a:t>Even though I am new to AI/ML and only know the basics of Python with libraries like NumPy, Pandas, and Matplotlib, I plan to combine pre-trained NLP models and text processing techniques to build something practical. What will make </a:t>
            </a:r>
            <a:r>
              <a:rPr lang="en-US" sz="2100" b="0" i="0" u="none" strike="noStrike" cap="none" dirty="0" err="1">
                <a:solidFill>
                  <a:srgbClr val="CBC7B7"/>
                </a:solidFill>
                <a:latin typeface="Montserrat"/>
                <a:ea typeface="Montserrat"/>
                <a:cs typeface="Montserrat"/>
                <a:sym typeface="Montserrat"/>
              </a:rPr>
              <a:t>SkillMatch</a:t>
            </a:r>
            <a:r>
              <a:rPr lang="en-US" sz="2100" b="0" i="0" u="none" strike="noStrike" cap="none" dirty="0">
                <a:solidFill>
                  <a:srgbClr val="CBC7B7"/>
                </a:solidFill>
                <a:latin typeface="Montserrat"/>
                <a:ea typeface="Montserrat"/>
                <a:cs typeface="Montserrat"/>
                <a:sym typeface="Montserrat"/>
              </a:rPr>
              <a:t> unique is that it will not just be a resume matcher — it will also act as a career growth assistant by providing skill recommendations and simple visual insights along with relevance scoring.</a:t>
            </a:r>
            <a:endParaRPr sz="2100" b="0" i="0" u="none" strike="noStrike" cap="none" dirty="0">
              <a:solidFill>
                <a:srgbClr val="CBC7B7"/>
              </a:solidFill>
              <a:latin typeface="Montserrat"/>
              <a:ea typeface="Montserrat"/>
              <a:cs typeface="Montserrat"/>
              <a:sym typeface="Montserrat"/>
            </a:endParaRPr>
          </a:p>
          <a:p>
            <a:pPr marL="0" marR="0" lvl="0" indent="0" algn="just" rtl="0">
              <a:spcBef>
                <a:spcPts val="0"/>
              </a:spcBef>
              <a:spcAft>
                <a:spcPts val="0"/>
              </a:spcAft>
              <a:buNone/>
            </a:pPr>
            <a:endParaRPr sz="2100" b="0" i="0" u="none" strike="noStrike" cap="none" dirty="0">
              <a:solidFill>
                <a:srgbClr val="CBC7B7"/>
              </a:solidFill>
              <a:latin typeface="Montserrat"/>
              <a:ea typeface="Montserrat"/>
              <a:cs typeface="Montserrat"/>
              <a:sym typeface="Montserrat"/>
            </a:endParaRPr>
          </a:p>
          <a:p>
            <a:pPr marL="0" marR="0" lvl="0" indent="0" algn="just" rtl="0">
              <a:spcBef>
                <a:spcPts val="0"/>
              </a:spcBef>
              <a:spcAft>
                <a:spcPts val="0"/>
              </a:spcAft>
              <a:buNone/>
            </a:pPr>
            <a:r>
              <a:rPr lang="en-US" sz="2100" b="0" i="0" u="none" strike="noStrike" cap="none" dirty="0">
                <a:solidFill>
                  <a:srgbClr val="CBC7B7"/>
                </a:solidFill>
                <a:latin typeface="Montserrat"/>
                <a:ea typeface="Montserrat"/>
                <a:cs typeface="Montserrat"/>
                <a:sym typeface="Montserrat"/>
              </a:rPr>
              <a:t>Keywords: Resume Matching, Skill Recommendation, Natural Language Processing (NLP), Text Extraction, Similarity Scoring, Skill Gap Analysis, Recruitment Automation, Python (NumPy, Pandas, Matplotlib)</a:t>
            </a:r>
            <a:endParaRPr sz="2100" b="0" i="0" u="none" strike="noStrike" cap="none" dirty="0">
              <a:solidFill>
                <a:srgbClr val="CBC7B7"/>
              </a:solidFill>
              <a:latin typeface="Montserrat"/>
              <a:ea typeface="Montserrat"/>
              <a:cs typeface="Montserrat"/>
              <a:sym typeface="Montserrat"/>
            </a:endParaRPr>
          </a:p>
          <a:p>
            <a:pPr marL="0" marR="0" lvl="0" indent="0" algn="l" rtl="0">
              <a:lnSpc>
                <a:spcPct val="153333"/>
              </a:lnSpc>
              <a:spcBef>
                <a:spcPts val="0"/>
              </a:spcBef>
              <a:spcAft>
                <a:spcPts val="0"/>
              </a:spcAft>
              <a:buNone/>
            </a:pPr>
            <a:endParaRPr sz="2100" b="0" i="0" u="none" strike="noStrike" cap="none" dirty="0">
              <a:solidFill>
                <a:srgbClr val="CBC7B7"/>
              </a:solidFill>
              <a:latin typeface="Montserrat"/>
              <a:ea typeface="Montserrat"/>
              <a:cs typeface="Montserrat"/>
              <a:sym typeface="Montserrat"/>
            </a:endParaRPr>
          </a:p>
          <a:p>
            <a:pPr marL="0" marR="0" lvl="0" indent="0" algn="ctr" rtl="0">
              <a:lnSpc>
                <a:spcPct val="140000"/>
              </a:lnSpc>
              <a:spcBef>
                <a:spcPts val="0"/>
              </a:spcBef>
              <a:spcAft>
                <a:spcPts val="0"/>
              </a:spcAft>
              <a:buNone/>
            </a:pPr>
            <a:endParaRPr sz="2100" b="0" i="0" u="none" strike="noStrike" cap="none" dirty="0">
              <a:solidFill>
                <a:srgbClr val="CBC7B7"/>
              </a:solidFill>
              <a:latin typeface="Montserrat"/>
              <a:ea typeface="Montserrat"/>
              <a:cs typeface="Montserrat"/>
              <a:sym typeface="Montserrat"/>
            </a:endParaRPr>
          </a:p>
        </p:txBody>
      </p:sp>
      <p:sp>
        <p:nvSpPr>
          <p:cNvPr id="94" name="Google Shape;94;p2"/>
          <p:cNvSpPr txBox="1"/>
          <p:nvPr/>
        </p:nvSpPr>
        <p:spPr>
          <a:xfrm>
            <a:off x="0" y="217399"/>
            <a:ext cx="3770575" cy="811301"/>
          </a:xfrm>
          <a:prstGeom prst="rect">
            <a:avLst/>
          </a:prstGeom>
          <a:noFill/>
          <a:ln>
            <a:noFill/>
          </a:ln>
        </p:spPr>
        <p:txBody>
          <a:bodyPr spcFirstLastPara="1" wrap="square" lIns="0" tIns="0" rIns="0" bIns="0" anchor="t" anchorCtr="0">
            <a:spAutoFit/>
          </a:bodyPr>
          <a:lstStyle/>
          <a:p>
            <a:pPr marL="0" marR="0" lvl="0" indent="0" algn="ctr" rtl="0">
              <a:lnSpc>
                <a:spcPct val="139916"/>
              </a:lnSpc>
              <a:spcBef>
                <a:spcPts val="0"/>
              </a:spcBef>
              <a:spcAft>
                <a:spcPts val="0"/>
              </a:spcAft>
              <a:buNone/>
            </a:pPr>
            <a:r>
              <a:rPr lang="en-US" sz="4810" b="1" i="0" u="none" strike="noStrike" cap="none">
                <a:solidFill>
                  <a:srgbClr val="F69200"/>
                </a:solidFill>
                <a:latin typeface="Montserrat Medium"/>
                <a:ea typeface="Montserrat Medium"/>
                <a:cs typeface="Montserrat Medium"/>
                <a:sym typeface="Montserrat Medium"/>
              </a:rPr>
              <a:t>Abstract</a:t>
            </a:r>
            <a:endParaRPr sz="4810" b="1" i="0" u="none" strike="noStrike" cap="none">
              <a:solidFill>
                <a:srgbClr val="F69200"/>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4564"/>
        </a:solidFill>
        <a:effectLst/>
      </p:bgPr>
    </p:bg>
    <p:spTree>
      <p:nvGrpSpPr>
        <p:cNvPr id="1" name="Shape 98"/>
        <p:cNvGrpSpPr/>
        <p:nvPr/>
      </p:nvGrpSpPr>
      <p:grpSpPr>
        <a:xfrm>
          <a:off x="0" y="0"/>
          <a:ext cx="0" cy="0"/>
          <a:chOff x="0" y="0"/>
          <a:chExt cx="0" cy="0"/>
        </a:xfrm>
      </p:grpSpPr>
      <p:cxnSp>
        <p:nvCxnSpPr>
          <p:cNvPr id="99" name="Google Shape;99;p3"/>
          <p:cNvCxnSpPr/>
          <p:nvPr/>
        </p:nvCxnSpPr>
        <p:spPr>
          <a:xfrm>
            <a:off x="5377213" y="5935308"/>
            <a:ext cx="7496702" cy="0"/>
          </a:xfrm>
          <a:prstGeom prst="straightConnector1">
            <a:avLst/>
          </a:prstGeom>
          <a:noFill/>
          <a:ln w="47625" cap="rnd" cmpd="sng">
            <a:solidFill>
              <a:srgbClr val="F69200"/>
            </a:solidFill>
            <a:prstDash val="solid"/>
            <a:round/>
            <a:headEnd type="none" w="sm" len="sm"/>
            <a:tailEnd type="none" w="sm" len="sm"/>
          </a:ln>
        </p:spPr>
      </p:cxnSp>
      <p:sp>
        <p:nvSpPr>
          <p:cNvPr id="100" name="Google Shape;100;p3"/>
          <p:cNvSpPr txBox="1"/>
          <p:nvPr/>
        </p:nvSpPr>
        <p:spPr>
          <a:xfrm>
            <a:off x="4949509" y="2755739"/>
            <a:ext cx="7533573" cy="2751866"/>
          </a:xfrm>
          <a:prstGeom prst="rect">
            <a:avLst/>
          </a:prstGeom>
          <a:noFill/>
          <a:ln>
            <a:noFill/>
          </a:ln>
        </p:spPr>
        <p:txBody>
          <a:bodyPr spcFirstLastPara="1" wrap="square" lIns="0" tIns="0" rIns="0" bIns="0" anchor="t" anchorCtr="0">
            <a:spAutoFit/>
          </a:bodyPr>
          <a:lstStyle/>
          <a:p>
            <a:pPr marL="0" marR="0" lvl="0" indent="0" algn="ctr" rtl="0">
              <a:lnSpc>
                <a:spcPct val="139949"/>
              </a:lnSpc>
              <a:spcBef>
                <a:spcPts val="0"/>
              </a:spcBef>
              <a:spcAft>
                <a:spcPts val="0"/>
              </a:spcAft>
              <a:buNone/>
            </a:pPr>
            <a:r>
              <a:rPr lang="en-US" sz="7910" b="1" i="0" u="none" strike="noStrike" cap="none">
                <a:solidFill>
                  <a:srgbClr val="F69200"/>
                </a:solidFill>
                <a:latin typeface="Montserrat"/>
                <a:ea typeface="Montserrat"/>
                <a:cs typeface="Montserrat"/>
                <a:sym typeface="Montserrat"/>
              </a:rPr>
              <a:t>Thank</a:t>
            </a:r>
            <a:endParaRPr sz="7910" b="1" i="0" u="none" strike="noStrike" cap="none">
              <a:solidFill>
                <a:srgbClr val="F69200"/>
              </a:solidFill>
              <a:latin typeface="Montserrat"/>
              <a:ea typeface="Montserrat"/>
              <a:cs typeface="Montserrat"/>
              <a:sym typeface="Montserrat"/>
            </a:endParaRPr>
          </a:p>
          <a:p>
            <a:pPr marL="0" marR="0" lvl="0" indent="0" algn="ctr" rtl="0">
              <a:lnSpc>
                <a:spcPct val="139949"/>
              </a:lnSpc>
              <a:spcBef>
                <a:spcPts val="0"/>
              </a:spcBef>
              <a:spcAft>
                <a:spcPts val="0"/>
              </a:spcAft>
              <a:buNone/>
            </a:pPr>
            <a:r>
              <a:rPr lang="en-US" sz="7910" b="1" i="0" u="none" strike="noStrike" cap="none">
                <a:solidFill>
                  <a:srgbClr val="F69200"/>
                </a:solidFill>
                <a:latin typeface="Montserrat"/>
                <a:ea typeface="Montserrat"/>
                <a:cs typeface="Montserrat"/>
                <a:sym typeface="Montserrat"/>
              </a:rPr>
              <a:t>You!</a:t>
            </a:r>
            <a:endParaRPr sz="7910" b="1" i="0" u="none" strike="noStrike" cap="none">
              <a:solidFill>
                <a:srgbClr val="F6920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AB24F6-265D-42C0-ADBD-88EC2306EE25}">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303</Words>
  <Application>Microsoft Office PowerPoint</Application>
  <PresentationFormat>Custom</PresentationFormat>
  <Paragraphs>15</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Montserrat</vt:lpstr>
      <vt:lpstr>Arial</vt:lpstr>
      <vt:lpstr>Montserrat Black</vt:lpstr>
      <vt:lpstr>Calibri</vt:lpstr>
      <vt:lpstr>Montserrat Medium</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pamoti karthik</cp:lastModifiedBy>
  <cp:revision>1</cp:revision>
  <dcterms:created xsi:type="dcterms:W3CDTF">2006-08-16T00:00:00Z</dcterms:created>
  <dcterms:modified xsi:type="dcterms:W3CDTF">2025-10-11T09:48:07Z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E7C6FA9F5AC64B4C8784F4D8051FEC0F_12</vt:lpwstr>
  </property>
  <property fmtid="{D5CDD505-2E9C-101B-9397-08002B2CF9AE}" pid="3" name="KSOProductBuildVer">
    <vt:lpwstr>1033-12.2.0.22530</vt:lpwstr>
  </property>
</Properties>
</file>