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8288000" cy="10287000"/>
  <p:notesSz cx="6858000" cy="9144000"/>
  <p:embeddedFontLst>
    <p:embeddedFont>
      <p:font typeface="Montserrat Medium" panose="00000600000000000000"/>
      <p:regular r:id="rId14"/>
    </p:embeddedFont>
    <p:embeddedFont>
      <p:font typeface="Montserrat Heavy" panose="00000A00000000000000"/>
      <p:bold r:id="rId15"/>
    </p:embeddedFont>
    <p:embeddedFont>
      <p:font typeface="Montserrat" panose="00000500000000000000"/>
      <p:regular r:id="rId16"/>
    </p:embeddedFont>
    <p:embeddedFont>
      <p:font typeface="Montserrat Bold" panose="00000800000000000000"/>
      <p:bold r:id="rId17"/>
    </p:embeddedFont>
    <p:embeddedFont>
      <p:font typeface="Calibri" panose="020F0502020204030204" charset="0"/>
      <p:regular r:id="rId18"/>
      <p:bold r:id="rId19"/>
      <p:italic r:id="rId20"/>
      <p:boldItalic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 showGuides="1"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1" Type="http://schemas.openxmlformats.org/officeDocument/2006/relationships/font" Target="fonts/font8.fntdata"/><Relationship Id="rId20" Type="http://schemas.openxmlformats.org/officeDocument/2006/relationships/font" Target="fonts/font7.fntdata"/><Relationship Id="rId2" Type="http://schemas.openxmlformats.org/officeDocument/2006/relationships/theme" Target="theme/theme1.xml"/><Relationship Id="rId19" Type="http://schemas.openxmlformats.org/officeDocument/2006/relationships/font" Target="fonts/font6.fntdata"/><Relationship Id="rId18" Type="http://schemas.openxmlformats.org/officeDocument/2006/relationships/font" Target="fonts/font5.fntdata"/><Relationship Id="rId17" Type="http://schemas.openxmlformats.org/officeDocument/2006/relationships/font" Target="fonts/font4.fntdata"/><Relationship Id="rId16" Type="http://schemas.openxmlformats.org/officeDocument/2006/relationships/font" Target="fonts/font3.fntdata"/><Relationship Id="rId15" Type="http://schemas.openxmlformats.org/officeDocument/2006/relationships/font" Target="fonts/font2.fntdata"/><Relationship Id="rId14" Type="http://schemas.openxmlformats.org/officeDocument/2006/relationships/font" Target="fonts/font1.fntdata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1"/>
            <a:stretch>
              <a:fillRect t="-9166" b="-91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028700" y="8758150"/>
            <a:ext cx="6941784" cy="6061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10"/>
              </a:lnSpc>
              <a:spcBef>
                <a:spcPct val="0"/>
              </a:spcBef>
            </a:pPr>
            <a:r>
              <a:rPr lang="en-US" sz="3510" b="1">
                <a:solidFill>
                  <a:srgbClr val="FFFFF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Presented by Team 3</a:t>
            </a:r>
            <a:endParaRPr lang="en-US" sz="3510" b="1">
              <a:solidFill>
                <a:srgbClr val="FFFFF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700548" y="3248404"/>
            <a:ext cx="13731226" cy="1410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5415"/>
              </a:lnSpc>
              <a:spcBef>
                <a:spcPct val="0"/>
              </a:spcBef>
            </a:pPr>
            <a:r>
              <a:rPr lang="en-US" sz="5580" b="1">
                <a:solidFill>
                  <a:srgbClr val="F69200"/>
                </a:solidFill>
                <a:latin typeface="Montserrat Heavy" panose="00000A00000000000000"/>
                <a:ea typeface="Montserrat Heavy" panose="00000A00000000000000"/>
                <a:cs typeface="Montserrat Heavy" panose="00000A00000000000000"/>
                <a:sym typeface="Montserrat Heavy" panose="00000A00000000000000"/>
              </a:rPr>
              <a:t>SKILLMATCH: RESUME MATCHER AND SKILL RECOMMENDER</a:t>
            </a:r>
            <a:endParaRPr lang="en-US" sz="5580" b="1">
              <a:solidFill>
                <a:srgbClr val="F69200"/>
              </a:solidFill>
              <a:latin typeface="Montserrat Heavy" panose="00000A00000000000000"/>
              <a:ea typeface="Montserrat Heavy" panose="00000A00000000000000"/>
              <a:cs typeface="Montserrat Heavy" panose="00000A00000000000000"/>
              <a:sym typeface="Montserrat Heavy" panose="00000A0000000000000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13944600" y="-635"/>
            <a:ext cx="4344035" cy="10287635"/>
            <a:chOff x="0" y="0"/>
            <a:chExt cx="4762500" cy="10309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62500" cy="10309860"/>
            </a:xfrm>
            <a:custGeom>
              <a:avLst/>
              <a:gdLst/>
              <a:ahLst/>
              <a:cxnLst/>
              <a:rect l="l" t="t" r="r" b="b"/>
              <a:pathLst>
                <a:path w="4762500" h="10309860">
                  <a:moveTo>
                    <a:pt x="4762500" y="251460"/>
                  </a:moveTo>
                  <a:lnTo>
                    <a:pt x="4762500" y="10055860"/>
                  </a:lnTo>
                  <a:cubicBezTo>
                    <a:pt x="4762500" y="10196195"/>
                    <a:pt x="4648835" y="10309860"/>
                    <a:pt x="4508500" y="10309860"/>
                  </a:cubicBezTo>
                  <a:lnTo>
                    <a:pt x="254000" y="10309860"/>
                  </a:lnTo>
                  <a:cubicBezTo>
                    <a:pt x="113665" y="10309860"/>
                    <a:pt x="0" y="10196195"/>
                    <a:pt x="0" y="10055860"/>
                  </a:cubicBezTo>
                  <a:lnTo>
                    <a:pt x="0" y="251460"/>
                  </a:lnTo>
                  <a:cubicBezTo>
                    <a:pt x="0" y="122682"/>
                    <a:pt x="95885" y="16637"/>
                    <a:pt x="219964" y="0"/>
                  </a:cubicBezTo>
                  <a:lnTo>
                    <a:pt x="4542536" y="0"/>
                  </a:lnTo>
                  <a:cubicBezTo>
                    <a:pt x="4666615" y="16637"/>
                    <a:pt x="4762500" y="122682"/>
                    <a:pt x="4762500" y="251460"/>
                  </a:cubicBezTo>
                  <a:close/>
                </a:path>
              </a:pathLst>
            </a:custGeom>
            <a:blipFill>
              <a:blip r:embed="rId1"/>
              <a:stretch>
                <a:fillRect l="-14935" r="-29384"/>
              </a:stretch>
            </a:blipFill>
          </p:spPr>
        </p:sp>
      </p:grpSp>
      <p:sp>
        <p:nvSpPr>
          <p:cNvPr id="4" name="AutoShape 4"/>
          <p:cNvSpPr/>
          <p:nvPr/>
        </p:nvSpPr>
        <p:spPr>
          <a:xfrm flipV="1">
            <a:off x="-99060" y="1544320"/>
            <a:ext cx="14044295" cy="10160"/>
          </a:xfrm>
          <a:prstGeom prst="line">
            <a:avLst/>
          </a:prstGeom>
          <a:ln w="38100" cap="rnd">
            <a:solidFill>
              <a:srgbClr val="F692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58097" y="1057275"/>
            <a:ext cx="13126065" cy="92297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46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SkillMatch is a Minimum Viable Product (MVP) built using FastAPI and Python.</a:t>
            </a:r>
            <a:endParaRPr lang="en-US" sz="2600">
              <a:solidFill>
                <a:srgbClr val="CBC7B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 It demonstrates how AI and automation can simplify recruitment by:</a:t>
            </a:r>
            <a:endParaRPr lang="en-US" sz="2600">
              <a:solidFill>
                <a:srgbClr val="CBC7B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61340" lvl="1" indent="-280670" algn="just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Parsing resumes and job descriptions (JD)</a:t>
            </a:r>
            <a:endParaRPr lang="en-US" sz="2600">
              <a:solidFill>
                <a:srgbClr val="CBC7B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61340" lvl="1" indent="-280670" algn="just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Extracting relevant skills and keywords</a:t>
            </a:r>
            <a:endParaRPr lang="en-US" sz="2600">
              <a:solidFill>
                <a:srgbClr val="CBC7B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61340" lvl="1" indent="-280670" algn="just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Calculating a match score</a:t>
            </a:r>
            <a:endParaRPr lang="en-US" sz="2600">
              <a:solidFill>
                <a:srgbClr val="CBC7B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61340" lvl="1" indent="-280670" algn="just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Running ATS (Applicant Tracking System) checks</a:t>
            </a:r>
            <a:endParaRPr lang="en-US" sz="2600">
              <a:solidFill>
                <a:srgbClr val="CBC7B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561340" lvl="1" indent="-280670" algn="just">
              <a:lnSpc>
                <a:spcPts val="3640"/>
              </a:lnSpc>
              <a:buFont typeface="Arial" panose="020B0604020202020204"/>
              <a:buChar char="•"/>
            </a:pP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Suggesting certifications and projects for missing skills</a:t>
            </a:r>
            <a:endParaRPr lang="en-US" sz="2600">
              <a:solidFill>
                <a:srgbClr val="CBC7B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T</a:t>
            </a:r>
            <a:r>
              <a:rPr lang="en-US" sz="2600">
                <a:solidFill>
                  <a:srgbClr val="CBC7B7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he system is lightweight, extendable, and provides a foundation for a scalable AI-based career alignment tool.</a:t>
            </a:r>
            <a:endParaRPr lang="en-US" sz="2600">
              <a:solidFill>
                <a:srgbClr val="CBC7B7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  <a:r>
              <a:rPr lang="en-US" sz="26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Keywords:  Applicant Tracking Systems (ATS), Resume Parsing, Job Description Matching, Semantic Skill Mapping, Natural Language Processing (NLP), Candidate Ranking, AI Explainability, Recruitment Analytics</a:t>
            </a:r>
            <a:endParaRPr lang="en-US" sz="26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3220"/>
              </a:lnSpc>
            </a:pP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0" y="445566"/>
            <a:ext cx="3770575" cy="105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0"/>
              </a:lnSpc>
              <a:spcBef>
                <a:spcPct val="0"/>
              </a:spcBef>
            </a:pPr>
            <a:r>
              <a:rPr lang="en-US" sz="621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Abstract</a:t>
            </a:r>
            <a:endParaRPr lang="en-US" sz="621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355455" y="0"/>
            <a:ext cx="8677275" cy="10287000"/>
          </a:xfrm>
          <a:prstGeom prst="rect">
            <a:avLst/>
          </a:prstGeom>
          <a:solidFill>
            <a:srgbClr val="F69200"/>
          </a:solidFill>
        </p:spPr>
      </p:sp>
      <p:sp>
        <p:nvSpPr>
          <p:cNvPr id="3" name="TextBox 3"/>
          <p:cNvSpPr txBox="1"/>
          <p:nvPr/>
        </p:nvSpPr>
        <p:spPr>
          <a:xfrm>
            <a:off x="498120" y="574622"/>
            <a:ext cx="6787591" cy="1916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5"/>
              </a:lnSpc>
            </a:pPr>
            <a:r>
              <a:rPr lang="en-US" sz="7580" b="1">
                <a:solidFill>
                  <a:srgbClr val="F69200"/>
                </a:solidFill>
                <a:latin typeface="Montserrat Heavy" panose="00000A00000000000000"/>
                <a:ea typeface="Montserrat Heavy" panose="00000A00000000000000"/>
                <a:cs typeface="Montserrat Heavy" panose="00000A00000000000000"/>
                <a:sym typeface="Montserrat Heavy" panose="00000A00000000000000"/>
              </a:rPr>
              <a:t>PROBLEM STATEMENT</a:t>
            </a:r>
            <a:endParaRPr lang="en-US" sz="7580" b="1">
              <a:solidFill>
                <a:srgbClr val="F69200"/>
              </a:solidFill>
              <a:latin typeface="Montserrat Heavy" panose="00000A00000000000000"/>
              <a:ea typeface="Montserrat Heavy" panose="00000A00000000000000"/>
              <a:cs typeface="Montserrat Heavy" panose="00000A00000000000000"/>
              <a:sym typeface="Montserrat Heavy" panose="00000A00000000000000"/>
            </a:endParaRPr>
          </a:p>
        </p:txBody>
      </p:sp>
      <p:sp>
        <p:nvSpPr>
          <p:cNvPr id="4" name="AutoShape 4"/>
          <p:cNvSpPr/>
          <p:nvPr/>
        </p:nvSpPr>
        <p:spPr>
          <a:xfrm>
            <a:off x="498120" y="2510559"/>
            <a:ext cx="2101215" cy="0"/>
          </a:xfrm>
          <a:prstGeom prst="line">
            <a:avLst/>
          </a:prstGeom>
          <a:ln w="38100" cap="rnd">
            <a:solidFill>
              <a:srgbClr val="F692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498120" y="2892866"/>
            <a:ext cx="8419394" cy="51943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🔴 Challenges in Recruitment:</a:t>
            </a: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4620"/>
              </a:lnSpc>
            </a:pPr>
          </a:p>
          <a:p>
            <a:pPr marL="712470" lvl="1" indent="-356235" algn="just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Recruiters spend hours manually screening resumes.</a:t>
            </a:r>
            <a:endParaRPr lang="en-US" sz="33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712470" lvl="1" indent="-356235" algn="just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Job seekers often don’t know why their resumes are rejected.</a:t>
            </a:r>
            <a:endParaRPr lang="en-US" sz="33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712470" lvl="1" indent="-356235" algn="just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Identifying missing skills is difficult without expert guidance.</a:t>
            </a:r>
            <a:endParaRPr lang="en-US" sz="33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50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355664" y="2892866"/>
            <a:ext cx="8419394" cy="59785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5600"/>
              </a:lnSpc>
            </a:pPr>
            <a:r>
              <a:rPr lang="en-US" sz="40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✅ Need for a Solution:</a:t>
            </a:r>
            <a:endParaRPr lang="en-US" sz="40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5600"/>
              </a:lnSpc>
            </a:pPr>
          </a:p>
          <a:p>
            <a:pPr marL="712470" lvl="1" indent="-356235" algn="just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Automate resume and JD parsing.</a:t>
            </a:r>
            <a:endParaRPr lang="en-US" sz="33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712470" lvl="1" indent="-356235" algn="just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Match skills and highlight gaps.</a:t>
            </a:r>
            <a:endParaRPr lang="en-US" sz="33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712470" lvl="1" indent="-356235" algn="just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Provide improvement suggestions in the form of projects and certifications.</a:t>
            </a:r>
            <a:endParaRPr lang="en-US" sz="33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712470" lvl="1" indent="-356235" algn="just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Ensure resumes pass ATS filters and reach recruiters successfully.</a:t>
            </a:r>
            <a:endParaRPr lang="en-US" sz="33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4200"/>
              </a:lnSpc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 rot="0">
            <a:off x="14173200" y="171450"/>
            <a:ext cx="3962400" cy="10146665"/>
            <a:chOff x="0" y="0"/>
            <a:chExt cx="4762500" cy="10309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62500" cy="10309860"/>
            </a:xfrm>
            <a:custGeom>
              <a:avLst/>
              <a:gdLst/>
              <a:ahLst/>
              <a:cxnLst/>
              <a:rect l="l" t="t" r="r" b="b"/>
              <a:pathLst>
                <a:path w="4762500" h="10309860">
                  <a:moveTo>
                    <a:pt x="4762500" y="251460"/>
                  </a:moveTo>
                  <a:lnTo>
                    <a:pt x="4762500" y="10055860"/>
                  </a:lnTo>
                  <a:cubicBezTo>
                    <a:pt x="4762500" y="10196195"/>
                    <a:pt x="4648835" y="10309860"/>
                    <a:pt x="4508500" y="10309860"/>
                  </a:cubicBezTo>
                  <a:lnTo>
                    <a:pt x="254000" y="10309860"/>
                  </a:lnTo>
                  <a:cubicBezTo>
                    <a:pt x="113665" y="10309860"/>
                    <a:pt x="0" y="10196195"/>
                    <a:pt x="0" y="10055860"/>
                  </a:cubicBezTo>
                  <a:lnTo>
                    <a:pt x="0" y="251460"/>
                  </a:lnTo>
                  <a:cubicBezTo>
                    <a:pt x="0" y="122682"/>
                    <a:pt x="95885" y="16637"/>
                    <a:pt x="219964" y="0"/>
                  </a:cubicBezTo>
                  <a:lnTo>
                    <a:pt x="4542536" y="0"/>
                  </a:lnTo>
                  <a:cubicBezTo>
                    <a:pt x="4666615" y="16637"/>
                    <a:pt x="4762500" y="122682"/>
                    <a:pt x="4762500" y="251460"/>
                  </a:cubicBezTo>
                  <a:close/>
                </a:path>
              </a:pathLst>
            </a:custGeom>
            <a:blipFill>
              <a:blip r:embed="rId1"/>
              <a:stretch>
                <a:fillRect l="-14935" r="-29384"/>
              </a:stretch>
            </a:blipFill>
          </p:spPr>
        </p:sp>
      </p:grpSp>
      <p:sp>
        <p:nvSpPr>
          <p:cNvPr id="4" name="AutoShape 4"/>
          <p:cNvSpPr/>
          <p:nvPr/>
        </p:nvSpPr>
        <p:spPr>
          <a:xfrm flipV="1">
            <a:off x="76200" y="1214755"/>
            <a:ext cx="14006830" cy="27305"/>
          </a:xfrm>
          <a:prstGeom prst="line">
            <a:avLst/>
          </a:prstGeom>
          <a:ln w="38100" cap="rnd">
            <a:solidFill>
              <a:srgbClr val="F692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5" name="Group 5"/>
          <p:cNvGrpSpPr/>
          <p:nvPr/>
        </p:nvGrpSpPr>
        <p:grpSpPr>
          <a:xfrm rot="0">
            <a:off x="97356" y="1542790"/>
            <a:ext cx="502244" cy="451945"/>
            <a:chOff x="0" y="0"/>
            <a:chExt cx="5697593" cy="5126990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5697593" cy="5126990"/>
            </a:xfrm>
            <a:custGeom>
              <a:avLst/>
              <a:gdLst/>
              <a:ahLst/>
              <a:cxnLst/>
              <a:rect l="l" t="t" r="r" b="b"/>
              <a:pathLst>
                <a:path w="5697593" h="5126990">
                  <a:moveTo>
                    <a:pt x="2875653" y="0"/>
                  </a:moveTo>
                  <a:lnTo>
                    <a:pt x="285391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2853913" y="5126990"/>
                  </a:lnTo>
                  <a:lnTo>
                    <a:pt x="2875653" y="5126990"/>
                  </a:lnTo>
                  <a:lnTo>
                    <a:pt x="5697593" y="2564130"/>
                  </a:lnTo>
                  <a:lnTo>
                    <a:pt x="2875653" y="0"/>
                  </a:lnTo>
                  <a:close/>
                </a:path>
              </a:pathLst>
            </a:custGeom>
            <a:solidFill>
              <a:srgbClr val="F69200"/>
            </a:solidFill>
          </p:spPr>
        </p:sp>
      </p:grpSp>
      <p:grpSp>
        <p:nvGrpSpPr>
          <p:cNvPr id="7" name="Group 7"/>
          <p:cNvGrpSpPr/>
          <p:nvPr/>
        </p:nvGrpSpPr>
        <p:grpSpPr>
          <a:xfrm rot="0">
            <a:off x="97356" y="3637987"/>
            <a:ext cx="502244" cy="451945"/>
            <a:chOff x="0" y="0"/>
            <a:chExt cx="5697593" cy="5126990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5697593" cy="5126990"/>
            </a:xfrm>
            <a:custGeom>
              <a:avLst/>
              <a:gdLst/>
              <a:ahLst/>
              <a:cxnLst/>
              <a:rect l="l" t="t" r="r" b="b"/>
              <a:pathLst>
                <a:path w="5697593" h="5126990">
                  <a:moveTo>
                    <a:pt x="2875653" y="0"/>
                  </a:moveTo>
                  <a:lnTo>
                    <a:pt x="285391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2853913" y="5126990"/>
                  </a:lnTo>
                  <a:lnTo>
                    <a:pt x="2875653" y="5126990"/>
                  </a:lnTo>
                  <a:lnTo>
                    <a:pt x="5697593" y="2564130"/>
                  </a:lnTo>
                  <a:lnTo>
                    <a:pt x="2875653" y="0"/>
                  </a:lnTo>
                  <a:close/>
                </a:path>
              </a:pathLst>
            </a:custGeom>
            <a:solidFill>
              <a:srgbClr val="F69200"/>
            </a:solidFill>
          </p:spPr>
        </p:sp>
      </p:grpSp>
      <p:grpSp>
        <p:nvGrpSpPr>
          <p:cNvPr id="9" name="Group 9"/>
          <p:cNvGrpSpPr/>
          <p:nvPr/>
        </p:nvGrpSpPr>
        <p:grpSpPr>
          <a:xfrm rot="0">
            <a:off x="8226189" y="2517184"/>
            <a:ext cx="502244" cy="451945"/>
            <a:chOff x="0" y="0"/>
            <a:chExt cx="5697593" cy="5126990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5697593" cy="5126990"/>
            </a:xfrm>
            <a:custGeom>
              <a:avLst/>
              <a:gdLst/>
              <a:ahLst/>
              <a:cxnLst/>
              <a:rect l="l" t="t" r="r" b="b"/>
              <a:pathLst>
                <a:path w="5697593" h="5126990">
                  <a:moveTo>
                    <a:pt x="2875653" y="0"/>
                  </a:moveTo>
                  <a:lnTo>
                    <a:pt x="285391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2853913" y="5126990"/>
                  </a:lnTo>
                  <a:lnTo>
                    <a:pt x="2875653" y="5126990"/>
                  </a:lnTo>
                  <a:lnTo>
                    <a:pt x="5697593" y="2564130"/>
                  </a:lnTo>
                  <a:lnTo>
                    <a:pt x="2875653" y="0"/>
                  </a:lnTo>
                  <a:close/>
                </a:path>
              </a:pathLst>
            </a:custGeom>
            <a:solidFill>
              <a:srgbClr val="F69200"/>
            </a:solidFill>
          </p:spPr>
        </p:sp>
      </p:grpSp>
      <p:grpSp>
        <p:nvGrpSpPr>
          <p:cNvPr id="11" name="Group 11"/>
          <p:cNvGrpSpPr/>
          <p:nvPr/>
        </p:nvGrpSpPr>
        <p:grpSpPr>
          <a:xfrm rot="0">
            <a:off x="8259135" y="5854498"/>
            <a:ext cx="502244" cy="451945"/>
            <a:chOff x="0" y="0"/>
            <a:chExt cx="5697593" cy="5126990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5697593" cy="5126990"/>
            </a:xfrm>
            <a:custGeom>
              <a:avLst/>
              <a:gdLst/>
              <a:ahLst/>
              <a:cxnLst/>
              <a:rect l="l" t="t" r="r" b="b"/>
              <a:pathLst>
                <a:path w="5697593" h="5126990">
                  <a:moveTo>
                    <a:pt x="2875653" y="0"/>
                  </a:moveTo>
                  <a:lnTo>
                    <a:pt x="285391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2853913" y="5126990"/>
                  </a:lnTo>
                  <a:lnTo>
                    <a:pt x="2875653" y="5126990"/>
                  </a:lnTo>
                  <a:lnTo>
                    <a:pt x="5697593" y="2564130"/>
                  </a:lnTo>
                  <a:lnTo>
                    <a:pt x="2875653" y="0"/>
                  </a:lnTo>
                  <a:close/>
                </a:path>
              </a:pathLst>
            </a:custGeom>
            <a:solidFill>
              <a:srgbClr val="F69200"/>
            </a:solidFill>
          </p:spPr>
        </p:sp>
      </p:grpSp>
      <p:sp>
        <p:nvSpPr>
          <p:cNvPr id="13" name="TextBox 13"/>
          <p:cNvSpPr txBox="1"/>
          <p:nvPr/>
        </p:nvSpPr>
        <p:spPr>
          <a:xfrm>
            <a:off x="97356" y="171450"/>
            <a:ext cx="10957846" cy="98343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 algn="l">
              <a:lnSpc>
                <a:spcPts val="7355"/>
              </a:lnSpc>
              <a:spcBef>
                <a:spcPct val="0"/>
              </a:spcBef>
            </a:pPr>
            <a:r>
              <a:rPr lang="en-US" sz="7580" b="1">
                <a:solidFill>
                  <a:srgbClr val="F69200"/>
                </a:solidFill>
                <a:latin typeface="Montserrat Heavy" panose="00000A00000000000000"/>
                <a:ea typeface="Montserrat Heavy" panose="00000A00000000000000"/>
                <a:cs typeface="Montserrat Heavy" panose="00000A00000000000000"/>
                <a:sym typeface="Montserrat Heavy" panose="00000A00000000000000"/>
              </a:rPr>
              <a:t>WORKFLOW :</a:t>
            </a:r>
            <a:endParaRPr lang="en-US" sz="7580" b="1">
              <a:solidFill>
                <a:srgbClr val="F69200"/>
              </a:solidFill>
              <a:latin typeface="Montserrat Heavy" panose="00000A00000000000000"/>
              <a:ea typeface="Montserrat Heavy" panose="00000A00000000000000"/>
              <a:cs typeface="Montserrat Heavy" panose="00000A00000000000000"/>
              <a:sym typeface="Montserrat Heavy" panose="00000A00000000000000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900974" y="1364815"/>
            <a:ext cx="621853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Resume Input </a:t>
            </a:r>
            <a:endParaRPr lang="en-US" sz="370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900974" y="3515662"/>
            <a:ext cx="6469661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JD Input (Job Description)</a:t>
            </a:r>
            <a:endParaRPr lang="en-US" sz="370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137438" y="2394859"/>
            <a:ext cx="6228826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Recommendations</a:t>
            </a:r>
            <a:endParaRPr lang="en-US" sz="370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7" name="TextBox 17"/>
          <p:cNvSpPr txBox="1"/>
          <p:nvPr/>
        </p:nvSpPr>
        <p:spPr>
          <a:xfrm>
            <a:off x="9157058" y="5732173"/>
            <a:ext cx="3094794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Output</a:t>
            </a:r>
            <a:endParaRPr lang="en-US" sz="370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18" name="TextBox 18"/>
          <p:cNvSpPr txBox="1"/>
          <p:nvPr/>
        </p:nvSpPr>
        <p:spPr>
          <a:xfrm>
            <a:off x="900974" y="2145332"/>
            <a:ext cx="6714695" cy="127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Extract skills and generate a short summary.</a:t>
            </a:r>
            <a:endParaRPr lang="en-US" sz="27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2660"/>
              </a:lnSpc>
            </a:pPr>
          </a:p>
        </p:txBody>
      </p:sp>
      <p:sp>
        <p:nvSpPr>
          <p:cNvPr id="19" name="TextBox 19"/>
          <p:cNvSpPr txBox="1"/>
          <p:nvPr/>
        </p:nvSpPr>
        <p:spPr>
          <a:xfrm>
            <a:off x="917089" y="4303442"/>
            <a:ext cx="6469661" cy="4552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 b="1">
                <a:solidFill>
                  <a:srgbClr val="FFFFF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Extract required skills and keywords.</a:t>
            </a:r>
            <a:endParaRPr lang="en-US" sz="2700" b="1">
              <a:solidFill>
                <a:srgbClr val="FFFFF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9144000" y="3293792"/>
            <a:ext cx="4776159" cy="20669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200"/>
              </a:lnSpc>
            </a:pPr>
            <a:r>
              <a:rPr lang="en-US" sz="3000" b="1">
                <a:solidFill>
                  <a:srgbClr val="FFFFF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Suggest relevant certifications and project ideas for missing skills.</a:t>
            </a:r>
            <a:endParaRPr lang="en-US" sz="3000" b="1">
              <a:solidFill>
                <a:srgbClr val="FFFFF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21" name="TextBox 21"/>
          <p:cNvSpPr txBox="1"/>
          <p:nvPr/>
        </p:nvSpPr>
        <p:spPr>
          <a:xfrm>
            <a:off x="9157058" y="6666994"/>
            <a:ext cx="4763101" cy="14077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 b="1">
                <a:solidFill>
                  <a:srgbClr val="FFFFF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A clear match score, gap analysis, ATS feedback, and recommendations.</a:t>
            </a:r>
            <a:endParaRPr lang="en-US" sz="2700" b="1">
              <a:solidFill>
                <a:srgbClr val="FFFFF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sp>
        <p:nvSpPr>
          <p:cNvPr id="22" name="TextBox 22"/>
          <p:cNvSpPr txBox="1"/>
          <p:nvPr/>
        </p:nvSpPr>
        <p:spPr>
          <a:xfrm>
            <a:off x="900974" y="5336706"/>
            <a:ext cx="6930252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Matching</a:t>
            </a:r>
            <a:endParaRPr lang="en-US" sz="370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3" name="TextBox 23"/>
          <p:cNvSpPr txBox="1"/>
          <p:nvPr/>
        </p:nvSpPr>
        <p:spPr>
          <a:xfrm>
            <a:off x="917089" y="6157126"/>
            <a:ext cx="6946367" cy="9315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 b="1">
                <a:solidFill>
                  <a:srgbClr val="FFFFFF"/>
                </a:solidFill>
                <a:latin typeface="Montserrat Medium" panose="00000600000000000000"/>
                <a:ea typeface="Montserrat Medium" panose="00000600000000000000"/>
                <a:cs typeface="Montserrat Medium" panose="00000600000000000000"/>
                <a:sym typeface="Montserrat Medium" panose="00000600000000000000"/>
              </a:rPr>
              <a:t>Compare resume skills vs. JD skills, compute score, and identify gaps.</a:t>
            </a:r>
            <a:endParaRPr lang="en-US" sz="2700" b="1">
              <a:solidFill>
                <a:srgbClr val="FFFFFF"/>
              </a:solidFill>
              <a:latin typeface="Montserrat Medium" panose="00000600000000000000"/>
              <a:ea typeface="Montserrat Medium" panose="00000600000000000000"/>
              <a:cs typeface="Montserrat Medium" panose="00000600000000000000"/>
              <a:sym typeface="Montserrat Medium" panose="00000600000000000000"/>
            </a:endParaRPr>
          </a:p>
        </p:txBody>
      </p:sp>
      <p:grpSp>
        <p:nvGrpSpPr>
          <p:cNvPr id="24" name="Group 24"/>
          <p:cNvGrpSpPr/>
          <p:nvPr/>
        </p:nvGrpSpPr>
        <p:grpSpPr>
          <a:xfrm rot="0">
            <a:off x="97356" y="5459031"/>
            <a:ext cx="502244" cy="451945"/>
            <a:chOff x="0" y="0"/>
            <a:chExt cx="5697593" cy="5126990"/>
          </a:xfrm>
        </p:grpSpPr>
        <p:sp>
          <p:nvSpPr>
            <p:cNvPr id="25" name="Freeform 25"/>
            <p:cNvSpPr/>
            <p:nvPr/>
          </p:nvSpPr>
          <p:spPr>
            <a:xfrm>
              <a:off x="0" y="0"/>
              <a:ext cx="5697593" cy="5126990"/>
            </a:xfrm>
            <a:custGeom>
              <a:avLst/>
              <a:gdLst/>
              <a:ahLst/>
              <a:cxnLst/>
              <a:rect l="l" t="t" r="r" b="b"/>
              <a:pathLst>
                <a:path w="5697593" h="5126990">
                  <a:moveTo>
                    <a:pt x="2875653" y="0"/>
                  </a:moveTo>
                  <a:lnTo>
                    <a:pt x="285391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2853913" y="5126990"/>
                  </a:lnTo>
                  <a:lnTo>
                    <a:pt x="2875653" y="5126990"/>
                  </a:lnTo>
                  <a:lnTo>
                    <a:pt x="5697593" y="2564130"/>
                  </a:lnTo>
                  <a:lnTo>
                    <a:pt x="2875653" y="0"/>
                  </a:lnTo>
                  <a:close/>
                </a:path>
              </a:pathLst>
            </a:custGeom>
            <a:solidFill>
              <a:srgbClr val="F69200"/>
            </a:solidFill>
          </p:spPr>
        </p:sp>
      </p:grpSp>
      <p:grpSp>
        <p:nvGrpSpPr>
          <p:cNvPr id="26" name="Group 26"/>
          <p:cNvGrpSpPr/>
          <p:nvPr/>
        </p:nvGrpSpPr>
        <p:grpSpPr>
          <a:xfrm rot="0">
            <a:off x="97356" y="7883295"/>
            <a:ext cx="502244" cy="451945"/>
            <a:chOff x="0" y="0"/>
            <a:chExt cx="5697593" cy="5126990"/>
          </a:xfrm>
        </p:grpSpPr>
        <p:sp>
          <p:nvSpPr>
            <p:cNvPr id="27" name="Freeform 27"/>
            <p:cNvSpPr/>
            <p:nvPr/>
          </p:nvSpPr>
          <p:spPr>
            <a:xfrm>
              <a:off x="0" y="0"/>
              <a:ext cx="5697593" cy="5126990"/>
            </a:xfrm>
            <a:custGeom>
              <a:avLst/>
              <a:gdLst/>
              <a:ahLst/>
              <a:cxnLst/>
              <a:rect l="l" t="t" r="r" b="b"/>
              <a:pathLst>
                <a:path w="5697593" h="5126990">
                  <a:moveTo>
                    <a:pt x="2875653" y="0"/>
                  </a:moveTo>
                  <a:lnTo>
                    <a:pt x="2853913" y="0"/>
                  </a:lnTo>
                  <a:lnTo>
                    <a:pt x="2821940" y="0"/>
                  </a:lnTo>
                  <a:lnTo>
                    <a:pt x="0" y="0"/>
                  </a:lnTo>
                  <a:lnTo>
                    <a:pt x="2821940" y="2564130"/>
                  </a:lnTo>
                  <a:lnTo>
                    <a:pt x="0" y="5126990"/>
                  </a:lnTo>
                  <a:lnTo>
                    <a:pt x="2821940" y="5126990"/>
                  </a:lnTo>
                  <a:lnTo>
                    <a:pt x="2853913" y="5126990"/>
                  </a:lnTo>
                  <a:lnTo>
                    <a:pt x="2875653" y="5126990"/>
                  </a:lnTo>
                  <a:lnTo>
                    <a:pt x="5697593" y="2564130"/>
                  </a:lnTo>
                  <a:lnTo>
                    <a:pt x="2875653" y="0"/>
                  </a:lnTo>
                  <a:close/>
                </a:path>
              </a:pathLst>
            </a:custGeom>
            <a:solidFill>
              <a:srgbClr val="F69200"/>
            </a:solidFill>
          </p:spPr>
        </p:sp>
      </p:grpSp>
      <p:sp>
        <p:nvSpPr>
          <p:cNvPr id="28" name="TextBox 28"/>
          <p:cNvSpPr txBox="1"/>
          <p:nvPr/>
        </p:nvSpPr>
        <p:spPr>
          <a:xfrm>
            <a:off x="900974" y="7760970"/>
            <a:ext cx="4547579" cy="6299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180"/>
              </a:lnSpc>
            </a:pPr>
            <a:r>
              <a:rPr lang="en-US" sz="3700" b="1">
                <a:solidFill>
                  <a:srgbClr val="FFFFFF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ATS Check</a:t>
            </a:r>
            <a:endParaRPr lang="en-US" sz="3700" b="1">
              <a:solidFill>
                <a:srgbClr val="FFFFFF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900974" y="8503414"/>
            <a:ext cx="7057978" cy="12750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780"/>
              </a:lnSpc>
            </a:pPr>
            <a:r>
              <a:rPr lang="en-US" sz="27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Detect formatting issues, missing headers, and contact details.</a:t>
            </a:r>
            <a:endParaRPr lang="en-US" sz="27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2660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9355455" y="0"/>
            <a:ext cx="8677275" cy="10286365"/>
          </a:xfrm>
          <a:prstGeom prst="rect">
            <a:avLst/>
          </a:prstGeom>
          <a:solidFill>
            <a:srgbClr val="F69200"/>
          </a:solidFill>
        </p:spPr>
      </p:sp>
      <p:sp>
        <p:nvSpPr>
          <p:cNvPr id="3" name="TextBox 3"/>
          <p:cNvSpPr txBox="1"/>
          <p:nvPr/>
        </p:nvSpPr>
        <p:spPr>
          <a:xfrm>
            <a:off x="498120" y="574622"/>
            <a:ext cx="8419394" cy="1916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5"/>
              </a:lnSpc>
            </a:pPr>
            <a:r>
              <a:rPr lang="en-US" sz="7580" b="1">
                <a:solidFill>
                  <a:srgbClr val="F69200"/>
                </a:solidFill>
                <a:latin typeface="Montserrat Heavy" panose="00000A00000000000000"/>
                <a:ea typeface="Montserrat Heavy" panose="00000A00000000000000"/>
                <a:cs typeface="Montserrat Heavy" panose="00000A00000000000000"/>
                <a:sym typeface="Montserrat Heavy" panose="00000A00000000000000"/>
              </a:rPr>
              <a:t>TECHNOLOGIES USED</a:t>
            </a:r>
            <a:endParaRPr lang="en-US" sz="7580" b="1">
              <a:solidFill>
                <a:srgbClr val="F69200"/>
              </a:solidFill>
              <a:latin typeface="Montserrat Heavy" panose="00000A00000000000000"/>
              <a:ea typeface="Montserrat Heavy" panose="00000A00000000000000"/>
              <a:cs typeface="Montserrat Heavy" panose="00000A00000000000000"/>
              <a:sym typeface="Montserrat Heavy" panose="00000A00000000000000"/>
            </a:endParaRPr>
          </a:p>
        </p:txBody>
      </p:sp>
      <p:sp>
        <p:nvSpPr>
          <p:cNvPr id="4" name="AutoShape 4"/>
          <p:cNvSpPr/>
          <p:nvPr/>
        </p:nvSpPr>
        <p:spPr>
          <a:xfrm flipV="1">
            <a:off x="498120" y="2363075"/>
            <a:ext cx="4829667" cy="147484"/>
          </a:xfrm>
          <a:prstGeom prst="line">
            <a:avLst/>
          </a:prstGeom>
          <a:ln w="38100" cap="rnd">
            <a:solidFill>
              <a:srgbClr val="F692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21226" y="3378006"/>
            <a:ext cx="9134438" cy="4780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⚙️ Core Tech Stack:</a:t>
            </a:r>
            <a:endParaRPr lang="en-US" sz="45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4340"/>
              </a:lnSpc>
            </a:p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FastAPI → Backend API framework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Uvicorn → ASGI server for running the API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Pydantic → Data validation and modeling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Regex → Text parsing for skill extraction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Python 3.10+ → Programming language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5320"/>
              </a:lnSpc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9355664" y="3342446"/>
            <a:ext cx="8677491" cy="580771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6300"/>
              </a:lnSpc>
            </a:pPr>
            <a:r>
              <a:rPr lang="en-US" sz="45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🚀 Future Enhancements:</a:t>
            </a:r>
            <a:endParaRPr lang="en-US" sz="45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4340"/>
              </a:lnSpc>
            </a:p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Advanced NLP with spaCy or SBERT for better skill extraction.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Resume parsing from PDF/DOCX files.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Frontend integration for a user-friendly interface.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90880" lvl="1" indent="-345440" algn="just">
              <a:lnSpc>
                <a:spcPts val="4480"/>
              </a:lnSpc>
              <a:buFont typeface="Arial" panose="020B0604020202020204"/>
              <a:buChar char="•"/>
            </a:pPr>
            <a:r>
              <a:rPr lang="en-US" sz="32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Integration with real-time job boards and LinkedIn data.</a:t>
            </a:r>
            <a:endParaRPr lang="en-US" sz="32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448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120880" y="-1049655"/>
            <a:ext cx="6250940" cy="12648565"/>
          </a:xfrm>
          <a:prstGeom prst="rect">
            <a:avLst/>
          </a:prstGeom>
        </p:spPr>
      </p:pic>
      <p:sp>
        <p:nvSpPr>
          <p:cNvPr id="3" name="TextBox 3"/>
          <p:cNvSpPr txBox="1"/>
          <p:nvPr/>
        </p:nvSpPr>
        <p:spPr>
          <a:xfrm>
            <a:off x="24181" y="152536"/>
            <a:ext cx="11138365" cy="191688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355"/>
              </a:lnSpc>
            </a:pPr>
            <a:r>
              <a:rPr lang="en-US" sz="7580" b="1">
                <a:solidFill>
                  <a:srgbClr val="F69200"/>
                </a:solidFill>
                <a:latin typeface="Montserrat Heavy" panose="00000A00000000000000"/>
                <a:ea typeface="Montserrat Heavy" panose="00000A00000000000000"/>
                <a:cs typeface="Montserrat Heavy" panose="00000A00000000000000"/>
                <a:sym typeface="Montserrat Heavy" panose="00000A00000000000000"/>
              </a:rPr>
              <a:t>WHAT’S UNIQUE IN OUR PROJECT</a:t>
            </a:r>
            <a:endParaRPr lang="en-US" sz="7580" b="1">
              <a:solidFill>
                <a:srgbClr val="F69200"/>
              </a:solidFill>
              <a:latin typeface="Montserrat Heavy" panose="00000A00000000000000"/>
              <a:ea typeface="Montserrat Heavy" panose="00000A00000000000000"/>
              <a:cs typeface="Montserrat Heavy" panose="00000A00000000000000"/>
              <a:sym typeface="Montserrat Heavy" panose="00000A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246303" y="2562672"/>
            <a:ext cx="11138365" cy="740600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920"/>
              </a:lnSpc>
            </a:pPr>
            <a:r>
              <a:rPr lang="en-US" sz="28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✨ Unlike traditional resume screening tools, SkillMatch is unique because:</a:t>
            </a:r>
            <a:endParaRPr lang="en-US" sz="28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920"/>
              </a:lnSpc>
            </a:pPr>
          </a:p>
          <a:p>
            <a:pPr algn="just">
              <a:lnSpc>
                <a:spcPts val="3920"/>
              </a:lnSpc>
            </a:p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Combines resume parsing + JD parsing instead of just keyword search.</a:t>
            </a:r>
            <a:endParaRPr lang="en-US" sz="28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Provides a match score with gap analysis, not just matching words.</a:t>
            </a:r>
            <a:endParaRPr lang="en-US" sz="28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Runs ATS compliance checks to ensure resumes are recruiter-friendly.</a:t>
            </a:r>
            <a:endParaRPr lang="en-US" sz="28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Gives actionable recommendations → certifications &amp; project ideas for improvement.</a:t>
            </a:r>
            <a:endParaRPr lang="en-US" sz="28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marL="604520" lvl="1" indent="-302260" algn="just">
              <a:lnSpc>
                <a:spcPts val="3920"/>
              </a:lnSpc>
              <a:buFont typeface="Arial" panose="020B0604020202020204"/>
              <a:buChar char="•"/>
            </a:pPr>
            <a:r>
              <a:rPr lang="en-US" sz="2800">
                <a:solidFill>
                  <a:srgbClr val="FFFFFF"/>
                </a:solidFill>
                <a:latin typeface="Montserrat" panose="00000500000000000000"/>
                <a:ea typeface="Montserrat" panose="00000500000000000000"/>
                <a:cs typeface="Montserrat" panose="00000500000000000000"/>
                <a:sym typeface="Montserrat" panose="00000500000000000000"/>
              </a:rPr>
              <a:t>Designed as a lightweight MVP with clear potential for advanced AI integration.</a:t>
            </a:r>
            <a:endParaRPr lang="en-US" sz="2800">
              <a:solidFill>
                <a:srgbClr val="FFFFFF"/>
              </a:solidFill>
              <a:latin typeface="Montserrat" panose="00000500000000000000"/>
              <a:ea typeface="Montserrat" panose="00000500000000000000"/>
              <a:cs typeface="Montserrat" panose="00000500000000000000"/>
              <a:sym typeface="Montserrat" panose="00000500000000000000"/>
            </a:endParaRPr>
          </a:p>
          <a:p>
            <a:pPr algn="just">
              <a:lnSpc>
                <a:spcPts val="3920"/>
              </a:lnSpc>
            </a:pPr>
          </a:p>
        </p:txBody>
      </p:sp>
      <p:sp>
        <p:nvSpPr>
          <p:cNvPr id="5" name="AutoShape 5"/>
          <p:cNvSpPr/>
          <p:nvPr/>
        </p:nvSpPr>
        <p:spPr>
          <a:xfrm>
            <a:off x="0" y="2069423"/>
            <a:ext cx="7611138" cy="0"/>
          </a:xfrm>
          <a:prstGeom prst="line">
            <a:avLst/>
          </a:prstGeom>
          <a:ln w="38100" cap="rnd">
            <a:solidFill>
              <a:srgbClr val="F69200"/>
            </a:solidFill>
            <a:prstDash val="solid"/>
            <a:headEnd type="none" w="sm" len="sm"/>
            <a:tailEnd type="none" w="sm" len="sm"/>
          </a:ln>
        </p:spPr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 noChangeAspect="1"/>
          </p:cNvGrpSpPr>
          <p:nvPr/>
        </p:nvGrpSpPr>
        <p:grpSpPr>
          <a:xfrm rot="0">
            <a:off x="13420725" y="0"/>
            <a:ext cx="4867910" cy="10286365"/>
            <a:chOff x="0" y="0"/>
            <a:chExt cx="4762500" cy="10309860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4762500" cy="10309860"/>
            </a:xfrm>
            <a:custGeom>
              <a:avLst/>
              <a:gdLst/>
              <a:ahLst/>
              <a:cxnLst/>
              <a:rect l="l" t="t" r="r" b="b"/>
              <a:pathLst>
                <a:path w="4762500" h="10309860">
                  <a:moveTo>
                    <a:pt x="4762500" y="251460"/>
                  </a:moveTo>
                  <a:lnTo>
                    <a:pt x="4762500" y="10055860"/>
                  </a:lnTo>
                  <a:cubicBezTo>
                    <a:pt x="4762500" y="10196195"/>
                    <a:pt x="4648835" y="10309860"/>
                    <a:pt x="4508500" y="10309860"/>
                  </a:cubicBezTo>
                  <a:lnTo>
                    <a:pt x="254000" y="10309860"/>
                  </a:lnTo>
                  <a:cubicBezTo>
                    <a:pt x="113665" y="10309860"/>
                    <a:pt x="0" y="10196195"/>
                    <a:pt x="0" y="10055860"/>
                  </a:cubicBezTo>
                  <a:lnTo>
                    <a:pt x="0" y="251460"/>
                  </a:lnTo>
                  <a:cubicBezTo>
                    <a:pt x="0" y="122682"/>
                    <a:pt x="95885" y="16637"/>
                    <a:pt x="219964" y="0"/>
                  </a:cubicBezTo>
                  <a:lnTo>
                    <a:pt x="4542536" y="0"/>
                  </a:lnTo>
                  <a:cubicBezTo>
                    <a:pt x="4666615" y="16637"/>
                    <a:pt x="4762500" y="122682"/>
                    <a:pt x="4762500" y="251460"/>
                  </a:cubicBezTo>
                  <a:close/>
                </a:path>
              </a:pathLst>
            </a:custGeom>
            <a:blipFill>
              <a:blip r:embed="rId1"/>
              <a:stretch>
                <a:fillRect l="-14935" r="-29384"/>
              </a:stretch>
            </a:blipFill>
          </p:spPr>
        </p:sp>
      </p:grpSp>
      <p:sp>
        <p:nvSpPr>
          <p:cNvPr id="4" name="AutoShape 4"/>
          <p:cNvSpPr/>
          <p:nvPr/>
        </p:nvSpPr>
        <p:spPr>
          <a:xfrm>
            <a:off x="-17145" y="1518920"/>
            <a:ext cx="13438505" cy="25400"/>
          </a:xfrm>
          <a:prstGeom prst="line">
            <a:avLst/>
          </a:prstGeom>
          <a:ln w="38100" cap="rnd">
            <a:solidFill>
              <a:srgbClr val="F692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TextBox 5"/>
          <p:cNvSpPr txBox="1"/>
          <p:nvPr/>
        </p:nvSpPr>
        <p:spPr>
          <a:xfrm>
            <a:off x="294968" y="1988574"/>
            <a:ext cx="13126065" cy="1029462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SkillMatch shows how AI can transform recruitment by:</a:t>
            </a:r>
            <a:endParaRPr lang="en-US" sz="33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4620"/>
              </a:lnSpc>
            </a:p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Automating resume–JD skill matching.</a:t>
            </a:r>
            <a:endParaRPr lang="en-US" sz="33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Providing actionable feedback via ATS checks.</a:t>
            </a:r>
            <a:endParaRPr lang="en-US" sz="33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Guiding job seekers with skill-building recommendations.</a:t>
            </a:r>
            <a:endParaRPr lang="en-US" sz="33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4620"/>
              </a:lnSpc>
            </a:pPr>
          </a:p>
          <a:p>
            <a:pPr algn="l">
              <a:lnSpc>
                <a:spcPts val="4620"/>
              </a:lnSpc>
            </a:pPr>
            <a:r>
              <a:rPr lang="en-US" sz="33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🔹 Benefits:</a:t>
            </a:r>
            <a:endParaRPr lang="en-US" sz="33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4620"/>
              </a:lnSpc>
            </a:p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Saves time for recruiters.</a:t>
            </a:r>
            <a:endParaRPr lang="en-US" sz="33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Helps candidates prepare better resumes.</a:t>
            </a:r>
            <a:endParaRPr lang="en-US" sz="33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marL="712470" lvl="1" indent="-356235" algn="l">
              <a:lnSpc>
                <a:spcPts val="4620"/>
              </a:lnSpc>
              <a:buFont typeface="Arial" panose="020B0604020202020204"/>
              <a:buChar char="•"/>
            </a:pPr>
            <a:r>
              <a:rPr lang="en-US" sz="3300" b="1">
                <a:solidFill>
                  <a:srgbClr val="CBC7B7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Bridges the gap between job requirements and candidate skills.</a:t>
            </a:r>
            <a:endParaRPr lang="en-US" sz="3300" b="1">
              <a:solidFill>
                <a:srgbClr val="CBC7B7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l">
              <a:lnSpc>
                <a:spcPts val="476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just">
              <a:lnSpc>
                <a:spcPts val="3640"/>
              </a:lnSpc>
            </a:pPr>
          </a:p>
          <a:p>
            <a:pPr algn="l">
              <a:lnSpc>
                <a:spcPts val="3640"/>
              </a:lnSpc>
            </a:pPr>
          </a:p>
          <a:p>
            <a:pPr algn="l">
              <a:lnSpc>
                <a:spcPts val="3220"/>
              </a:lnSpc>
            </a:pPr>
          </a:p>
          <a:p>
            <a:pPr algn="ctr">
              <a:lnSpc>
                <a:spcPts val="2940"/>
              </a:lnSpc>
              <a:spcBef>
                <a:spcPct val="0"/>
              </a:spcBef>
            </a:pPr>
          </a:p>
        </p:txBody>
      </p:sp>
      <p:sp>
        <p:nvSpPr>
          <p:cNvPr id="6" name="TextBox 6"/>
          <p:cNvSpPr txBox="1"/>
          <p:nvPr/>
        </p:nvSpPr>
        <p:spPr>
          <a:xfrm>
            <a:off x="0" y="445566"/>
            <a:ext cx="5319156" cy="10519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690"/>
              </a:lnSpc>
              <a:spcBef>
                <a:spcPct val="0"/>
              </a:spcBef>
            </a:pPr>
            <a:r>
              <a:rPr lang="en-US" sz="621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Conclusion</a:t>
            </a:r>
            <a:endParaRPr lang="en-US" sz="621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456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5377213" y="4686263"/>
            <a:ext cx="7496702" cy="0"/>
          </a:xfrm>
          <a:prstGeom prst="line">
            <a:avLst/>
          </a:prstGeom>
          <a:ln w="47625" cap="rnd">
            <a:solidFill>
              <a:srgbClr val="F692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TextBox 3"/>
          <p:cNvSpPr txBox="1"/>
          <p:nvPr/>
        </p:nvSpPr>
        <p:spPr>
          <a:xfrm>
            <a:off x="5410233" y="1790887"/>
            <a:ext cx="7533573" cy="27518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070"/>
              </a:lnSpc>
            </a:pPr>
            <a:r>
              <a:rPr lang="en-US" sz="791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Thank</a:t>
            </a:r>
            <a:endParaRPr lang="en-US" sz="791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11070"/>
              </a:lnSpc>
              <a:spcBef>
                <a:spcPct val="0"/>
              </a:spcBef>
            </a:pPr>
            <a:r>
              <a:rPr lang="en-US" sz="791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You!</a:t>
            </a:r>
            <a:endParaRPr lang="en-US" sz="791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358765" y="5143500"/>
            <a:ext cx="7849870" cy="493712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TEAM 3</a:t>
            </a:r>
            <a:endParaRPr lang="en-US" sz="340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Ashutosh Kumar</a:t>
            </a:r>
            <a:r>
              <a:rPr lang="en-IN" alt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 </a:t>
            </a:r>
            <a:r>
              <a:rPr 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Tejaswi​</a:t>
            </a:r>
            <a:endParaRPr lang="en-US" sz="340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Shatakshi Goel</a:t>
            </a:r>
            <a:endParaRPr lang="en-US" sz="340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Adreeja Mahato</a:t>
            </a:r>
            <a:endParaRPr lang="en-US" sz="340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Karthik Pamoti</a:t>
            </a:r>
            <a:endParaRPr lang="en-US" sz="340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4760"/>
              </a:lnSpc>
            </a:pPr>
            <a:r>
              <a:rPr 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Subham Kumar</a:t>
            </a:r>
            <a:endParaRPr lang="en-US" sz="340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4760"/>
              </a:lnSpc>
            </a:pPr>
            <a:r>
              <a:rPr lang="en-IN" altLang="en-US" sz="3400" b="1">
                <a:solidFill>
                  <a:srgbClr val="F69200"/>
                </a:solidFill>
                <a:latin typeface="Montserrat Bold" panose="00000800000000000000"/>
                <a:ea typeface="Montserrat Bold" panose="00000800000000000000"/>
                <a:cs typeface="Montserrat Bold" panose="00000800000000000000"/>
                <a:sym typeface="Montserrat Bold" panose="00000800000000000000"/>
              </a:rPr>
              <a:t>Anisha Roy</a:t>
            </a:r>
            <a:endParaRPr lang="en-US" sz="3400" b="1">
              <a:solidFill>
                <a:srgbClr val="F69200"/>
              </a:solidFill>
              <a:latin typeface="Montserrat Bold" panose="00000800000000000000"/>
              <a:ea typeface="Montserrat Bold" panose="00000800000000000000"/>
              <a:cs typeface="Montserrat Bold" panose="00000800000000000000"/>
              <a:sym typeface="Montserrat Bold" panose="00000800000000000000"/>
            </a:endParaRPr>
          </a:p>
          <a:p>
            <a:pPr algn="ctr">
              <a:lnSpc>
                <a:spcPts val="5180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2984</Words>
  <Application>WPS Presentation</Application>
  <PresentationFormat>On-screen Show (4:3)</PresentationFormat>
  <Paragraphs>130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0" baseType="lpstr">
      <vt:lpstr>Arial</vt:lpstr>
      <vt:lpstr>SimSun</vt:lpstr>
      <vt:lpstr>Wingdings</vt:lpstr>
      <vt:lpstr>Montserrat Medium</vt:lpstr>
      <vt:lpstr>Montserrat Heavy</vt:lpstr>
      <vt:lpstr>Montserrat</vt:lpstr>
      <vt:lpstr>Arial</vt:lpstr>
      <vt:lpstr>Montserrat Bold</vt:lpstr>
      <vt:lpstr>Microsoft YaHei</vt:lpstr>
      <vt:lpstr>Arial Unicode MS</vt:lpstr>
      <vt:lpstr>Calibri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Yellow Modern Corporate Presentation</dc:title>
  <dc:creator/>
  <cp:lastModifiedBy>2251_Subham Kumar</cp:lastModifiedBy>
  <cp:revision>4</cp:revision>
  <dcterms:created xsi:type="dcterms:W3CDTF">2006-08-16T00:00:00Z</dcterms:created>
  <dcterms:modified xsi:type="dcterms:W3CDTF">2025-10-11T08:47:32Z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C3F0BD14FC9245788450653B2682233E_12</vt:lpwstr>
  </property>
  <property fmtid="{D5CDD505-2E9C-101B-9397-08002B2CF9AE}" pid="3" name="KSOProductBuildVer">
    <vt:lpwstr>1033-12.2.0.22549</vt:lpwstr>
  </property>
</Properties>
</file>