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8"/>
  </p:notesMasterIdLst>
  <p:sldIdLst>
    <p:sldId id="268" r:id="rId2"/>
    <p:sldId id="269" r:id="rId3"/>
    <p:sldId id="270" r:id="rId4"/>
    <p:sldId id="271" r:id="rId5"/>
    <p:sldId id="273" r:id="rId6"/>
    <p:sldId id="27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0"/>
    <p:restoredTop sz="90498"/>
  </p:normalViewPr>
  <p:slideViewPr>
    <p:cSldViewPr snapToGrid="0" snapToObjects="1">
      <p:cViewPr>
        <p:scale>
          <a:sx n="135" d="100"/>
          <a:sy n="135" d="100"/>
        </p:scale>
        <p:origin x="3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0238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6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18713"/>
            <a:ext cx="8520600" cy="1480030"/>
          </a:xfrm>
        </p:spPr>
        <p:txBody>
          <a:bodyPr/>
          <a:lstStyle/>
          <a:p>
            <a:pPr algn="r"/>
            <a:r>
              <a:rPr lang="en-US" sz="2000" dirty="0" smtClean="0"/>
              <a:t>Second Quarter 2017: Core Findings</a:t>
            </a:r>
            <a:br>
              <a:rPr lang="en-US" sz="2000" dirty="0" smtClean="0"/>
            </a:br>
            <a:r>
              <a:rPr lang="en-US" sz="2000" dirty="0" smtClean="0"/>
              <a:t>By: Karthik Mudlapur</a:t>
            </a:r>
            <a:br>
              <a:rPr lang="en-US" sz="2000" dirty="0" smtClean="0"/>
            </a:br>
            <a:r>
              <a:rPr lang="en-US" sz="2000" dirty="0" smtClean="0"/>
              <a:t>March 11, 2018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036"/>
            <a:ext cx="9144000" cy="17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2620"/>
            <a:ext cx="8520600" cy="572700"/>
          </a:xfrm>
        </p:spPr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953" y="1107373"/>
            <a:ext cx="82296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Building a machine learning model from the historical data to predict the potential </a:t>
            </a:r>
            <a:r>
              <a:rPr lang="en-US" sz="1600" dirty="0"/>
              <a:t>interest rate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As a data scientist, our main motto is to build an online tool to offer potential customer </a:t>
            </a:r>
            <a:r>
              <a:rPr lang="en-US" sz="1600" dirty="0" smtClean="0"/>
              <a:t>an approximate </a:t>
            </a:r>
            <a:r>
              <a:rPr lang="en-US" sz="1600" dirty="0"/>
              <a:t>interest rate that they would get based on various variables such as Purpose, Annual income, repayment term and employment </a:t>
            </a:r>
            <a:r>
              <a:rPr lang="en-US" sz="1600" dirty="0" smtClean="0"/>
              <a:t>length etc. </a:t>
            </a:r>
          </a:p>
          <a:p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This would indeed help people who have not registered as members of Lending club to get an idea of interest rates that are available.</a:t>
            </a:r>
          </a:p>
          <a:p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This could be a strategy to increase the existing customer base by providing this online checking tool.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56766"/>
            <a:ext cx="8520600" cy="572700"/>
          </a:xfrm>
        </p:spPr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0305" y="1066797"/>
            <a:ext cx="862404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Looking at the basic statistics, scatter plots and bar charts for better data understanding, following conclusions were made,</a:t>
            </a:r>
          </a:p>
          <a:p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 features that are going to be considered to build a Regression model are – Loan amount, term, Employment length, Verification status, Home ownership, Annual income, Purpose and number of open credit lines.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Feature grade and sub-grade were removed from the dataset during the modelling stage. These variables are set by lending club itself to assign a grade based on other features and would not be available for the customer. This might result in a over-fitting of model.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Feature address could also be removed from the model as the location of the borrower would not have an effect on interest rate that he receives.</a:t>
            </a:r>
          </a:p>
          <a:p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9" y="171644"/>
            <a:ext cx="8520600" cy="5727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071" y="867266"/>
            <a:ext cx="84269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Following are the different data preparation techniques we used in our models,</a:t>
            </a:r>
          </a:p>
          <a:p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Min-Max </a:t>
            </a:r>
            <a:r>
              <a:rPr lang="en-US" sz="1600" dirty="0" err="1" smtClean="0"/>
              <a:t>Scaler</a:t>
            </a:r>
            <a:r>
              <a:rPr lang="en-US" sz="1600" dirty="0" smtClean="0"/>
              <a:t> – </a:t>
            </a:r>
            <a:r>
              <a:rPr lang="en-US" sz="1600" dirty="0"/>
              <a:t>Feature scaling is a method used to standardize the range of independent variables </a:t>
            </a:r>
            <a:r>
              <a:rPr lang="en-US" sz="1600" dirty="0" smtClean="0"/>
              <a:t>of</a:t>
            </a:r>
            <a:r>
              <a:rPr lang="en-US" sz="1600" dirty="0"/>
              <a:t> data</a:t>
            </a:r>
            <a:r>
              <a:rPr lang="en-US" sz="1600" dirty="0" smtClean="0"/>
              <a:t>. This makes the variables directly comparable to each other. </a:t>
            </a:r>
            <a:r>
              <a:rPr lang="en-US" sz="1600" dirty="0"/>
              <a:t> 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StringIndexer</a:t>
            </a:r>
            <a:r>
              <a:rPr lang="en-US" sz="1600" dirty="0" smtClean="0"/>
              <a:t> – In Linear regression, categorical variables have to be transformed into numeric. Using this feature we assign some numeric value to our categorical variables.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/>
              <a:t>OneHotEncoder</a:t>
            </a:r>
            <a:r>
              <a:rPr lang="en-US" sz="1600" dirty="0"/>
              <a:t> </a:t>
            </a:r>
            <a:r>
              <a:rPr lang="en-US" sz="1600" dirty="0" smtClean="0"/>
              <a:t>– This converts </a:t>
            </a:r>
            <a:r>
              <a:rPr lang="en-US" sz="1600" dirty="0"/>
              <a:t>categories into binary vectors with at most one nonzero </a:t>
            </a:r>
            <a:r>
              <a:rPr lang="en-US" sz="1600" dirty="0" smtClean="0"/>
              <a:t>value. Using this feature we create dummy variables for our categorical variables.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VectorAssembler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This feature is useful </a:t>
            </a:r>
            <a:r>
              <a:rPr lang="en-US" sz="1600" dirty="0"/>
              <a:t>for combining raw features and features generated by different feature transformers into a single feature vector, in order to train ML </a:t>
            </a:r>
            <a:r>
              <a:rPr lang="en-US" sz="1600" dirty="0" smtClean="0"/>
              <a:t>models.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83419" y="24706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Building machine learning models</a:t>
            </a:r>
            <a:r>
              <a:rPr lang="en" dirty="0"/>
              <a:t/>
            </a:r>
            <a:br>
              <a:rPr lang="en" dirty="0"/>
            </a:br>
            <a:r>
              <a:rPr lang="en-US" sz="1600" dirty="0" smtClean="0"/>
              <a:t>We</a:t>
            </a:r>
            <a:r>
              <a:rPr lang="en-US" dirty="0" smtClean="0"/>
              <a:t> </a:t>
            </a:r>
            <a:r>
              <a:rPr lang="en-US" sz="1600" dirty="0" smtClean="0"/>
              <a:t>split our dataset into training(70%) and testing(30%). We train our training dataset and find the goodness of fit with respect to the testing dataset</a:t>
            </a:r>
            <a:endParaRPr lang="en" dirty="0"/>
          </a:p>
        </p:txBody>
      </p:sp>
      <p:grpSp>
        <p:nvGrpSpPr>
          <p:cNvPr id="102" name="Shape 102"/>
          <p:cNvGrpSpPr/>
          <p:nvPr/>
        </p:nvGrpSpPr>
        <p:grpSpPr>
          <a:xfrm>
            <a:off x="431925" y="1630837"/>
            <a:ext cx="2628925" cy="3090438"/>
            <a:chOff x="431925" y="1304875"/>
            <a:chExt cx="2628925" cy="3416400"/>
          </a:xfrm>
        </p:grpSpPr>
        <p:sp>
          <p:nvSpPr>
            <p:cNvPr id="103" name="Shape 10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6" name="Shape 106"/>
          <p:cNvSpPr txBox="1">
            <a:spLocks noGrp="1"/>
          </p:cNvSpPr>
          <p:nvPr>
            <p:ph type="body" idx="4294967295"/>
          </p:nvPr>
        </p:nvSpPr>
        <p:spPr>
          <a:xfrm>
            <a:off x="508325" y="2259238"/>
            <a:ext cx="2478600" cy="231276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dirty="0" smtClean="0"/>
              <a:t>Multivariate </a:t>
            </a:r>
            <a:r>
              <a:rPr lang="en-US" sz="1600" dirty="0"/>
              <a:t>Regression Model</a:t>
            </a:r>
          </a:p>
          <a:p>
            <a:pPr lvl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RMSE : </a:t>
            </a:r>
            <a:r>
              <a:rPr lang="is-IS" sz="1600" dirty="0" smtClean="0"/>
              <a:t>5.06</a:t>
            </a:r>
          </a:p>
          <a:p>
            <a:pPr lvl="0">
              <a:buNone/>
            </a:pPr>
            <a:r>
              <a:rPr lang="en-US" sz="1600" dirty="0" smtClean="0"/>
              <a:t>R2 : </a:t>
            </a:r>
            <a:r>
              <a:rPr lang="is-IS" sz="1600" dirty="0" smtClean="0"/>
              <a:t>0.0427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3320450" y="1630837"/>
            <a:ext cx="2632500" cy="3090438"/>
            <a:chOff x="3320450" y="1304875"/>
            <a:chExt cx="2632500" cy="3416400"/>
          </a:xfrm>
        </p:grpSpPr>
        <p:sp>
          <p:nvSpPr>
            <p:cNvPr id="108" name="Shape 10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3316850" y="1304875"/>
            <a:ext cx="26325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</a:rPr>
              <a:t>Model 2 </a:t>
            </a: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4294967295"/>
          </p:nvPr>
        </p:nvSpPr>
        <p:spPr>
          <a:xfrm>
            <a:off x="3396775" y="2259238"/>
            <a:ext cx="2478600" cy="23127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hr-HR" sz="1600" dirty="0" smtClean="0"/>
              <a:t>Polynomial Regression Model </a:t>
            </a:r>
          </a:p>
          <a:p>
            <a:pPr lvl="0">
              <a:buNone/>
            </a:pPr>
            <a:endParaRPr lang="hr-HR" sz="1600" dirty="0"/>
          </a:p>
          <a:p>
            <a:pPr lvl="0">
              <a:buNone/>
            </a:pPr>
            <a:r>
              <a:rPr lang="hr-HR" sz="1600" dirty="0" smtClean="0"/>
              <a:t>RMSE : 4.56 </a:t>
            </a:r>
          </a:p>
          <a:p>
            <a:pPr lvl="0">
              <a:buNone/>
            </a:pPr>
            <a:r>
              <a:rPr lang="hr-HR" sz="1600" dirty="0" smtClean="0"/>
              <a:t>R2 : </a:t>
            </a:r>
            <a:r>
              <a:rPr lang="tr-TR" sz="1600" dirty="0" smtClean="0"/>
              <a:t>0.2226</a:t>
            </a:r>
            <a:endParaRPr lang="en"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6212550" y="1630837"/>
            <a:ext cx="2632500" cy="3090438"/>
            <a:chOff x="6212550" y="1304875"/>
            <a:chExt cx="2632500" cy="3416400"/>
          </a:xfrm>
        </p:grpSpPr>
        <p:sp>
          <p:nvSpPr>
            <p:cNvPr id="113" name="Shape 11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</a:rPr>
              <a:t>Model 3</a:t>
            </a: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6286400" y="2251390"/>
            <a:ext cx="2478600" cy="239371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600" dirty="0" smtClean="0"/>
              <a:t>Tuned Polynomial Regression Model</a:t>
            </a:r>
          </a:p>
          <a:p>
            <a:pPr lvl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RMSE : </a:t>
            </a:r>
            <a:r>
              <a:rPr lang="hr-HR" sz="1600" dirty="0" smtClean="0"/>
              <a:t>4.56</a:t>
            </a:r>
          </a:p>
          <a:p>
            <a:pPr>
              <a:buNone/>
            </a:pPr>
            <a:r>
              <a:rPr lang="en-US" sz="1600" dirty="0" smtClean="0"/>
              <a:t>R2 : </a:t>
            </a:r>
            <a:r>
              <a:rPr lang="tr-TR" sz="1600" dirty="0" smtClean="0"/>
              <a:t>0.2226</a:t>
            </a:r>
            <a:endParaRPr lang="en" sz="1600" dirty="0"/>
          </a:p>
          <a:p>
            <a:pPr lvl="0">
              <a:buNone/>
            </a:pPr>
            <a:endParaRPr lang="e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40299" y="1662580"/>
            <a:ext cx="101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Model 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7643" y="1665100"/>
            <a:ext cx="101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Model 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22724" y="1697365"/>
            <a:ext cx="101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Model 3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72" name="Shape 17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Shape 17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Shape 17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Shape 18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82" name="Shape 182"/>
          <p:cNvSpPr/>
          <p:nvPr/>
        </p:nvSpPr>
        <p:spPr>
          <a:xfrm>
            <a:off x="8614520" y="195636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0771" y="-16474"/>
            <a:ext cx="4281232" cy="71087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800" dirty="0" smtClean="0"/>
              <a:t>Best fitting model</a:t>
            </a:r>
            <a:endParaRPr lang="en" sz="2800" dirty="0"/>
          </a:p>
        </p:txBody>
      </p:sp>
      <p:grpSp>
        <p:nvGrpSpPr>
          <p:cNvPr id="185" name="Shape 185"/>
          <p:cNvGrpSpPr/>
          <p:nvPr/>
        </p:nvGrpSpPr>
        <p:grpSpPr>
          <a:xfrm>
            <a:off x="4939500" y="1855797"/>
            <a:ext cx="3825543" cy="1573620"/>
            <a:chOff x="1000000" y="2393988"/>
            <a:chExt cx="4144235" cy="1704713"/>
          </a:xfrm>
        </p:grpSpPr>
        <p:sp>
          <p:nvSpPr>
            <p:cNvPr id="186" name="Shape 186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8"/>
                    <a:pt x="34066" y="46905"/>
                    <a:pt x="40338" y="45550"/>
                  </a:cubicBezTo>
                  <a:cubicBezTo>
                    <a:pt x="46609" y="44194"/>
                    <a:pt x="52710" y="2160"/>
                    <a:pt x="58982" y="127"/>
                  </a:cubicBezTo>
                  <a:cubicBezTo>
                    <a:pt x="65253" y="-1906"/>
                    <a:pt x="71806" y="30974"/>
                    <a:pt x="77965" y="33347"/>
                  </a:cubicBezTo>
                  <a:cubicBezTo>
                    <a:pt x="84123" y="35719"/>
                    <a:pt x="90055" y="6285"/>
                    <a:pt x="95931" y="14364"/>
                  </a:cubicBezTo>
                  <a:cubicBezTo>
                    <a:pt x="101806" y="22443"/>
                    <a:pt x="107625" y="77414"/>
                    <a:pt x="113219" y="81821"/>
                  </a:cubicBezTo>
                  <a:cubicBezTo>
                    <a:pt x="118812" y="86227"/>
                    <a:pt x="123670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2" y="87866"/>
                    <a:pt x="162540" y="38544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187" name="Shape 18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96" name="Shape 196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2"/>
                    <a:pt x="14946" y="1167"/>
                    <a:pt x="21740" y="37"/>
                  </a:cubicBezTo>
                  <a:cubicBezTo>
                    <a:pt x="28533" y="-1093"/>
                    <a:pt x="34477" y="24047"/>
                    <a:pt x="40762" y="28172"/>
                  </a:cubicBezTo>
                  <a:cubicBezTo>
                    <a:pt x="47046" y="32296"/>
                    <a:pt x="53256" y="18985"/>
                    <a:pt x="59446" y="24782"/>
                  </a:cubicBezTo>
                  <a:cubicBezTo>
                    <a:pt x="65635" y="30578"/>
                    <a:pt x="71730" y="60803"/>
                    <a:pt x="77901" y="62950"/>
                  </a:cubicBezTo>
                  <a:cubicBezTo>
                    <a:pt x="84072" y="65097"/>
                    <a:pt x="90489" y="39675"/>
                    <a:pt x="96472" y="37664"/>
                  </a:cubicBezTo>
                  <a:cubicBezTo>
                    <a:pt x="102454" y="35653"/>
                    <a:pt x="108077" y="54725"/>
                    <a:pt x="113796" y="50884"/>
                  </a:cubicBezTo>
                  <a:cubicBezTo>
                    <a:pt x="119514" y="47042"/>
                    <a:pt x="125062" y="18059"/>
                    <a:pt x="130781" y="14613"/>
                  </a:cubicBezTo>
                  <a:cubicBezTo>
                    <a:pt x="136499" y="11166"/>
                    <a:pt x="142191" y="30515"/>
                    <a:pt x="148105" y="30206"/>
                  </a:cubicBezTo>
                  <a:cubicBezTo>
                    <a:pt x="154018" y="29896"/>
                    <a:pt x="163235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197" name="Shape 19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193"/>
          <p:cNvSpPr/>
          <p:nvPr/>
        </p:nvSpPr>
        <p:spPr>
          <a:xfrm>
            <a:off x="5991564" y="2925776"/>
            <a:ext cx="78094" cy="7809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185"/>
          <p:cNvGrpSpPr/>
          <p:nvPr/>
        </p:nvGrpSpPr>
        <p:grpSpPr>
          <a:xfrm>
            <a:off x="4950941" y="2217060"/>
            <a:ext cx="3825543" cy="1573620"/>
            <a:chOff x="1000000" y="2393988"/>
            <a:chExt cx="4144235" cy="1704713"/>
          </a:xfrm>
        </p:grpSpPr>
        <p:sp>
          <p:nvSpPr>
            <p:cNvPr id="39" name="Shape 186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8"/>
                    <a:pt x="34066" y="46905"/>
                    <a:pt x="40338" y="45550"/>
                  </a:cubicBezTo>
                  <a:cubicBezTo>
                    <a:pt x="46609" y="44194"/>
                    <a:pt x="52710" y="2160"/>
                    <a:pt x="58982" y="127"/>
                  </a:cubicBezTo>
                  <a:cubicBezTo>
                    <a:pt x="65253" y="-1906"/>
                    <a:pt x="71806" y="30974"/>
                    <a:pt x="77965" y="33347"/>
                  </a:cubicBezTo>
                  <a:cubicBezTo>
                    <a:pt x="84123" y="35719"/>
                    <a:pt x="90055" y="6285"/>
                    <a:pt x="95931" y="14364"/>
                  </a:cubicBezTo>
                  <a:cubicBezTo>
                    <a:pt x="101806" y="22443"/>
                    <a:pt x="107625" y="77414"/>
                    <a:pt x="113219" y="81821"/>
                  </a:cubicBezTo>
                  <a:cubicBezTo>
                    <a:pt x="118812" y="86227"/>
                    <a:pt x="123670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2" y="87866"/>
                    <a:pt x="162540" y="38544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40" name="Shape 18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8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8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9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9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9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9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9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5671" y="854602"/>
            <a:ext cx="41863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parameters based on which we select the model are,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Root Mean Square Error(RMSE) – Lower the value of error, better the model.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Rsquare(R2) – Higher the value of R2 better the model.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r>
              <a:rPr lang="en-US" sz="1600" dirty="0" smtClean="0"/>
              <a:t>So, from the results of various models, Polynomial Regression model and Tuned Polynomial Regression model gives us same results. </a:t>
            </a:r>
          </a:p>
          <a:p>
            <a:endParaRPr lang="en-US" sz="1600" dirty="0" smtClean="0"/>
          </a:p>
          <a:p>
            <a:r>
              <a:rPr lang="en-US" sz="1600" b="1" dirty="0" smtClean="0"/>
              <a:t>For the simplicity of the model, we go ahead with the Polynomial regression model.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392</Words>
  <Application>Microsoft Macintosh PowerPoint</Application>
  <PresentationFormat>On-screen Show (16:9)</PresentationFormat>
  <Paragraphs>57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Second Quarter 2017: Core Findings By: Karthik Mudlapur March 11, 2018</vt:lpstr>
      <vt:lpstr>Business understanding</vt:lpstr>
      <vt:lpstr>Data understanding</vt:lpstr>
      <vt:lpstr>Data Preparation</vt:lpstr>
      <vt:lpstr>Building machine learning models We split our dataset into training(70%) and testing(30%). We train our training dataset and find the goodness of fit with respect to the testing dataset</vt:lpstr>
      <vt:lpstr>Best fitting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</dc:title>
  <cp:lastModifiedBy>Karthik Mudlapur</cp:lastModifiedBy>
  <cp:revision>23</cp:revision>
  <dcterms:modified xsi:type="dcterms:W3CDTF">2018-03-11T21:03:00Z</dcterms:modified>
</cp:coreProperties>
</file>