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ink/ink1.xml" ContentType="application/inkml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tags/tag7.xml" ContentType="application/vnd.openxmlformats-officedocument.presentationml.tags+xml"/>
  <Override PartName="/ppt/theme/themeOverride8.xml" ContentType="application/vnd.openxmlformats-officedocument.themeOverride+xml"/>
  <Override PartName="/ppt/tags/tag8.xml" ContentType="application/vnd.openxmlformats-officedocument.presentationml.tags+xml"/>
  <Override PartName="/ppt/theme/themeOverride9.xml" ContentType="application/vnd.openxmlformats-officedocument.themeOverride+xml"/>
  <Override PartName="/ppt/tags/tag9.xml" ContentType="application/vnd.openxmlformats-officedocument.presentationml.tags+xml"/>
  <Override PartName="/ppt/theme/themeOverride10.xml" ContentType="application/vnd.openxmlformats-officedocument.themeOverride+xml"/>
  <Override PartName="/ppt/tags/tag10.xml" ContentType="application/vnd.openxmlformats-officedocument.presentationml.tags+xml"/>
  <Override PartName="/ppt/theme/themeOverride11.xml" ContentType="application/vnd.openxmlformats-officedocument.themeOverride+xml"/>
  <Override PartName="/ppt/tags/tag11.xml" ContentType="application/vnd.openxmlformats-officedocument.presentationml.tags+xml"/>
  <Override PartName="/ppt/theme/themeOverride12.xml" ContentType="application/vnd.openxmlformats-officedocument.themeOverride+xml"/>
  <Override PartName="/ppt/tags/tag12.xml" ContentType="application/vnd.openxmlformats-officedocument.presentationml.tags+xml"/>
  <Override PartName="/ppt/theme/themeOverride13.xml" ContentType="application/vnd.openxmlformats-officedocument.themeOverride+xml"/>
  <Override PartName="/ppt/tags/tag13.xml" ContentType="application/vnd.openxmlformats-officedocument.presentationml.tags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8" r:id="rId4"/>
    <p:sldId id="271" r:id="rId5"/>
    <p:sldId id="272" r:id="rId6"/>
    <p:sldId id="274" r:id="rId7"/>
    <p:sldId id="273" r:id="rId8"/>
    <p:sldId id="270" r:id="rId9"/>
    <p:sldId id="257" r:id="rId10"/>
    <p:sldId id="275" r:id="rId11"/>
    <p:sldId id="276" r:id="rId12"/>
    <p:sldId id="277" r:id="rId13"/>
    <p:sldId id="286" r:id="rId14"/>
    <p:sldId id="279" r:id="rId15"/>
    <p:sldId id="282" r:id="rId16"/>
    <p:sldId id="280" r:id="rId17"/>
    <p:sldId id="283" r:id="rId18"/>
    <p:sldId id="281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00"/>
    <a:srgbClr val="60A500"/>
    <a:srgbClr val="A0FE86"/>
    <a:srgbClr val="00AA48"/>
    <a:srgbClr val="9DF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66AA0-7F70-4969-BFBA-D898411A7095}" v="18" dt="2025-04-01T07:39:1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5-10T06:43:52.3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13977 5708 0</inkml:trace>
  <inkml:trace contextRef="#ctx0" brushRef="#br0" timeOffset="765">10451 13090 0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F150-5C82-3352-EE72-B5C16D89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4BA33-9D6D-AB6B-FB01-1499ADB3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E16F-59C7-585D-1DAE-36233E03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8BBD-19BC-C085-BC2A-0112DC6F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E2FF-9A8F-6012-CE56-FEE34C57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3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A3A4-F00B-BA81-F9CB-76B0A36D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ED529-F414-4C98-5234-CCD13269D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D4EA-9303-C057-B659-01DD1B68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649A-66AD-0088-0ABA-8FFBE7FF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581E-3477-8929-3185-68D42D8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1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D8103-AB90-CA38-1ED9-9FBCA1002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C9888-8DD9-2F16-F8AF-67ED7A24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019E-110F-D15B-26E6-10B9815B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B321-4DF3-A437-6FC3-BA96E7EE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7CAF-471A-638B-B875-16D4CD5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5BDD-30E2-BF44-82FB-76D76182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64BA-80E2-D612-7476-FEE2AE19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6899-5BA1-289E-9A60-9970B672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213F-EDE8-CC36-2B90-90869E00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161B-D852-904E-2B11-84D2C9D5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5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7D0E-39A9-23D1-A7E0-92975AA5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14C8-61CE-C0C8-80F0-8045CAFEE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CDEB-7E4E-C20C-AC0A-5A2B160E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0751-72EA-7CF8-9AEE-481496CC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BBEFF-07D0-54A9-61AE-306CB9A1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C33-70A4-F784-9050-AD5D48B5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C75B-B55D-F4A5-A57D-737AF20C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1343-96B6-67DD-2313-FDFC7CA5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1265A-5503-C6CE-1E5E-40F019B1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FAF18-C95B-B332-5747-1F16CEB9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9980-F43C-55F9-5A79-AABEE700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C04E-D68A-20FB-3569-6335CD4C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292E2-A192-D9A2-56D9-07085878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2057A-9311-BBF9-D685-5C0D0ADF9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85D88-827E-BB9A-74A2-FA7664D90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98085-9DFA-F24B-3C0A-E600439B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C8107-C2F9-F3AB-BC5A-5C7614E4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90A3C-F305-7AA6-464D-36B65247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33EA-7876-5C25-AA28-2C40E2B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7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DF1-7388-0FAC-2029-1DBA63A5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1FB55-5876-C14B-022E-315BA0BF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9D332-9978-4CE4-3E87-68041E10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7438A-D7A9-8E64-B4B8-DC500E04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9260D-C2E9-2045-088B-B55B689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6085E-A399-2E52-1264-8273363D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1DA0-1584-31D7-B2A3-9707E340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2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FAC9-E243-0BEA-87CB-501184D5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240F-6F46-7183-93A6-7D1765D2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A1D1C-838C-D2E9-85BF-C9D31B43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807DE-DE4F-EA7C-49C9-61F2F17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5809-2908-FCD3-E61C-4FB94DC9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893B0-B745-3D96-249F-96D24535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0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77DD-5E5F-FB13-911C-508500E0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E7EA7-4015-48D0-84C0-0E2286C0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3A2D-91BD-1DE6-4464-863D1F4A2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D06D-B764-6CA1-CB18-F0FA990E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036D5-6DFE-7E5B-8682-D84DC801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12C4-3B79-0FC3-A531-8F3CEE80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8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07BC2-2C36-64DD-0B59-CCB259C1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5510-209B-1A01-EF36-6022B6B6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896D-0CF2-9BD5-D2D2-D3D35E67D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AA75-3017-4115-86BD-0F4CEEFD52C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13EB-A1D4-AE5A-512E-13950D1B1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98E8-391F-CA5B-95D7-44029A67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44370-138E-4955-B5EB-05A80F93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AD29-EB67-EB0F-07A7-5BA7D370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474" y="2348874"/>
            <a:ext cx="8309045" cy="451544"/>
          </a:xfrm>
          <a:solidFill>
            <a:schemeClr val="accent6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Business Insights 360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460D1-B766-3321-D826-9EA8E3B5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914" y="1184525"/>
            <a:ext cx="2460171" cy="390013"/>
          </a:xfrm>
          <a:solidFill>
            <a:schemeClr val="accent6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Code Basics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CA8287-8376-3032-51D8-B9E8F2D2ADBD}"/>
              </a:ext>
            </a:extLst>
          </p:cNvPr>
          <p:cNvSpPr txBox="1">
            <a:spLocks/>
          </p:cNvSpPr>
          <p:nvPr/>
        </p:nvSpPr>
        <p:spPr>
          <a:xfrm>
            <a:off x="4627788" y="3547550"/>
            <a:ext cx="2776945" cy="761560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indent="0" algn="ct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b="0" dirty="0"/>
              <a:t>By </a:t>
            </a:r>
          </a:p>
          <a:p>
            <a:r>
              <a:rPr lang="en-IN" b="0" dirty="0"/>
              <a:t>Karthikeyan Selvaraju</a:t>
            </a:r>
          </a:p>
          <a:p>
            <a:r>
              <a:rPr lang="en-IN" b="0" dirty="0"/>
              <a:t>verti0077@gmail.com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2245-155A-EDD9-2167-900363F4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7" y="4773430"/>
            <a:ext cx="1649309" cy="1139072"/>
          </a:xfrm>
          <a:prstGeom prst="rect">
            <a:avLst/>
          </a:prstGeom>
          <a:solidFill>
            <a:srgbClr val="92D050">
              <a:alpha val="5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>
              <a:schemeClr val="accent1"/>
            </a:glow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A9E12C-4A5E-C887-1C99-0BDFB50F6C46}"/>
                  </a:ext>
                </a:extLst>
              </p14:cNvPr>
              <p14:cNvContentPartPr/>
              <p14:nvPr/>
            </p14:nvContentPartPr>
            <p14:xfrm>
              <a:off x="3762360" y="2054880"/>
              <a:ext cx="1269720" cy="265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A9E12C-4A5E-C887-1C99-0BDFB50F6C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3000" y="2045520"/>
                <a:ext cx="1288440" cy="267660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281446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7F4095-8C3B-7B5E-76B0-39158B5F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7334286-65AD-1E94-1E6A-8286518F7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287" y="533401"/>
            <a:ext cx="3851426" cy="4710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Data Overview</a:t>
            </a:r>
            <a:endParaRPr lang="en-IN" sz="23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A9099C-DFE8-362E-CFBA-F8D4E9924A05}"/>
              </a:ext>
            </a:extLst>
          </p:cNvPr>
          <p:cNvSpPr txBox="1">
            <a:spLocks/>
          </p:cNvSpPr>
          <p:nvPr/>
        </p:nvSpPr>
        <p:spPr>
          <a:xfrm>
            <a:off x="4170287" y="1542825"/>
            <a:ext cx="3851426" cy="37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sz="1500" dirty="0"/>
              <a:t>Data Sets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43211E-DF02-EC05-C58A-6544C16982C0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60BBD4A-28A9-4599-6221-F90DE4316911}"/>
              </a:ext>
            </a:extLst>
          </p:cNvPr>
          <p:cNvSpPr txBox="1">
            <a:spLocks/>
          </p:cNvSpPr>
          <p:nvPr/>
        </p:nvSpPr>
        <p:spPr>
          <a:xfrm>
            <a:off x="853771" y="2959475"/>
            <a:ext cx="2393800" cy="373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dirty="0"/>
              <a:t>gdb041(.csv)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B955F1-62C2-05A3-7894-EE64FFA5A252}"/>
              </a:ext>
            </a:extLst>
          </p:cNvPr>
          <p:cNvSpPr txBox="1">
            <a:spLocks/>
          </p:cNvSpPr>
          <p:nvPr/>
        </p:nvSpPr>
        <p:spPr>
          <a:xfrm>
            <a:off x="4872428" y="2965337"/>
            <a:ext cx="2393800" cy="373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sz="1500" dirty="0"/>
              <a:t>gdb056(.csv)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3A004F-4E56-4A3D-E34C-1DF4DBD2F1E7}"/>
              </a:ext>
            </a:extLst>
          </p:cNvPr>
          <p:cNvSpPr txBox="1">
            <a:spLocks/>
          </p:cNvSpPr>
          <p:nvPr/>
        </p:nvSpPr>
        <p:spPr>
          <a:xfrm>
            <a:off x="8969828" y="2965337"/>
            <a:ext cx="2393800" cy="373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sz="1500" dirty="0"/>
              <a:t>Excel Files(.xlsx)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4041B6-C496-F283-0F66-DF74C46EAFA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915885"/>
            <a:ext cx="0" cy="5769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70466F-1C45-47D1-B4EC-DEA8845F4E23}"/>
              </a:ext>
            </a:extLst>
          </p:cNvPr>
          <p:cNvCxnSpPr>
            <a:cxnSpLocks/>
          </p:cNvCxnSpPr>
          <p:nvPr/>
        </p:nvCxnSpPr>
        <p:spPr>
          <a:xfrm flipH="1">
            <a:off x="2025272" y="2492829"/>
            <a:ext cx="814145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4734C3-0BB4-B20B-9D52-0DA09FDF243F}"/>
              </a:ext>
            </a:extLst>
          </p:cNvPr>
          <p:cNvCxnSpPr>
            <a:cxnSpLocks/>
          </p:cNvCxnSpPr>
          <p:nvPr/>
        </p:nvCxnSpPr>
        <p:spPr>
          <a:xfrm>
            <a:off x="2025271" y="2492829"/>
            <a:ext cx="0" cy="4666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F466E9-E32E-B54D-E599-1CCB263681F4}"/>
              </a:ext>
            </a:extLst>
          </p:cNvPr>
          <p:cNvCxnSpPr/>
          <p:nvPr/>
        </p:nvCxnSpPr>
        <p:spPr>
          <a:xfrm>
            <a:off x="6096000" y="2492829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11C845-34FF-E0ED-57D1-DC7103496940}"/>
              </a:ext>
            </a:extLst>
          </p:cNvPr>
          <p:cNvCxnSpPr/>
          <p:nvPr/>
        </p:nvCxnSpPr>
        <p:spPr>
          <a:xfrm>
            <a:off x="10166728" y="2492829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90CAAC-1511-5E4D-A32D-82779970AD3D}"/>
              </a:ext>
            </a:extLst>
          </p:cNvPr>
          <p:cNvSpPr txBox="1"/>
          <p:nvPr/>
        </p:nvSpPr>
        <p:spPr>
          <a:xfrm>
            <a:off x="631900" y="3804556"/>
            <a:ext cx="2786743" cy="20361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27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1)Fact Table </a:t>
            </a:r>
            <a:r>
              <a:rPr lang="en-US" b="0" dirty="0"/>
              <a:t>- fact_forecasting monthly, </a:t>
            </a:r>
            <a:r>
              <a:rPr lang="en-US" b="0" dirty="0" err="1"/>
              <a:t>fact_sales_monthly</a:t>
            </a:r>
            <a:r>
              <a:rPr lang="en-US" b="0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2)Dimension Table </a:t>
            </a:r>
            <a:r>
              <a:rPr lang="en-US" b="0" dirty="0"/>
              <a:t>- dim_customer, </a:t>
            </a:r>
            <a:r>
              <a:rPr lang="en-US" b="0" dirty="0" err="1"/>
              <a:t>dim_market</a:t>
            </a:r>
            <a:r>
              <a:rPr lang="en-US" b="0" dirty="0"/>
              <a:t>, dim_product.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BB3D52-8784-DAFF-3629-F7E68317CAA1}"/>
              </a:ext>
            </a:extLst>
          </p:cNvPr>
          <p:cNvSpPr txBox="1"/>
          <p:nvPr/>
        </p:nvSpPr>
        <p:spPr>
          <a:xfrm>
            <a:off x="4702628" y="3804558"/>
            <a:ext cx="2786743" cy="1418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60000"/>
              </a:lnSpc>
              <a:spcBef>
                <a:spcPct val="0"/>
              </a:spcBef>
              <a:buNone/>
              <a:defRPr sz="14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1)Dimension Table - </a:t>
            </a:r>
            <a:r>
              <a:rPr lang="en-US" dirty="0"/>
              <a:t>freight_cost,gross_price,manufacturing_cost,post_invoice_deductions,pre_invoice_deductions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578169-0486-9B49-F781-8E413FC6BB22}"/>
              </a:ext>
            </a:extLst>
          </p:cNvPr>
          <p:cNvSpPr txBox="1"/>
          <p:nvPr/>
        </p:nvSpPr>
        <p:spPr>
          <a:xfrm>
            <a:off x="8561217" y="3810907"/>
            <a:ext cx="3211020" cy="1412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60000"/>
              </a:lnSpc>
              <a:spcBef>
                <a:spcPct val="0"/>
              </a:spcBef>
              <a:buNone/>
              <a:defRPr sz="14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1)Operating Expenses,</a:t>
            </a:r>
          </a:p>
          <a:p>
            <a:r>
              <a:rPr lang="en-US" dirty="0"/>
              <a:t>2)Targets(FY2022),</a:t>
            </a:r>
          </a:p>
          <a:p>
            <a:r>
              <a:rPr lang="en-US" dirty="0"/>
              <a:t>3)Market Share(Personal Computer Division)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91D370-2657-F3FD-6EC0-9FD47D6DE6D3}"/>
              </a:ext>
            </a:extLst>
          </p:cNvPr>
          <p:cNvCxnSpPr/>
          <p:nvPr/>
        </p:nvCxnSpPr>
        <p:spPr>
          <a:xfrm>
            <a:off x="2025271" y="3314131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9C0C80-70E3-9956-D2BA-0254DA1BDAE7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95999" y="3294968"/>
            <a:ext cx="1" cy="5095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8BE25E-3B23-D4DD-9A29-B1FB68932953}"/>
              </a:ext>
            </a:extLst>
          </p:cNvPr>
          <p:cNvCxnSpPr/>
          <p:nvPr/>
        </p:nvCxnSpPr>
        <p:spPr>
          <a:xfrm>
            <a:off x="10166728" y="3294968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50434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5" grpId="0" animBg="1"/>
      <p:bldP spid="16" grpId="0" animBg="1"/>
      <p:bldP spid="18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736C0E-CB02-B999-D6BC-BFA7C1D8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71871B7-6BC6-198A-7C9B-AAD22037D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2814" y="512380"/>
            <a:ext cx="3851426" cy="4710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Business Terms</a:t>
            </a:r>
            <a:endParaRPr lang="en-IN" sz="23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B46086-9CA2-E199-C2BB-FD26A7A4AA39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D6B157C-E290-2326-3202-E1E24E2E17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48042" y="-1446557"/>
            <a:ext cx="5280971" cy="1094014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09081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B6985-885B-B1EB-2D46-91D4D5321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C9CB200-6634-AACB-4F81-66543646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287" y="500377"/>
            <a:ext cx="3851426" cy="4710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Data Model</a:t>
            </a:r>
            <a:endParaRPr lang="en-IN" sz="23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6F8B72-C257-9CF0-3EC0-7E02388DFF34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5090CD3-3157-3D4D-F26C-AED328E58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28" y="1407036"/>
            <a:ext cx="5153744" cy="524522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1211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04C41-A102-23B6-ED9B-E1A7E092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5A45A5B-5EEB-8EF6-B129-75456427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287" y="500377"/>
            <a:ext cx="3851426" cy="4710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Data Model</a:t>
            </a:r>
            <a:endParaRPr lang="en-IN" sz="23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56859C-A9A0-CBB0-2C9B-FDE3B7E5CB6C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4E88BD-E085-AFA1-2C8B-C32BBF803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28" y="1407036"/>
            <a:ext cx="5153744" cy="524522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41160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FFF6C-1498-0A6A-112B-F8304072C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5628D1-599E-3D4E-9D7D-58D4BCA7460E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41E3B-32F0-BA9A-6132-2C8503B0BC0D}"/>
              </a:ext>
            </a:extLst>
          </p:cNvPr>
          <p:cNvSpPr txBox="1"/>
          <p:nvPr/>
        </p:nvSpPr>
        <p:spPr>
          <a:xfrm>
            <a:off x="842973" y="2950034"/>
            <a:ext cx="6037956" cy="1578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/>
              <a:t>Financial Performance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b="0" dirty="0"/>
              <a:t>Rapid expansion</a:t>
            </a:r>
            <a:r>
              <a:rPr lang="en-US" sz="1600" b="0" dirty="0"/>
              <a:t> : NS - 112M(FY2019) -&gt;  3736M(FY2022).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Growth Phase   : Net Profit - +2.46M(2019) -&gt; -532.M(2022).</a:t>
            </a:r>
          </a:p>
          <a:p>
            <a:pPr>
              <a:lnSpc>
                <a:spcPct val="150000"/>
              </a:lnSpc>
            </a:pPr>
            <a:endParaRPr lang="en-US" sz="1600" b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2A4D-87F5-BD94-9459-84DCE5E22051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755086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6EAD55E-9711-20C5-8F49-7233F7224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85" y="1637349"/>
            <a:ext cx="3458058" cy="2114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116E06-DF70-4158-D772-568A66C38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95" y="4110833"/>
            <a:ext cx="348663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19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B5776-D597-0724-F604-8C2AD6BD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F71D3D-97D2-471F-AAC4-316FCE858742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7D3F7-758D-F6D9-958B-CB99E7E5CBF5}"/>
              </a:ext>
            </a:extLst>
          </p:cNvPr>
          <p:cNvSpPr txBox="1"/>
          <p:nvPr/>
        </p:nvSpPr>
        <p:spPr>
          <a:xfrm>
            <a:off x="1009816" y="1519071"/>
            <a:ext cx="10172368" cy="2286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/>
              <a:t>In sales aspect: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6:4 Ratio - COGS &amp; Gross Margin in 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Customer Performance – (NS)  Amazon Leads.(500M) || Nova(2M).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APAC remained the largest market (FY 2019–FY 2022), led by India || Latin America was the smallest.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USB flash drives underperformed in FY 2021 &amp; FY 2022, signaling product or market challenges.</a:t>
            </a:r>
          </a:p>
          <a:p>
            <a:pPr>
              <a:lnSpc>
                <a:spcPct val="150000"/>
              </a:lnSpc>
            </a:pPr>
            <a:endParaRPr lang="en-US" sz="1600" b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A2F65-28F2-0BA8-170A-CDAD1E3A30B2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755086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AD49415-AF52-B395-F17B-8BB28F82B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4095979"/>
            <a:ext cx="3093103" cy="2286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2E0FB-642A-89E1-F0D2-136F3F858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56" y="4095979"/>
            <a:ext cx="317862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6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DC91A-EAEB-6BFF-AA2C-7D505960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6DBFB1-C8ED-8BB2-EB48-A02BB82DCB4E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CBB2E-2091-F6D0-7559-8910DB3983E0}"/>
              </a:ext>
            </a:extLst>
          </p:cNvPr>
          <p:cNvSpPr txBox="1"/>
          <p:nvPr/>
        </p:nvSpPr>
        <p:spPr>
          <a:xfrm>
            <a:off x="1102344" y="1637349"/>
            <a:ext cx="10172368" cy="1847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dirty="0"/>
              <a:t>Revenue &amp; Market Trends</a:t>
            </a:r>
            <a:r>
              <a:rPr lang="en-US" sz="1600" dirty="0"/>
              <a:t>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b="0" dirty="0"/>
              <a:t>Flat post-discounting model for all products and customers within each market is significantly eroding GM% ;  </a:t>
            </a:r>
            <a:r>
              <a:rPr lang="en-IN" b="0" dirty="0"/>
              <a:t>Performance based discounting || Slab Discounting.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IN" sz="1600" b="0" dirty="0"/>
              <a:t>Overall Market -&gt; In NS India Tops.</a:t>
            </a:r>
            <a:r>
              <a:rPr lang="en-US" b="0" dirty="0"/>
              <a:t> </a:t>
            </a:r>
          </a:p>
          <a:p>
            <a:pPr>
              <a:lnSpc>
                <a:spcPct val="150000"/>
              </a:lnSpc>
            </a:pPr>
            <a:endParaRPr lang="en-US" sz="1600" b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6F5705-35EF-46F7-600C-43A6B6BE1605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4F63E2-809E-1886-AB04-D8638D6CF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18" y="3848795"/>
            <a:ext cx="5167409" cy="25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5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9B44C3-3A88-AE0C-94A4-3286A76D4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F2FED5-B4E3-EE43-A65A-50AE88D2ADE1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BF686-7D82-D5AC-7F99-9FB9AAC0B7D6}"/>
              </a:ext>
            </a:extLst>
          </p:cNvPr>
          <p:cNvSpPr txBox="1"/>
          <p:nvPr/>
        </p:nvSpPr>
        <p:spPr>
          <a:xfrm>
            <a:off x="1162216" y="1981200"/>
            <a:ext cx="4563670" cy="40277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AutoNum type="arabicParenR"/>
            </a:pPr>
            <a:endParaRPr lang="en-US" sz="1600" b="0" dirty="0"/>
          </a:p>
          <a:p>
            <a:r>
              <a:rPr lang="en-US" dirty="0"/>
              <a:t>Forecast Accuracy &amp; Supply Chain Efficiency: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Forecast Accuracy (FCA%) : (~86% (FY 2019) to ~73% (FY 2020) COVID-19) || ~80% (FY 2021)  to ~81% (FY 2022).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Excess inventory was a major issue in FY 2019–FY 2020, while stock shortages became a challenge in FY 2021–FY 2022.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Work-from-home demand surged in FY 2020, leading to stockouts for processors, keyboards, and Wi-Fi extenders.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b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1AF209-2CE2-890D-EB60-4280824EDF2E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406-AD34-E831-6E48-5499A896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92" y="2296889"/>
            <a:ext cx="3515216" cy="30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1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0A592F-9CBF-93CD-36EB-FC08FDA6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1546A8-7D37-CF6D-B845-9632144E028D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6092F-16FA-E1CB-6486-BA02CC6EFCAE}"/>
              </a:ext>
            </a:extLst>
          </p:cNvPr>
          <p:cNvSpPr txBox="1"/>
          <p:nvPr/>
        </p:nvSpPr>
        <p:spPr>
          <a:xfrm>
            <a:off x="1004373" y="1475960"/>
            <a:ext cx="10183254" cy="2090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dirty="0"/>
              <a:t>Market Share Trends</a:t>
            </a:r>
            <a:r>
              <a:rPr lang="en-US" sz="1600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Atliq’s PC MS% grew from ~1% (FY 2019) to ~6% (FY 2022), though Dale remains the dominant player.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Among subzones, North America had the highest revenue in FY 2022.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b="0" dirty="0"/>
              <a:t>India was the fastest-growing market (~13% share in FY 2022).</a:t>
            </a:r>
          </a:p>
          <a:p>
            <a:endParaRPr lang="en-US" sz="1600" b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E286A5-5703-52C9-C4FB-1A8FFCEBC75C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83F88D-7A67-81D6-9FA5-C0EA2A7C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72" y="4093028"/>
            <a:ext cx="4536456" cy="209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1BAA9-09B2-F0B8-D4F6-729913820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98" y="4093028"/>
            <a:ext cx="1816629" cy="2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780D0-A3A6-1DBB-5E30-E342E963F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5C5A59-21F6-BD28-737A-D1E04A163A51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Key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53E7-FA46-798E-474B-1322088034F8}"/>
              </a:ext>
            </a:extLst>
          </p:cNvPr>
          <p:cNvSpPr txBox="1"/>
          <p:nvPr/>
        </p:nvSpPr>
        <p:spPr>
          <a:xfrm>
            <a:off x="1112729" y="1426028"/>
            <a:ext cx="9966541" cy="4580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Operational and marketing expenses        reduced after capturing significant market share to gain Net Profit %.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September-December ; Peak Sales Months ; Inventory Planning, Promotions.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Flat discounting           Performance-based or  Slab Discounts           product and customer in each market.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Expand distribution and targeted marketing in high-growth region like APAC (India).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Investigate the underperformance of USB flash drives           repositioning, discontinuing, or introducing improved models.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Focus on differentiation to strengthen competitiveness  PC segment and challenge dominant players like Dale.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Improve forecasting, especially for customers, by leveraging real-time data to minimize stock imbalances and enhance supply chain efficiency.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b="0" dirty="0"/>
              <a:t>Develop targeted strategies to increase market share in North America.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37DC2-077F-EDF6-A2FE-A86BFACDC7D9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755086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8D4133-D9D9-1C64-386E-6FB4199B39A9}"/>
              </a:ext>
            </a:extLst>
          </p:cNvPr>
          <p:cNvCxnSpPr>
            <a:cxnSpLocks/>
          </p:cNvCxnSpPr>
          <p:nvPr/>
        </p:nvCxnSpPr>
        <p:spPr>
          <a:xfrm>
            <a:off x="4806011" y="1740537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4B1E4-0EA5-3D3B-8904-0CF62FA45144}"/>
              </a:ext>
            </a:extLst>
          </p:cNvPr>
          <p:cNvCxnSpPr>
            <a:cxnSpLocks/>
          </p:cNvCxnSpPr>
          <p:nvPr/>
        </p:nvCxnSpPr>
        <p:spPr>
          <a:xfrm>
            <a:off x="3004458" y="2654937"/>
            <a:ext cx="34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D7582B-6075-2C90-5CF6-30D526B15448}"/>
              </a:ext>
            </a:extLst>
          </p:cNvPr>
          <p:cNvCxnSpPr>
            <a:cxnSpLocks/>
          </p:cNvCxnSpPr>
          <p:nvPr/>
        </p:nvCxnSpPr>
        <p:spPr>
          <a:xfrm>
            <a:off x="6890657" y="2686416"/>
            <a:ext cx="34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D5216-5530-E0D6-3FC1-413AA64603B1}"/>
              </a:ext>
            </a:extLst>
          </p:cNvPr>
          <p:cNvCxnSpPr>
            <a:cxnSpLocks/>
          </p:cNvCxnSpPr>
          <p:nvPr/>
        </p:nvCxnSpPr>
        <p:spPr>
          <a:xfrm>
            <a:off x="6193970" y="3591108"/>
            <a:ext cx="34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1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5362D-5857-7F1E-13C0-951FC03B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53D819-C206-5490-2C8F-9C321809061F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About Myself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B46EF-A79D-DB54-0B1F-78A28CFBCF3C}"/>
              </a:ext>
            </a:extLst>
          </p:cNvPr>
          <p:cNvSpPr txBox="1"/>
          <p:nvPr/>
        </p:nvSpPr>
        <p:spPr>
          <a:xfrm>
            <a:off x="1317899" y="4033514"/>
            <a:ext cx="9459686" cy="1189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b="0" dirty="0"/>
              <a:t>1)Hello!!I am Karthikeyan. I am a Mechanical Engineer Graduate. </a:t>
            </a:r>
          </a:p>
          <a:p>
            <a:pPr>
              <a:lnSpc>
                <a:spcPct val="150000"/>
              </a:lnSpc>
            </a:pPr>
            <a:r>
              <a:rPr lang="en-US" sz="1600" b="0" dirty="0"/>
              <a:t>2)Currently working as a Technical Sales Engineer in L&amp;T,</a:t>
            </a:r>
          </a:p>
          <a:p>
            <a:pPr>
              <a:lnSpc>
                <a:spcPct val="150000"/>
              </a:lnSpc>
            </a:pPr>
            <a:r>
              <a:rPr lang="en-US" sz="1600" b="0" dirty="0"/>
              <a:t>3)Also, in carrier transition phase into data domain.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31315A-7BDD-3A48-E22C-A6A6975F1B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59" y="2097205"/>
            <a:ext cx="1188000" cy="1108112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E6C3B-2B80-D591-FC8F-95CDDC454EF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6"/>
          <a:stretch/>
        </p:blipFill>
        <p:spPr>
          <a:xfrm>
            <a:off x="3077137" y="2097205"/>
            <a:ext cx="1188000" cy="1108112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A9811-34FA-D230-930B-CBD1CD8FF837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73523578-589B-63AC-A87C-48E9635AE699}"/>
              </a:ext>
            </a:extLst>
          </p:cNvPr>
          <p:cNvSpPr/>
          <p:nvPr/>
        </p:nvSpPr>
        <p:spPr>
          <a:xfrm>
            <a:off x="5453742" y="2466204"/>
            <a:ext cx="1188000" cy="370114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IN" sz="16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4097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6F966-8BAD-E4C3-DCDA-EA354E11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EDD2522-4020-0E73-859E-A1FB67B4B49E}"/>
              </a:ext>
            </a:extLst>
          </p:cNvPr>
          <p:cNvSpPr txBox="1">
            <a:spLocks/>
          </p:cNvSpPr>
          <p:nvPr/>
        </p:nvSpPr>
        <p:spPr>
          <a:xfrm>
            <a:off x="8180069" y="5015710"/>
            <a:ext cx="2776945" cy="761560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indent="0" algn="ct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16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b="0" dirty="0"/>
              <a:t>By </a:t>
            </a:r>
          </a:p>
          <a:p>
            <a:r>
              <a:rPr lang="en-IN" b="0" dirty="0"/>
              <a:t>Karthikeyan Selvaraju</a:t>
            </a:r>
          </a:p>
          <a:p>
            <a:r>
              <a:rPr lang="en-IN" b="0" dirty="0"/>
              <a:t>verti0077@gmail.com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03668-B418-D3F0-3FE7-E32FD379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20" y="1926769"/>
            <a:ext cx="2513987" cy="23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2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3411A-C972-4830-81AC-A916083A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662587-8431-01FE-0507-714382BBA7A8}"/>
              </a:ext>
            </a:extLst>
          </p:cNvPr>
          <p:cNvSpPr txBox="1">
            <a:spLocks/>
          </p:cNvSpPr>
          <p:nvPr/>
        </p:nvSpPr>
        <p:spPr>
          <a:xfrm>
            <a:off x="4642726" y="524648"/>
            <a:ext cx="2810033" cy="385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0FFE2-DEDB-727B-8C48-EDEF23A8DD4E}"/>
              </a:ext>
            </a:extLst>
          </p:cNvPr>
          <p:cNvSpPr txBox="1"/>
          <p:nvPr/>
        </p:nvSpPr>
        <p:spPr>
          <a:xfrm>
            <a:off x="3070531" y="1828799"/>
            <a:ext cx="6050937" cy="4096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Why data domain? &amp; Why I need to do this Project?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Project Objective,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Atliq Company Overview,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Problem Statement,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Atliq’s Business Model,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Data Overview,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Business terms,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Data Model,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Live Power Bi Desktop Dashboard,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 Key Insights,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0" dirty="0"/>
              <a:t> Strategic Recommendations, &amp; Way Forward.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8B9724-2836-A264-91DB-11883C2FC9EC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779818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ECC7C-6369-5B7E-6125-E65E4408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29530-6741-BF94-59B6-DA2119209458}"/>
              </a:ext>
            </a:extLst>
          </p:cNvPr>
          <p:cNvSpPr txBox="1">
            <a:spLocks/>
          </p:cNvSpPr>
          <p:nvPr/>
        </p:nvSpPr>
        <p:spPr>
          <a:xfrm>
            <a:off x="4002602" y="305348"/>
            <a:ext cx="3753280" cy="834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lnSpc>
                <a:spcPct val="170000"/>
              </a:lnSpc>
            </a:pPr>
            <a:r>
              <a:rPr lang="en-US" dirty="0"/>
              <a:t>Why data domain? </a:t>
            </a:r>
          </a:p>
          <a:p>
            <a:pPr>
              <a:lnSpc>
                <a:spcPct val="170000"/>
              </a:lnSpc>
            </a:pPr>
            <a:r>
              <a:rPr lang="en-US" dirty="0"/>
              <a:t>Why I need to do this project?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E4C66-CABE-50A4-2E3D-71E330FAE2B2}"/>
              </a:ext>
            </a:extLst>
          </p:cNvPr>
          <p:cNvSpPr txBox="1"/>
          <p:nvPr/>
        </p:nvSpPr>
        <p:spPr>
          <a:xfrm>
            <a:off x="1149399" y="3268985"/>
            <a:ext cx="9459686" cy="1988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b="0" dirty="0"/>
              <a:t>1)In one of my previous project, I have to work with huge data . </a:t>
            </a:r>
          </a:p>
          <a:p>
            <a:pPr>
              <a:lnSpc>
                <a:spcPct val="150000"/>
              </a:lnSpc>
            </a:pPr>
            <a:r>
              <a:rPr lang="en-US" sz="1600" b="0" dirty="0"/>
              <a:t>2)After completing this project, I understood how data play a key role  to make decisions in top position authorities. </a:t>
            </a:r>
          </a:p>
          <a:p>
            <a:pPr>
              <a:lnSpc>
                <a:spcPct val="150000"/>
              </a:lnSpc>
            </a:pPr>
            <a:r>
              <a:rPr lang="en-US" sz="1600" b="0" dirty="0"/>
              <a:t>3)In simple words, </a:t>
            </a:r>
            <a:r>
              <a:rPr lang="en-US" sz="1600" dirty="0"/>
              <a:t>How data enable the top most person to take decision. Data Driven decision making.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893F33-7DE7-E0CC-8D8A-291F35C25A08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4EA8D1D-EC65-0029-3D9E-CFAA5995F8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5" y="1840233"/>
            <a:ext cx="1456814" cy="1034956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928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D44B6-0BF8-5BFE-F556-2E81DF0A4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D7C32F-4011-02E5-282F-3FDE7BDD29E5}"/>
              </a:ext>
            </a:extLst>
          </p:cNvPr>
          <p:cNvSpPr txBox="1">
            <a:spLocks/>
          </p:cNvSpPr>
          <p:nvPr/>
        </p:nvSpPr>
        <p:spPr>
          <a:xfrm>
            <a:off x="4066960" y="560614"/>
            <a:ext cx="3753280" cy="468086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Project Objective</a:t>
            </a:r>
            <a:endParaRPr lang="en-I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EDD0E-EBA5-5719-4288-7449F5D1601A}"/>
              </a:ext>
            </a:extLst>
          </p:cNvPr>
          <p:cNvSpPr txBox="1"/>
          <p:nvPr/>
        </p:nvSpPr>
        <p:spPr>
          <a:xfrm>
            <a:off x="1366157" y="3185161"/>
            <a:ext cx="9459686" cy="2399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600" b="0" dirty="0"/>
              <a:t>1)Create a user friendly dash board – insights for </a:t>
            </a:r>
            <a:r>
              <a:rPr lang="en-US" sz="1600" dirty="0"/>
              <a:t>Finance, Sales, Marketing &amp; Supply Chain teams</a:t>
            </a:r>
            <a:r>
              <a:rPr lang="en-US" sz="1600" b="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600" b="0" dirty="0"/>
              <a:t>2)Predictive Analytics for </a:t>
            </a:r>
            <a:r>
              <a:rPr lang="en-US" sz="1600" dirty="0"/>
              <a:t>Strategic Growth &amp; data driven decisions</a:t>
            </a:r>
            <a:r>
              <a:rPr lang="en-US" sz="1600" b="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600" b="0" dirty="0"/>
              <a:t>3)Marketing - Areas to Promote, </a:t>
            </a:r>
            <a:r>
              <a:rPr lang="en-US" sz="1600" dirty="0"/>
              <a:t>Control Operational Expenses</a:t>
            </a:r>
            <a:r>
              <a:rPr lang="en-US" sz="1600" b="0" dirty="0"/>
              <a:t>, Increase Net Profit. </a:t>
            </a:r>
          </a:p>
          <a:p>
            <a:pPr>
              <a:lnSpc>
                <a:spcPct val="200000"/>
              </a:lnSpc>
            </a:pPr>
            <a:r>
              <a:rPr lang="en-US" sz="1600" b="0" dirty="0"/>
              <a:t>4)To </a:t>
            </a:r>
            <a:r>
              <a:rPr lang="en-US" sz="1600" dirty="0"/>
              <a:t>Enhance Transparency ,Optimizing Inventory</a:t>
            </a:r>
            <a:r>
              <a:rPr lang="en-US" sz="1600" b="0" dirty="0"/>
              <a:t>, Boost Revenue, Demand Focused.	</a:t>
            </a:r>
          </a:p>
          <a:p>
            <a:pPr>
              <a:lnSpc>
                <a:spcPct val="200000"/>
              </a:lnSpc>
            </a:pPr>
            <a:r>
              <a:rPr lang="en-US" sz="1600" b="0" dirty="0"/>
              <a:t>5)Executive view for top level </a:t>
            </a:r>
            <a:r>
              <a:rPr lang="en-IN" sz="1600" dirty="0"/>
              <a:t>Business Decision-Making</a:t>
            </a:r>
            <a:r>
              <a:rPr lang="en-IN" sz="1600" b="0" dirty="0"/>
              <a:t>.</a:t>
            </a:r>
            <a:endParaRPr lang="en-US" sz="16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E52DE1-D696-B694-28B6-6CA6C3A0195F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F6C32D8-2120-5F04-CCDE-3171CEAB72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7"/>
          <a:stretch/>
        </p:blipFill>
        <p:spPr>
          <a:xfrm>
            <a:off x="5166360" y="1838051"/>
            <a:ext cx="1463040" cy="105373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88086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4DEB8-F756-AC04-8651-76AF63DB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E823AA-C014-DCE7-507A-F9D16807865B}"/>
              </a:ext>
            </a:extLst>
          </p:cNvPr>
          <p:cNvSpPr txBox="1">
            <a:spLocks/>
          </p:cNvSpPr>
          <p:nvPr/>
        </p:nvSpPr>
        <p:spPr>
          <a:xfrm>
            <a:off x="4066960" y="617220"/>
            <a:ext cx="3753280" cy="41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Atliq Company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F1B62-11E5-6BA8-C49C-B8001721EDBD}"/>
              </a:ext>
            </a:extLst>
          </p:cNvPr>
          <p:cNvSpPr txBox="1"/>
          <p:nvPr/>
        </p:nvSpPr>
        <p:spPr>
          <a:xfrm>
            <a:off x="1366157" y="3554730"/>
            <a:ext cx="9459686" cy="19306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600" b="0" dirty="0"/>
              <a:t>1)AtliQ Hardware (a mock enterprise) is a rapidly growing electronics company,</a:t>
            </a:r>
          </a:p>
          <a:p>
            <a:pPr>
              <a:lnSpc>
                <a:spcPct val="200000"/>
              </a:lnSpc>
            </a:pPr>
            <a:r>
              <a:rPr lang="en-US" sz="1600" b="0" dirty="0"/>
              <a:t>2) Specializing in hardware products, including </a:t>
            </a:r>
            <a:r>
              <a:rPr lang="en-US" sz="1600" dirty="0"/>
              <a:t>PC accessories &amp; Products</a:t>
            </a:r>
            <a:r>
              <a:rPr lang="en-US" sz="1600" b="0" dirty="0"/>
              <a:t>. </a:t>
            </a:r>
          </a:p>
          <a:p>
            <a:pPr>
              <a:lnSpc>
                <a:spcPct val="200000"/>
              </a:lnSpc>
            </a:pPr>
            <a:r>
              <a:rPr lang="en-US" sz="1600" b="0" dirty="0"/>
              <a:t>3)Over the years, AtliQ has </a:t>
            </a:r>
            <a:r>
              <a:rPr lang="en-US" sz="1600" dirty="0"/>
              <a:t>expanded significantly, establishing a strong global presence </a:t>
            </a:r>
            <a:r>
              <a:rPr lang="en-US" sz="1600" b="0" dirty="0"/>
              <a:t>in key regions such as APAC, North America, Latin America, and the European Union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94D30A-C08D-6E86-3B9D-7C268BB41A16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EC5B99-EFE4-8463-AADF-9FDE13089C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43" y="1929011"/>
            <a:ext cx="1562577" cy="1065648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04968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E9B19-ACB7-3900-364C-51342421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DE5CE1-D9FF-FC1C-C5CF-667855BCC74C}"/>
              </a:ext>
            </a:extLst>
          </p:cNvPr>
          <p:cNvSpPr txBox="1">
            <a:spLocks/>
          </p:cNvSpPr>
          <p:nvPr/>
        </p:nvSpPr>
        <p:spPr>
          <a:xfrm>
            <a:off x="4066960" y="523060"/>
            <a:ext cx="3753280" cy="468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0AD38-287C-BDC0-4701-7E43E3A72B1F}"/>
              </a:ext>
            </a:extLst>
          </p:cNvPr>
          <p:cNvSpPr txBox="1"/>
          <p:nvPr/>
        </p:nvSpPr>
        <p:spPr>
          <a:xfrm>
            <a:off x="1213757" y="3355256"/>
            <a:ext cx="9459686" cy="2295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ct val="0"/>
              </a:spcBef>
              <a:buNone/>
              <a:defRPr sz="16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1)AtliQ Hardware (a mock enterprise) faced major losses due to </a:t>
            </a:r>
            <a:r>
              <a:rPr lang="en-US" b="1" dirty="0"/>
              <a:t>inefficient decision-making caused by scattered Excel sheets.</a:t>
            </a:r>
          </a:p>
          <a:p>
            <a:r>
              <a:rPr lang="en-US" dirty="0"/>
              <a:t>2)Competitors using </a:t>
            </a:r>
            <a:r>
              <a:rPr lang="en-US" b="1" dirty="0"/>
              <a:t>advanced analytics</a:t>
            </a:r>
            <a:r>
              <a:rPr lang="en-US" dirty="0"/>
              <a:t> gained an edge, leaving AtliQ struggling with outdated methods.</a:t>
            </a:r>
          </a:p>
          <a:p>
            <a:r>
              <a:rPr lang="en-US" dirty="0"/>
              <a:t>3)To stay competitive, AtliQ launched a data analytics project to make </a:t>
            </a:r>
            <a:r>
              <a:rPr lang="en-US" b="1" dirty="0"/>
              <a:t>data driven decision making &amp; strategic growth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5DAD7F-E301-1A59-402E-E7325B24880B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C628FB-8D70-3DF0-DA4F-8667FA5B7E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4"/>
          <a:stretch/>
        </p:blipFill>
        <p:spPr>
          <a:xfrm>
            <a:off x="5184051" y="1628224"/>
            <a:ext cx="1519098" cy="122682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6227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0A030-8EA3-AAC5-1DE6-284BF7951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FB4A56-75D2-798B-ADF6-0A803BC41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287" y="533401"/>
            <a:ext cx="3851426" cy="4710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Atliq’s Business Model</a:t>
            </a:r>
            <a:endParaRPr lang="en-IN" sz="23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EFD0C6-CBC1-F7BC-ACF9-923FE66E3A86}"/>
              </a:ext>
            </a:extLst>
          </p:cNvPr>
          <p:cNvSpPr txBox="1">
            <a:spLocks/>
          </p:cNvSpPr>
          <p:nvPr/>
        </p:nvSpPr>
        <p:spPr>
          <a:xfrm>
            <a:off x="4170287" y="1875114"/>
            <a:ext cx="3851426" cy="37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sz="1500" dirty="0"/>
              <a:t>Primary Sales Platforms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480C-ED92-1A9B-EA32-D3F61696C9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845186" y="4835344"/>
            <a:ext cx="1186543" cy="1186543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245CB-49F2-86BA-62AC-9B54E6BCE90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62" y="4835344"/>
            <a:ext cx="1188000" cy="1188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A56250-D91C-E044-5615-440170A08445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61621-C366-C54C-D514-B0966165BEF5}"/>
              </a:ext>
            </a:extLst>
          </p:cNvPr>
          <p:cNvSpPr txBox="1"/>
          <p:nvPr/>
        </p:nvSpPr>
        <p:spPr>
          <a:xfrm>
            <a:off x="1383544" y="3223285"/>
            <a:ext cx="2786743" cy="1121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n-US"/>
            </a:defPPr>
            <a:lvl1pPr>
              <a:lnSpc>
                <a:spcPct val="27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sz="1600" dirty="0"/>
              <a:t>1)Brick &amp; </a:t>
            </a:r>
            <a:r>
              <a:rPr lang="en-US" sz="1600" dirty="0" err="1"/>
              <a:t>Mortor</a:t>
            </a:r>
            <a:r>
              <a:rPr lang="en-US" sz="1600" dirty="0"/>
              <a:t> Stores : </a:t>
            </a:r>
            <a:r>
              <a:rPr lang="en-US" sz="1600" b="0" dirty="0"/>
              <a:t>Partnering with physical retail outlets like D-Mart, Chroma</a:t>
            </a:r>
            <a:endParaRPr lang="en-US" sz="14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EA74-9263-BC69-F1B2-92965E7CDD25}"/>
              </a:ext>
            </a:extLst>
          </p:cNvPr>
          <p:cNvSpPr txBox="1"/>
          <p:nvPr/>
        </p:nvSpPr>
        <p:spPr>
          <a:xfrm>
            <a:off x="8051058" y="3223285"/>
            <a:ext cx="2786743" cy="1121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>
              <a:lnSpc>
                <a:spcPct val="160000"/>
              </a:lnSpc>
              <a:spcBef>
                <a:spcPct val="0"/>
              </a:spcBef>
              <a:buNone/>
              <a:defRPr sz="16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500" b="1" dirty="0"/>
              <a:t>2)E-Commerce Platforms : </a:t>
            </a:r>
            <a:r>
              <a:rPr lang="en-US" sz="1500" dirty="0"/>
              <a:t>Selling through online giants like Amazon, Zepto, Flipkart</a:t>
            </a:r>
            <a:r>
              <a:rPr lang="en-US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9BF3E-00D1-7527-3293-2184C77D177F}"/>
              </a:ext>
            </a:extLst>
          </p:cNvPr>
          <p:cNvCxnSpPr>
            <a:cxnSpLocks/>
          </p:cNvCxnSpPr>
          <p:nvPr/>
        </p:nvCxnSpPr>
        <p:spPr>
          <a:xfrm flipH="1" flipV="1">
            <a:off x="2631062" y="2732859"/>
            <a:ext cx="6813368" cy="574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DA4C70-117A-2A00-CA95-5FEFBDCDAA55}"/>
              </a:ext>
            </a:extLst>
          </p:cNvPr>
          <p:cNvCxnSpPr/>
          <p:nvPr/>
        </p:nvCxnSpPr>
        <p:spPr>
          <a:xfrm>
            <a:off x="2631062" y="2732859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0B096-F848-F23E-1E18-03649A8E9691}"/>
              </a:ext>
            </a:extLst>
          </p:cNvPr>
          <p:cNvCxnSpPr/>
          <p:nvPr/>
        </p:nvCxnSpPr>
        <p:spPr>
          <a:xfrm>
            <a:off x="9444430" y="2731511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B094C0-E2EE-C26A-DE62-CDC2441D44F7}"/>
              </a:ext>
            </a:extLst>
          </p:cNvPr>
          <p:cNvCxnSpPr/>
          <p:nvPr/>
        </p:nvCxnSpPr>
        <p:spPr>
          <a:xfrm>
            <a:off x="6101972" y="2248174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750785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A4B302-F9B5-3DE3-171E-61B2DFD6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682D8C5-CB3E-B58D-FC49-1122A75E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287" y="533401"/>
            <a:ext cx="3851426" cy="4710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Atliq’s Business Model</a:t>
            </a:r>
            <a:endParaRPr lang="en-IN" sz="23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838DD9-F59B-E8FD-06A0-8B20D2CE3FC3}"/>
              </a:ext>
            </a:extLst>
          </p:cNvPr>
          <p:cNvSpPr txBox="1">
            <a:spLocks/>
          </p:cNvSpPr>
          <p:nvPr/>
        </p:nvSpPr>
        <p:spPr>
          <a:xfrm>
            <a:off x="4170287" y="1542825"/>
            <a:ext cx="3851426" cy="37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sz="1500" dirty="0"/>
              <a:t>Multiple Channels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0AD59-3FB0-13C6-EBEA-7F1A431D2738}"/>
              </a:ext>
            </a:extLst>
          </p:cNvPr>
          <p:cNvCxnSpPr>
            <a:cxnSpLocks/>
          </p:cNvCxnSpPr>
          <p:nvPr/>
        </p:nvCxnSpPr>
        <p:spPr>
          <a:xfrm>
            <a:off x="718457" y="1273629"/>
            <a:ext cx="10940143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B999F32-D304-9702-1EEB-52C8D6234237}"/>
              </a:ext>
            </a:extLst>
          </p:cNvPr>
          <p:cNvSpPr txBox="1">
            <a:spLocks/>
          </p:cNvSpPr>
          <p:nvPr/>
        </p:nvSpPr>
        <p:spPr>
          <a:xfrm>
            <a:off x="828372" y="2983255"/>
            <a:ext cx="2393800" cy="373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dirty="0"/>
              <a:t>Retailers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2EE9ECF-A3D1-E35E-0681-AF4B45B77199}"/>
              </a:ext>
            </a:extLst>
          </p:cNvPr>
          <p:cNvSpPr txBox="1">
            <a:spLocks/>
          </p:cNvSpPr>
          <p:nvPr/>
        </p:nvSpPr>
        <p:spPr>
          <a:xfrm>
            <a:off x="4899100" y="2965337"/>
            <a:ext cx="2393800" cy="373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sz="1500" dirty="0"/>
              <a:t>Direct Stores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C56C4B0-4CF8-5DAE-B569-F8DA90AB7C15}"/>
              </a:ext>
            </a:extLst>
          </p:cNvPr>
          <p:cNvSpPr txBox="1">
            <a:spLocks/>
          </p:cNvSpPr>
          <p:nvPr/>
        </p:nvSpPr>
        <p:spPr>
          <a:xfrm>
            <a:off x="8969828" y="2965337"/>
            <a:ext cx="2393800" cy="373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3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IN" sz="1500" dirty="0"/>
              <a:t>Distributors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09F51A-F37E-E0DD-6812-8A0105ECCD02}"/>
              </a:ext>
            </a:extLst>
          </p:cNvPr>
          <p:cNvCxnSpPr>
            <a:cxnSpLocks/>
          </p:cNvCxnSpPr>
          <p:nvPr/>
        </p:nvCxnSpPr>
        <p:spPr>
          <a:xfrm flipH="1">
            <a:off x="2025272" y="2492829"/>
            <a:ext cx="811478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1B86A5-BA29-EB27-27C2-8CBCA4870099}"/>
              </a:ext>
            </a:extLst>
          </p:cNvPr>
          <p:cNvCxnSpPr>
            <a:endCxn id="15" idx="0"/>
          </p:cNvCxnSpPr>
          <p:nvPr/>
        </p:nvCxnSpPr>
        <p:spPr>
          <a:xfrm>
            <a:off x="2025272" y="2492829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66A4B6-2BBE-74BA-B698-F7506B193903}"/>
              </a:ext>
            </a:extLst>
          </p:cNvPr>
          <p:cNvCxnSpPr>
            <a:cxnSpLocks/>
          </p:cNvCxnSpPr>
          <p:nvPr/>
        </p:nvCxnSpPr>
        <p:spPr>
          <a:xfrm>
            <a:off x="6096000" y="2492829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916532-379E-196B-E984-E7C181DB3E6A}"/>
              </a:ext>
            </a:extLst>
          </p:cNvPr>
          <p:cNvCxnSpPr/>
          <p:nvPr/>
        </p:nvCxnSpPr>
        <p:spPr>
          <a:xfrm>
            <a:off x="10141328" y="2492829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37AE77-125D-8DD4-1180-51B8F8E2A0B1}"/>
              </a:ext>
            </a:extLst>
          </p:cNvPr>
          <p:cNvSpPr txBox="1"/>
          <p:nvPr/>
        </p:nvSpPr>
        <p:spPr>
          <a:xfrm>
            <a:off x="631900" y="3804557"/>
            <a:ext cx="2786743" cy="112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270000"/>
              </a:lnSpc>
              <a:spcBef>
                <a:spcPct val="0"/>
              </a:spcBef>
              <a:buNone/>
              <a:defRPr sz="15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0" dirty="0"/>
              <a:t>Third-party sellers, both online and offline, that stock and sell AtliQ’s products.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521807-C417-608A-2B19-6A52AF88F1D2}"/>
              </a:ext>
            </a:extLst>
          </p:cNvPr>
          <p:cNvSpPr txBox="1"/>
          <p:nvPr/>
        </p:nvSpPr>
        <p:spPr>
          <a:xfrm>
            <a:off x="4702628" y="3804557"/>
            <a:ext cx="2786743" cy="112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60000"/>
              </a:lnSpc>
              <a:spcBef>
                <a:spcPct val="0"/>
              </a:spcBef>
              <a:buNone/>
              <a:defRPr sz="14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AtliQ’s own branded stores, where consumers can purchase directly.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F331F-109C-AED9-04B3-0B875D58EA3A}"/>
              </a:ext>
            </a:extLst>
          </p:cNvPr>
          <p:cNvSpPr txBox="1"/>
          <p:nvPr/>
        </p:nvSpPr>
        <p:spPr>
          <a:xfrm>
            <a:off x="8463378" y="3785394"/>
            <a:ext cx="3406699" cy="1364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>
              <a:lnSpc>
                <a:spcPct val="160000"/>
              </a:lnSpc>
              <a:spcBef>
                <a:spcPct val="0"/>
              </a:spcBef>
              <a:buNone/>
              <a:defRPr sz="1400" b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In restricted markets like China and South Korea, AtliQ collaborates with large distributors to ensure product availability.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2E453D-818F-464D-9D78-53E5B3B5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71" y="5386463"/>
            <a:ext cx="1090800" cy="1096281"/>
          </a:xfrm>
          <a:prstGeom prst="rect">
            <a:avLst/>
          </a:prstGeom>
          <a:solidFill>
            <a:schemeClr val="accent6">
              <a:lumMod val="75000"/>
              <a:alpha val="6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>
              <a:schemeClr val="bg1"/>
            </a:glow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98B0DFE-CA6F-F630-750F-C1D67F19091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00" y="5391944"/>
            <a:ext cx="1090800" cy="1096281"/>
          </a:xfrm>
          <a:prstGeom prst="rect">
            <a:avLst/>
          </a:prstGeom>
          <a:solidFill>
            <a:srgbClr val="A0FE86">
              <a:alpha val="1961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>
              <a:schemeClr val="bg1"/>
            </a:glow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BD7025-B454-786C-F619-FAF5BB1A74A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59" y="5391944"/>
            <a:ext cx="1090800" cy="1090800"/>
          </a:xfrm>
          <a:prstGeom prst="rect">
            <a:avLst/>
          </a:prstGeom>
          <a:solidFill>
            <a:srgbClr val="A0FE86">
              <a:alpha val="1961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>
              <a:schemeClr val="bg1"/>
            </a:glow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B8EE75-96D9-A750-FCC3-CCCE1CF3A763}"/>
              </a:ext>
            </a:extLst>
          </p:cNvPr>
          <p:cNvCxnSpPr/>
          <p:nvPr/>
        </p:nvCxnSpPr>
        <p:spPr>
          <a:xfrm>
            <a:off x="2025271" y="3314131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773B47-CDB2-1267-67BE-53567029082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95999" y="3294968"/>
            <a:ext cx="1" cy="5095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EBA44-C2FD-881C-7540-6D847456BC78}"/>
              </a:ext>
            </a:extLst>
          </p:cNvPr>
          <p:cNvCxnSpPr/>
          <p:nvPr/>
        </p:nvCxnSpPr>
        <p:spPr>
          <a:xfrm>
            <a:off x="10140056" y="3294968"/>
            <a:ext cx="0" cy="4904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BD9D6-D1CB-515E-C57A-2C3A45B14D26}"/>
              </a:ext>
            </a:extLst>
          </p:cNvPr>
          <p:cNvCxnSpPr>
            <a:cxnSpLocks/>
          </p:cNvCxnSpPr>
          <p:nvPr/>
        </p:nvCxnSpPr>
        <p:spPr>
          <a:xfrm>
            <a:off x="6095999" y="1915885"/>
            <a:ext cx="0" cy="5769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46333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5" grpId="0" animBg="1"/>
      <p:bldP spid="16" grpId="0" animBg="1"/>
      <p:bldP spid="18" grpId="0" animBg="1"/>
      <p:bldP spid="43" grpId="0" animBg="1"/>
      <p:bldP spid="44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0.8|0.8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1.5|3.3|1.6|28.1|3.2|9.7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7|2.7|3|3.3|0.4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7|0.9|0.8|1.4|1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1|0.9|5.2|5.9|7.7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3|0.8|7.7|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0.8|9.1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2|2.1|2.5|15.3|2.6|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1|1.1|4.6|14.7|0.6|6.4|9.7|3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23121</TotalTime>
  <Words>1011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Business Insights 360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Atliq’s Business Model</vt:lpstr>
      <vt:lpstr>Atliq’s Business Model</vt:lpstr>
      <vt:lpstr>Data Overview</vt:lpstr>
      <vt:lpstr>Business Terms</vt:lpstr>
      <vt:lpstr>Data Model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Selvaraju</dc:creator>
  <cp:lastModifiedBy>Karthikeyan Selvaraju</cp:lastModifiedBy>
  <cp:revision>47</cp:revision>
  <dcterms:created xsi:type="dcterms:W3CDTF">2025-03-25T11:40:54Z</dcterms:created>
  <dcterms:modified xsi:type="dcterms:W3CDTF">2025-08-10T16:10:34Z</dcterms:modified>
</cp:coreProperties>
</file>