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304" r:id="rId2"/>
    <p:sldId id="293" r:id="rId3"/>
    <p:sldId id="398" r:id="rId4"/>
    <p:sldId id="405" r:id="rId5"/>
    <p:sldId id="406" r:id="rId6"/>
    <p:sldId id="408" r:id="rId7"/>
    <p:sldId id="409" r:id="rId8"/>
    <p:sldId id="399" r:id="rId9"/>
    <p:sldId id="400" r:id="rId10"/>
    <p:sldId id="401" r:id="rId11"/>
    <p:sldId id="410" r:id="rId12"/>
    <p:sldId id="411" r:id="rId13"/>
    <p:sldId id="414" r:id="rId14"/>
    <p:sldId id="413" r:id="rId15"/>
    <p:sldId id="412" r:id="rId16"/>
    <p:sldId id="416" r:id="rId17"/>
    <p:sldId id="417" r:id="rId18"/>
    <p:sldId id="415" r:id="rId19"/>
    <p:sldId id="418" r:id="rId20"/>
    <p:sldId id="419" r:id="rId21"/>
    <p:sldId id="420" r:id="rId22"/>
    <p:sldId id="421" r:id="rId23"/>
    <p:sldId id="422" r:id="rId24"/>
    <p:sldId id="423" r:id="rId25"/>
    <p:sldId id="402" r:id="rId26"/>
    <p:sldId id="403" r:id="rId27"/>
    <p:sldId id="404" r:id="rId28"/>
    <p:sldId id="360" r:id="rId29"/>
    <p:sldId id="424" r:id="rId30"/>
    <p:sldId id="30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1C24"/>
    <a:srgbClr val="0033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3" autoAdjust="0"/>
    <p:restoredTop sz="93398" autoAdjust="0"/>
  </p:normalViewPr>
  <p:slideViewPr>
    <p:cSldViewPr snapToGrid="0">
      <p:cViewPr varScale="1">
        <p:scale>
          <a:sx n="109" d="100"/>
          <a:sy n="109" d="100"/>
        </p:scale>
        <p:origin x="1176"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2EDDF3-78AF-4278-B5E8-409608D8A600}" type="datetimeFigureOut">
              <a:rPr lang="en-IN" smtClean="0"/>
              <a:t>21/09/24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C33F5-91F9-48B0-B08C-3CFB3522BA5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7C33F5-91F9-48B0-B08C-3CFB3522BA54}" type="slidenum">
              <a:rPr lang="en-IN" smtClean="0"/>
              <a:t>18</a:t>
            </a:fld>
            <a:endParaRPr lang="en-IN"/>
          </a:p>
        </p:txBody>
      </p:sp>
    </p:spTree>
    <p:extLst>
      <p:ext uri="{BB962C8B-B14F-4D97-AF65-F5344CB8AC3E}">
        <p14:creationId xmlns:p14="http://schemas.microsoft.com/office/powerpoint/2010/main" val="3720934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7C33F5-91F9-48B0-B08C-3CFB3522BA54}" type="slidenum">
              <a:rPr lang="en-IN" smtClean="0"/>
              <a:t>20</a:t>
            </a:fld>
            <a:endParaRPr lang="en-IN"/>
          </a:p>
        </p:txBody>
      </p:sp>
    </p:spTree>
    <p:extLst>
      <p:ext uri="{BB962C8B-B14F-4D97-AF65-F5344CB8AC3E}">
        <p14:creationId xmlns:p14="http://schemas.microsoft.com/office/powerpoint/2010/main" val="874202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7C33F5-91F9-48B0-B08C-3CFB3522BA54}" type="slidenum">
              <a:rPr lang="en-IN" smtClean="0"/>
              <a:t>22</a:t>
            </a:fld>
            <a:endParaRPr lang="en-IN"/>
          </a:p>
        </p:txBody>
      </p:sp>
    </p:spTree>
    <p:extLst>
      <p:ext uri="{BB962C8B-B14F-4D97-AF65-F5344CB8AC3E}">
        <p14:creationId xmlns:p14="http://schemas.microsoft.com/office/powerpoint/2010/main" val="355703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7C33F5-91F9-48B0-B08C-3CFB3522BA54}" type="slidenum">
              <a:rPr lang="en-IN" smtClean="0"/>
              <a:t>24</a:t>
            </a:fld>
            <a:endParaRPr lang="en-IN"/>
          </a:p>
        </p:txBody>
      </p:sp>
    </p:spTree>
    <p:extLst>
      <p:ext uri="{BB962C8B-B14F-4D97-AF65-F5344CB8AC3E}">
        <p14:creationId xmlns:p14="http://schemas.microsoft.com/office/powerpoint/2010/main" val="1403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2268424C-1D26-4FA3-8CEE-BD3D8214EB31}" type="datetimeFigureOut">
              <a:rPr lang="en-IN" smtClean="0"/>
              <a:t>21/09/24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673D3D6-ABFF-401A-9A2D-4CBEF63320F6}"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8424C-1D26-4FA3-8CEE-BD3D8214EB31}" type="datetimeFigureOut">
              <a:rPr lang="en-IN" smtClean="0"/>
              <a:t>21/09/24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73D3D6-ABFF-401A-9A2D-4CBEF63320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8424C-1D26-4FA3-8CEE-BD3D8214EB31}" type="datetimeFigureOut">
              <a:rPr lang="en-IN" smtClean="0"/>
              <a:t>21/09/24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73D3D6-ABFF-401A-9A2D-4CBEF63320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8424C-1D26-4FA3-8CEE-BD3D8214EB31}" type="datetimeFigureOut">
              <a:rPr lang="en-IN" smtClean="0"/>
              <a:t>21/09/24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73D3D6-ABFF-401A-9A2D-4CBEF63320F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68424C-1D26-4FA3-8CEE-BD3D8214EB31}" type="datetimeFigureOut">
              <a:rPr lang="en-IN" smtClean="0"/>
              <a:t>21/09/24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73D3D6-ABFF-401A-9A2D-4CBEF63320F6}"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68424C-1D26-4FA3-8CEE-BD3D8214EB31}" type="datetimeFigureOut">
              <a:rPr lang="en-IN" smtClean="0"/>
              <a:t>21/09/24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73D3D6-ABFF-401A-9A2D-4CBEF63320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68424C-1D26-4FA3-8CEE-BD3D8214EB31}" type="datetimeFigureOut">
              <a:rPr lang="en-IN" smtClean="0"/>
              <a:t>21/09/24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73D3D6-ABFF-401A-9A2D-4CBEF63320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68424C-1D26-4FA3-8CEE-BD3D8214EB31}" type="datetimeFigureOut">
              <a:rPr lang="en-IN" smtClean="0"/>
              <a:t>21/09/24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73D3D6-ABFF-401A-9A2D-4CBEF63320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68424C-1D26-4FA3-8CEE-BD3D8214EB31}" type="datetimeFigureOut">
              <a:rPr lang="en-IN" smtClean="0"/>
              <a:t>21/09/24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73D3D6-ABFF-401A-9A2D-4CBEF63320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68424C-1D26-4FA3-8CEE-BD3D8214EB31}" type="datetimeFigureOut">
              <a:rPr lang="en-IN" smtClean="0"/>
              <a:t>21/09/24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73D3D6-ABFF-401A-9A2D-4CBEF63320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68424C-1D26-4FA3-8CEE-BD3D8214EB31}" type="datetimeFigureOut">
              <a:rPr lang="en-IN" smtClean="0"/>
              <a:t>21/09/24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73D3D6-ABFF-401A-9A2D-4CBEF63320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2268424C-1D26-4FA3-8CEE-BD3D8214EB31}" type="datetimeFigureOut">
              <a:rPr lang="en-IN" smtClean="0"/>
              <a:t>21/09/24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3673D3D6-ABFF-401A-9A2D-4CBEF63320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gartner.com/en/marketing/topics/ai-in-marketin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aws.amazon.com/ai/machine-learning/"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stories.starbucks.com/search/AI/" TargetMode="External"/><Relationship Id="rId4" Type="http://schemas.openxmlformats.org/officeDocument/2006/relationships/hyperlink" Target="https://netflixtechblog.com/evolving-from-rule-based-classifier-machine-learning-powered-auto-remediation-in-netflix-data-039d5efd115b"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878350" y="481304"/>
            <a:ext cx="6729482" cy="1621815"/>
          </a:xfrm>
          <a:prstGeom prst="rect">
            <a:avLst/>
          </a:prstGeom>
        </p:spPr>
      </p:pic>
      <p:sp>
        <p:nvSpPr>
          <p:cNvPr id="7" name="TextBox 6"/>
          <p:cNvSpPr txBox="1"/>
          <p:nvPr/>
        </p:nvSpPr>
        <p:spPr>
          <a:xfrm>
            <a:off x="482600" y="2689988"/>
            <a:ext cx="11226800" cy="1200329"/>
          </a:xfrm>
          <a:prstGeom prst="rect">
            <a:avLst/>
          </a:prstGeom>
          <a:noFill/>
        </p:spPr>
        <p:txBody>
          <a:bodyPr wrap="square">
            <a:spAutoFit/>
          </a:bodyPr>
          <a:lstStyle/>
          <a:p>
            <a:pPr algn="ctr"/>
            <a:r>
              <a:rPr lang="en-US" altLang="en-IN" sz="3600" b="1" kern="100" dirty="0">
                <a:latin typeface="Times New Roman" panose="02020603050405020304" pitchFamily="18" charset="0"/>
                <a:ea typeface="Calibri" panose="020F0502020204030204" pitchFamily="34" charset="0"/>
                <a:cs typeface="Times New Roman" panose="02020603050405020304" pitchFamily="18" charset="0"/>
              </a:rPr>
              <a:t>A Study On </a:t>
            </a:r>
            <a:r>
              <a:rPr lang="en-US" altLang="en-IN" sz="3600" b="1" kern="100" dirty="0" err="1">
                <a:latin typeface="Times New Roman" panose="02020603050405020304" pitchFamily="18" charset="0"/>
                <a:ea typeface="Calibri" panose="020F0502020204030204" pitchFamily="34" charset="0"/>
                <a:cs typeface="Times New Roman" panose="02020603050405020304" pitchFamily="18" charset="0"/>
              </a:rPr>
              <a:t>Imapact</a:t>
            </a:r>
            <a:r>
              <a:rPr lang="en-US" altLang="en-IN" sz="3600" b="1" kern="100" dirty="0">
                <a:latin typeface="Times New Roman" panose="02020603050405020304" pitchFamily="18" charset="0"/>
                <a:ea typeface="Calibri" panose="020F0502020204030204" pitchFamily="34" charset="0"/>
                <a:cs typeface="Times New Roman" panose="02020603050405020304" pitchFamily="18" charset="0"/>
              </a:rPr>
              <a:t> of</a:t>
            </a:r>
          </a:p>
          <a:p>
            <a:pPr algn="ctr"/>
            <a:r>
              <a:rPr lang="en-US" altLang="en-IN" sz="3600" b="1" kern="100" dirty="0">
                <a:latin typeface="Times New Roman" panose="02020603050405020304" pitchFamily="18" charset="0"/>
                <a:ea typeface="Calibri" panose="020F0502020204030204" pitchFamily="34" charset="0"/>
                <a:cs typeface="Times New Roman" panose="02020603050405020304" pitchFamily="18" charset="0"/>
              </a:rPr>
              <a:t>A</a:t>
            </a:r>
            <a:r>
              <a:rPr lang="en-IN" sz="3600" b="1" kern="100" dirty="0">
                <a:latin typeface="Times New Roman" panose="02020603050405020304" pitchFamily="18" charset="0"/>
                <a:ea typeface="Calibri" panose="020F0502020204030204" pitchFamily="34" charset="0"/>
                <a:cs typeface="Times New Roman" panose="02020603050405020304" pitchFamily="18" charset="0"/>
              </a:rPr>
              <a:t>rtificial </a:t>
            </a:r>
            <a:r>
              <a:rPr lang="en-US" altLang="en-IN" sz="3600" b="1" kern="100" dirty="0">
                <a:latin typeface="Times New Roman" panose="02020603050405020304" pitchFamily="18" charset="0"/>
                <a:ea typeface="Calibri" panose="020F0502020204030204" pitchFamily="34" charset="0"/>
                <a:cs typeface="Times New Roman" panose="02020603050405020304" pitchFamily="18" charset="0"/>
              </a:rPr>
              <a:t>I</a:t>
            </a:r>
            <a:r>
              <a:rPr lang="en-IN" sz="3600" b="1" kern="100" dirty="0">
                <a:latin typeface="Times New Roman" panose="02020603050405020304" pitchFamily="18" charset="0"/>
                <a:ea typeface="Calibri" panose="020F0502020204030204" pitchFamily="34" charset="0"/>
                <a:cs typeface="Times New Roman" panose="02020603050405020304" pitchFamily="18" charset="0"/>
              </a:rPr>
              <a:t>ntelligence in </a:t>
            </a:r>
            <a:r>
              <a:rPr lang="en-US" altLang="en-IN" sz="3600" b="1" kern="100" dirty="0">
                <a:latin typeface="Times New Roman" panose="02020603050405020304" pitchFamily="18" charset="0"/>
                <a:ea typeface="Calibri" panose="020F0502020204030204" pitchFamily="34" charset="0"/>
                <a:cs typeface="Times New Roman" panose="02020603050405020304" pitchFamily="18" charset="0"/>
              </a:rPr>
              <a:t>D</a:t>
            </a:r>
            <a:r>
              <a:rPr lang="en-IN" sz="3600" b="1" kern="100" dirty="0">
                <a:latin typeface="Times New Roman" panose="02020603050405020304" pitchFamily="18" charset="0"/>
                <a:ea typeface="Calibri" panose="020F0502020204030204" pitchFamily="34" charset="0"/>
                <a:cs typeface="Times New Roman" panose="02020603050405020304" pitchFamily="18" charset="0"/>
              </a:rPr>
              <a:t>igital </a:t>
            </a:r>
            <a:r>
              <a:rPr lang="en-US" altLang="en-IN" sz="3600" b="1" kern="100" dirty="0">
                <a:latin typeface="Times New Roman" panose="02020603050405020304" pitchFamily="18" charset="0"/>
                <a:ea typeface="Calibri" panose="020F0502020204030204" pitchFamily="34" charset="0"/>
                <a:cs typeface="Times New Roman" panose="02020603050405020304" pitchFamily="18" charset="0"/>
              </a:rPr>
              <a:t>M</a:t>
            </a:r>
            <a:r>
              <a:rPr lang="en-IN" sz="3600" b="1" kern="100" dirty="0">
                <a:latin typeface="Times New Roman" panose="02020603050405020304" pitchFamily="18" charset="0"/>
                <a:ea typeface="Calibri" panose="020F0502020204030204" pitchFamily="34" charset="0"/>
                <a:cs typeface="Times New Roman" panose="02020603050405020304" pitchFamily="18" charset="0"/>
              </a:rPr>
              <a:t>arketing</a:t>
            </a:r>
          </a:p>
        </p:txBody>
      </p:sp>
      <p:sp>
        <p:nvSpPr>
          <p:cNvPr id="11" name="TextBox 10"/>
          <p:cNvSpPr txBox="1"/>
          <p:nvPr/>
        </p:nvSpPr>
        <p:spPr>
          <a:xfrm>
            <a:off x="8757920" y="5367774"/>
            <a:ext cx="2951480" cy="922020"/>
          </a:xfrm>
          <a:prstGeom prst="rect">
            <a:avLst/>
          </a:prstGeom>
          <a:noFill/>
        </p:spPr>
        <p:txBody>
          <a:bodyPr wrap="square">
            <a:spAutoFit/>
          </a:bodyPr>
          <a:lstStyle/>
          <a:p>
            <a:pPr algn="ctr"/>
            <a:r>
              <a:rPr lang="en-IN" b="1" kern="100" cap="all" dirty="0">
                <a:effectLst/>
                <a:latin typeface="Times New Roman" panose="02020603050405020304" pitchFamily="18" charset="0"/>
                <a:ea typeface="Calibri" panose="020F0502020204030204" pitchFamily="34" charset="0"/>
                <a:cs typeface="Times New Roman" panose="02020603050405020304" pitchFamily="18" charset="0"/>
              </a:rPr>
              <a:t>By</a:t>
            </a:r>
          </a:p>
          <a:p>
            <a:r>
              <a:rPr lang="en-US" altLang="en-IN" dirty="0">
                <a:latin typeface="Times New Roman" panose="02020603050405020304" pitchFamily="18" charset="0"/>
                <a:cs typeface="Times New Roman" panose="02020603050405020304" pitchFamily="18" charset="0"/>
              </a:rPr>
              <a:t>    U.GIRIDHAR KARTHIK</a:t>
            </a:r>
          </a:p>
          <a:p>
            <a:r>
              <a:rPr lang="en-US" altLang="en-IN" dirty="0">
                <a:latin typeface="Times New Roman" panose="02020603050405020304" pitchFamily="18" charset="0"/>
                <a:cs typeface="Times New Roman" panose="02020603050405020304" pitchFamily="18" charset="0"/>
              </a:rPr>
              <a:t>             22924090003</a:t>
            </a:r>
          </a:p>
        </p:txBody>
      </p:sp>
      <p:sp>
        <p:nvSpPr>
          <p:cNvPr id="2" name="TextBox 1"/>
          <p:cNvSpPr txBox="1"/>
          <p:nvPr/>
        </p:nvSpPr>
        <p:spPr>
          <a:xfrm>
            <a:off x="860014" y="5506273"/>
            <a:ext cx="2951480" cy="645160"/>
          </a:xfrm>
          <a:prstGeom prst="rect">
            <a:avLst/>
          </a:prstGeom>
          <a:noFill/>
        </p:spPr>
        <p:txBody>
          <a:bodyPr wrap="square">
            <a:spAutoFit/>
          </a:bodyPr>
          <a:lstStyle/>
          <a:p>
            <a:pPr algn="ctr"/>
            <a:r>
              <a:rPr lang="en-IN" b="1" kern="100" cap="all" dirty="0">
                <a:effectLst/>
                <a:latin typeface="Times New Roman" panose="02020603050405020304" pitchFamily="18" charset="0"/>
                <a:ea typeface="Calibri" panose="020F0502020204030204" pitchFamily="34" charset="0"/>
                <a:cs typeface="Times New Roman" panose="02020603050405020304" pitchFamily="18" charset="0"/>
              </a:rPr>
              <a:t>GUIDE</a:t>
            </a:r>
          </a:p>
          <a:p>
            <a:pPr algn="ctr"/>
            <a:r>
              <a:rPr lang="en-US" altLang="en-IN" b="1" kern="100" cap="all" dirty="0">
                <a:effectLst/>
                <a:latin typeface="Times New Roman" panose="02020603050405020304" pitchFamily="18" charset="0"/>
                <a:ea typeface="Calibri" panose="020F0502020204030204" pitchFamily="34" charset="0"/>
                <a:cs typeface="Times New Roman" panose="02020603050405020304" pitchFamily="18" charset="0"/>
              </a:rPr>
              <a:t>PROF U.K.SHUKLA</a:t>
            </a:r>
          </a:p>
        </p:txBody>
      </p:sp>
      <p:sp>
        <p:nvSpPr>
          <p:cNvPr id="3" name="Text Box 2"/>
          <p:cNvSpPr txBox="1"/>
          <p:nvPr/>
        </p:nvSpPr>
        <p:spPr>
          <a:xfrm>
            <a:off x="2507932" y="4007346"/>
            <a:ext cx="7176135" cy="368300"/>
          </a:xfrm>
          <a:prstGeom prst="rect">
            <a:avLst/>
          </a:prstGeom>
          <a:noFill/>
        </p:spPr>
        <p:txBody>
          <a:bodyPr wrap="none" rtlCol="0">
            <a:spAutoFit/>
          </a:bodyPr>
          <a:lstStyle/>
          <a:p>
            <a:pPr algn="l"/>
            <a:r>
              <a:rPr lang="en-US" dirty="0"/>
              <a:t>Leveraging Artificial Intelligence for Smarter Marketing Strategies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92" y="-970181"/>
            <a:ext cx="5924760" cy="3356753"/>
          </a:xfrm>
          <a:prstGeom prst="rect">
            <a:avLst/>
          </a:prstGeom>
        </p:spPr>
      </p:pic>
      <p:sp>
        <p:nvSpPr>
          <p:cNvPr id="6" name="TextBox 5"/>
          <p:cNvSpPr txBox="1"/>
          <p:nvPr/>
        </p:nvSpPr>
        <p:spPr>
          <a:xfrm>
            <a:off x="822593" y="1540402"/>
            <a:ext cx="10546814" cy="4939030"/>
          </a:xfrm>
          <a:prstGeom prst="rect">
            <a:avLst/>
          </a:prstGeom>
          <a:noFill/>
        </p:spPr>
        <p:txBody>
          <a:bodyPr wrap="square">
            <a:spAutoFit/>
          </a:bodyPr>
          <a:lstStyle/>
          <a:p>
            <a:pPr marL="457200" indent="-457200" algn="just">
              <a:buFont typeface="Arial" panose="020B0604020202020204" pitchFamily="34" charset="0"/>
              <a:buChar char="•"/>
            </a:pPr>
            <a:r>
              <a:rPr lang="en-US" sz="2100" b="1" dirty="0">
                <a:latin typeface="Cambria" panose="02040503050406030204" pitchFamily="18" charset="0"/>
                <a:ea typeface="Cambria" panose="02040503050406030204" pitchFamily="18" charset="0"/>
                <a:cs typeface="Times New Roman" panose="02020603050405020304" pitchFamily="18" charset="0"/>
              </a:rPr>
              <a:t>Predictive Analytics Platforms:</a:t>
            </a:r>
            <a:r>
              <a:rPr lang="en-US" sz="2100" dirty="0">
                <a:latin typeface="Cambria" panose="02040503050406030204" pitchFamily="18" charset="0"/>
                <a:ea typeface="Cambria" panose="02040503050406030204" pitchFamily="18" charset="0"/>
                <a:cs typeface="Times New Roman" panose="02020603050405020304" pitchFamily="18" charset="0"/>
              </a:rPr>
              <a:t> AI-driven platforms like Google Analytics and Piwik PRO predict customer behavior, helping marketers tailor their strategies based on data-driven insights.</a:t>
            </a:r>
          </a:p>
          <a:p>
            <a:pPr marL="457200" indent="-457200" algn="just">
              <a:buFont typeface="Arial" panose="020B0604020202020204" pitchFamily="34" charset="0"/>
              <a:buChar char="•"/>
            </a:pPr>
            <a:endParaRPr lang="en-US" sz="2100" dirty="0">
              <a:latin typeface="Cambria" panose="02040503050406030204" pitchFamily="18" charset="0"/>
              <a:ea typeface="Cambria" panose="02040503050406030204" pitchFamily="18" charset="0"/>
              <a:cs typeface="Times New Roman" panose="02020603050405020304" pitchFamily="18" charset="0"/>
            </a:endParaRPr>
          </a:p>
          <a:p>
            <a:pPr marL="457200" indent="-457200" algn="just">
              <a:buFont typeface="Arial" panose="020B0604020202020204" pitchFamily="34" charset="0"/>
              <a:buChar char="•"/>
            </a:pPr>
            <a:r>
              <a:rPr lang="en-US" sz="2100" b="1" dirty="0">
                <a:latin typeface="Cambria" panose="02040503050406030204" pitchFamily="18" charset="0"/>
                <a:ea typeface="Cambria" panose="02040503050406030204" pitchFamily="18" charset="0"/>
                <a:cs typeface="Times New Roman" panose="02020603050405020304" pitchFamily="18" charset="0"/>
              </a:rPr>
              <a:t>Content Creation Tools:</a:t>
            </a:r>
            <a:r>
              <a:rPr lang="en-US" sz="2100" dirty="0">
                <a:latin typeface="Cambria" panose="02040503050406030204" pitchFamily="18" charset="0"/>
                <a:ea typeface="Cambria" panose="02040503050406030204" pitchFamily="18" charset="0"/>
                <a:cs typeface="Times New Roman" panose="02020603050405020304" pitchFamily="18" charset="0"/>
              </a:rPr>
              <a:t> Tools like Jasper (formerly Jarvis) and Copy.ai use AI to generate content ideas, write articles, and create social media posts, saving time and ensuring consistency.</a:t>
            </a:r>
          </a:p>
          <a:p>
            <a:pPr marL="457200" indent="-457200" algn="just">
              <a:buFont typeface="Arial" panose="020B0604020202020204" pitchFamily="34" charset="0"/>
              <a:buChar char="•"/>
            </a:pPr>
            <a:endParaRPr lang="en-US" sz="2100" dirty="0">
              <a:latin typeface="Cambria" panose="02040503050406030204" pitchFamily="18" charset="0"/>
              <a:ea typeface="Cambria" panose="02040503050406030204" pitchFamily="18" charset="0"/>
              <a:cs typeface="Times New Roman" panose="02020603050405020304" pitchFamily="18" charset="0"/>
            </a:endParaRPr>
          </a:p>
          <a:p>
            <a:pPr marL="457200" indent="-457200" algn="just">
              <a:buFont typeface="Arial" panose="020B0604020202020204" pitchFamily="34" charset="0"/>
              <a:buChar char="•"/>
            </a:pPr>
            <a:r>
              <a:rPr lang="en-US" sz="2100" b="1" dirty="0">
                <a:latin typeface="Cambria" panose="02040503050406030204" pitchFamily="18" charset="0"/>
                <a:ea typeface="Cambria" panose="02040503050406030204" pitchFamily="18" charset="0"/>
                <a:cs typeface="Times New Roman" panose="02020603050405020304" pitchFamily="18" charset="0"/>
              </a:rPr>
              <a:t>Ad Optimization Tools:</a:t>
            </a:r>
            <a:r>
              <a:rPr lang="en-US" sz="2100" dirty="0">
                <a:latin typeface="Cambria" panose="02040503050406030204" pitchFamily="18" charset="0"/>
                <a:ea typeface="Cambria" panose="02040503050406030204" pitchFamily="18" charset="0"/>
                <a:cs typeface="Times New Roman" panose="02020603050405020304" pitchFamily="18" charset="0"/>
              </a:rPr>
              <a:t> AI tools like AdRoll and Smartly.io optimize digital advertising campaigns by analyzing performance data and automatically adjusting bids, budgets, and targeting for better ROI.</a:t>
            </a:r>
          </a:p>
          <a:p>
            <a:pPr marL="457200" indent="-457200" algn="just">
              <a:buFont typeface="Arial" panose="020B0604020202020204" pitchFamily="34" charset="0"/>
              <a:buChar char="•"/>
            </a:pPr>
            <a:endParaRPr lang="en-US" sz="2100" dirty="0">
              <a:latin typeface="Cambria" panose="02040503050406030204" pitchFamily="18" charset="0"/>
              <a:ea typeface="Cambria" panose="02040503050406030204" pitchFamily="18" charset="0"/>
              <a:cs typeface="Times New Roman" panose="02020603050405020304" pitchFamily="18" charset="0"/>
            </a:endParaRPr>
          </a:p>
          <a:p>
            <a:pPr marL="457200" indent="-457200" algn="just">
              <a:buFont typeface="Arial" panose="020B0604020202020204" pitchFamily="34" charset="0"/>
              <a:buChar char="•"/>
            </a:pPr>
            <a:r>
              <a:rPr lang="en-US" sz="2100" b="1" dirty="0">
                <a:latin typeface="Cambria" panose="02040503050406030204" pitchFamily="18" charset="0"/>
                <a:ea typeface="Cambria" panose="02040503050406030204" pitchFamily="18" charset="0"/>
                <a:cs typeface="Times New Roman" panose="02020603050405020304" pitchFamily="18" charset="0"/>
              </a:rPr>
              <a:t>Social Media Management Tools:</a:t>
            </a:r>
            <a:r>
              <a:rPr lang="en-US" sz="2100" dirty="0">
                <a:latin typeface="Cambria" panose="02040503050406030204" pitchFamily="18" charset="0"/>
                <a:ea typeface="Cambria" panose="02040503050406030204" pitchFamily="18" charset="0"/>
                <a:cs typeface="Times New Roman" panose="02020603050405020304" pitchFamily="18" charset="0"/>
              </a:rPr>
              <a:t> Tools like Hootsuite and Sprinklr use AI to schedule posts, analyze engagement, and provide insights into social media trends, helping businesses maintain a strong online presence.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0E79DEE4-394C-50F3-C05D-AD33C792A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92" y="-970181"/>
            <a:ext cx="5924760" cy="3356753"/>
          </a:xfrm>
          <a:prstGeom prst="rect">
            <a:avLst/>
          </a:prstGeom>
        </p:spPr>
      </p:pic>
      <p:sp>
        <p:nvSpPr>
          <p:cNvPr id="3" name="TextBox 2">
            <a:extLst>
              <a:ext uri="{FF2B5EF4-FFF2-40B4-BE49-F238E27FC236}">
                <a16:creationId xmlns:a16="http://schemas.microsoft.com/office/drawing/2014/main" id="{550882A0-D8AA-8221-2CA0-F1C0899A0596}"/>
              </a:ext>
            </a:extLst>
          </p:cNvPr>
          <p:cNvSpPr txBox="1"/>
          <p:nvPr/>
        </p:nvSpPr>
        <p:spPr>
          <a:xfrm>
            <a:off x="4792337" y="578837"/>
            <a:ext cx="6323682" cy="553998"/>
          </a:xfrm>
          <a:prstGeom prst="rect">
            <a:avLst/>
          </a:prstGeom>
          <a:noFill/>
        </p:spPr>
        <p:txBody>
          <a:bodyPr wrap="square" rtlCol="0">
            <a:spAutoFit/>
          </a:bodyPr>
          <a:lstStyle/>
          <a:p>
            <a:pPr algn="ctr"/>
            <a:r>
              <a:rPr lang="en-US" sz="3000" b="1" dirty="0">
                <a:solidFill>
                  <a:srgbClr val="00336E"/>
                </a:solidFill>
                <a:latin typeface="Times New Roman" panose="02020603050405020304" pitchFamily="18" charset="0"/>
                <a:cs typeface="Times New Roman" panose="02020603050405020304" pitchFamily="18" charset="0"/>
              </a:rPr>
              <a:t>RESEARCH DESIGN</a:t>
            </a:r>
            <a:endParaRPr lang="en-IN"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ACBAFF2-CDA7-3E5A-2014-B49AB2C53C27}"/>
              </a:ext>
            </a:extLst>
          </p:cNvPr>
          <p:cNvSpPr txBox="1"/>
          <p:nvPr/>
        </p:nvSpPr>
        <p:spPr>
          <a:xfrm>
            <a:off x="1110407" y="1758523"/>
            <a:ext cx="9971181" cy="1846659"/>
          </a:xfrm>
          <a:prstGeom prst="rect">
            <a:avLst/>
          </a:prstGeom>
          <a:noFill/>
        </p:spPr>
        <p:txBody>
          <a:bodyPr wrap="square">
            <a:spAutoFit/>
          </a:bodyPr>
          <a:lstStyle/>
          <a:p>
            <a:pPr algn="just"/>
            <a:r>
              <a:rPr lang="en-IN" sz="2200" b="1" dirty="0"/>
              <a:t>Objective:</a:t>
            </a:r>
            <a:r>
              <a:rPr lang="en-IN" sz="2200" dirty="0"/>
              <a:t> </a:t>
            </a:r>
          </a:p>
          <a:p>
            <a:pPr algn="just"/>
            <a:r>
              <a:rPr lang="en-IN" dirty="0"/>
              <a:t>The primary objective of this research is to </a:t>
            </a:r>
            <a:r>
              <a:rPr lang="en-IN" dirty="0" err="1"/>
              <a:t>analyze</a:t>
            </a:r>
            <a:r>
              <a:rPr lang="en-IN" dirty="0"/>
              <a:t> how AI-driven tools and strategies have impacted digital marketing across different industries. The study aims to quantify the effects of AI on key marketing metrics such as revenue growth, customer engagement, and retention rates. By examining real-world examples, the research seeks to illustrate the tangible benefits and improvements companies have experienced after implementing AI technologies.</a:t>
            </a:r>
            <a:endParaRPr lang="en-US" dirty="0"/>
          </a:p>
        </p:txBody>
      </p:sp>
      <p:sp>
        <p:nvSpPr>
          <p:cNvPr id="7" name="TextBox 6">
            <a:extLst>
              <a:ext uri="{FF2B5EF4-FFF2-40B4-BE49-F238E27FC236}">
                <a16:creationId xmlns:a16="http://schemas.microsoft.com/office/drawing/2014/main" id="{2DA81A9C-2BDF-D3F9-BF0C-1B1C8888F130}"/>
              </a:ext>
            </a:extLst>
          </p:cNvPr>
          <p:cNvSpPr txBox="1"/>
          <p:nvPr/>
        </p:nvSpPr>
        <p:spPr>
          <a:xfrm>
            <a:off x="1110406" y="3935590"/>
            <a:ext cx="9971181" cy="1815882"/>
          </a:xfrm>
          <a:prstGeom prst="rect">
            <a:avLst/>
          </a:prstGeom>
          <a:noFill/>
        </p:spPr>
        <p:txBody>
          <a:bodyPr wrap="square">
            <a:spAutoFit/>
          </a:bodyPr>
          <a:lstStyle/>
          <a:p>
            <a:pPr algn="just"/>
            <a:r>
              <a:rPr lang="en-IN" sz="2200" b="1" dirty="0"/>
              <a:t>Methodology:</a:t>
            </a:r>
          </a:p>
          <a:p>
            <a:pPr algn="just"/>
            <a:r>
              <a:rPr lang="en-IN" dirty="0"/>
              <a:t>Data for this research was collected through a combination of secondary sources, including company reports, case studies, and industry analyses. The research involves a comparative analysis of pre- and post-AI implementation metrics for five prominent companies—Amazon, Netflix, Coca-Cola, Sephora, and Starbucks. Each company was selected based on their notable use of AI tools in digital marketing and their ability to provide detailed, quantifiable results.</a:t>
            </a:r>
          </a:p>
        </p:txBody>
      </p:sp>
    </p:spTree>
    <p:extLst>
      <p:ext uri="{BB962C8B-B14F-4D97-AF65-F5344CB8AC3E}">
        <p14:creationId xmlns:p14="http://schemas.microsoft.com/office/powerpoint/2010/main" val="1624764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D0EFCF94-297E-FC8A-F7AB-691E0D2F9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59" y="-853835"/>
            <a:ext cx="5924760" cy="3356753"/>
          </a:xfrm>
          <a:prstGeom prst="rect">
            <a:avLst/>
          </a:prstGeom>
        </p:spPr>
      </p:pic>
      <p:sp>
        <p:nvSpPr>
          <p:cNvPr id="3" name="TextBox 2">
            <a:extLst>
              <a:ext uri="{FF2B5EF4-FFF2-40B4-BE49-F238E27FC236}">
                <a16:creationId xmlns:a16="http://schemas.microsoft.com/office/drawing/2014/main" id="{F644392F-C780-0F2F-917C-34D5C6877F29}"/>
              </a:ext>
            </a:extLst>
          </p:cNvPr>
          <p:cNvSpPr txBox="1"/>
          <p:nvPr/>
        </p:nvSpPr>
        <p:spPr>
          <a:xfrm>
            <a:off x="4982343" y="673840"/>
            <a:ext cx="6323682" cy="553998"/>
          </a:xfrm>
          <a:prstGeom prst="rect">
            <a:avLst/>
          </a:prstGeom>
          <a:noFill/>
        </p:spPr>
        <p:txBody>
          <a:bodyPr wrap="square" rtlCol="0">
            <a:spAutoFit/>
          </a:bodyPr>
          <a:lstStyle/>
          <a:p>
            <a:pPr algn="ctr"/>
            <a:r>
              <a:rPr lang="en-US" sz="3000" b="1" dirty="0">
                <a:solidFill>
                  <a:srgbClr val="00336E"/>
                </a:solidFill>
                <a:latin typeface="Times New Roman" panose="02020603050405020304" pitchFamily="18" charset="0"/>
                <a:cs typeface="Times New Roman" panose="02020603050405020304" pitchFamily="18" charset="0"/>
              </a:rPr>
              <a:t>DATA COLLECTION &amp; ANALYSIS</a:t>
            </a:r>
            <a:endParaRPr lang="en-IN" sz="3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3C9AB68-5731-0FD8-822B-C31B9010726A}"/>
              </a:ext>
            </a:extLst>
          </p:cNvPr>
          <p:cNvSpPr txBox="1"/>
          <p:nvPr/>
        </p:nvSpPr>
        <p:spPr>
          <a:xfrm>
            <a:off x="1336501" y="1722269"/>
            <a:ext cx="9518998" cy="2308324"/>
          </a:xfrm>
          <a:prstGeom prst="rect">
            <a:avLst/>
          </a:prstGeom>
          <a:noFill/>
        </p:spPr>
        <p:txBody>
          <a:bodyPr wrap="square">
            <a:spAutoFit/>
          </a:bodyPr>
          <a:lstStyle/>
          <a:p>
            <a:pPr marL="285750" indent="-285750" algn="just">
              <a:buFont typeface="Arial" panose="020B0604020202020204" pitchFamily="34" charset="0"/>
              <a:buChar char="•"/>
            </a:pPr>
            <a:r>
              <a:rPr lang="en-IN" b="1" dirty="0"/>
              <a:t>Case Studies:</a:t>
            </a:r>
            <a:r>
              <a:rPr lang="en-IN" dirty="0"/>
              <a:t> In-depth case studies from company reports and industry publications were used to gather detailed information on AI tools, their applications, and their impacts on marketing metrics.</a:t>
            </a:r>
          </a:p>
          <a:p>
            <a:pPr marL="285750" indent="-285750" algn="just">
              <a:buFont typeface="Arial" panose="020B0604020202020204" pitchFamily="34" charset="0"/>
              <a:buChar char="•"/>
            </a:pPr>
            <a:r>
              <a:rPr lang="en-IN" b="1" dirty="0"/>
              <a:t>Company Reports:</a:t>
            </a:r>
            <a:r>
              <a:rPr lang="en-IN" dirty="0"/>
              <a:t> Official reports and press releases from companies such as Amazon, Netflix, Coca-Cola, Sephora, and Starbucks provided data on revenue, customer engagement, and other relevant metrics before and after AI implementation.</a:t>
            </a:r>
          </a:p>
          <a:p>
            <a:pPr marL="285750" indent="-285750" algn="just">
              <a:buFont typeface="Arial" panose="020B0604020202020204" pitchFamily="34" charset="0"/>
              <a:buChar char="•"/>
            </a:pPr>
            <a:r>
              <a:rPr lang="en-IN" b="1" dirty="0"/>
              <a:t>Industry Reports:</a:t>
            </a:r>
            <a:r>
              <a:rPr lang="en-IN" dirty="0"/>
              <a:t> Reports from sources like Gartner and McKinsey Digital offered additional context and comparative data to support the analysis of AI’s impact on marketing.</a:t>
            </a:r>
          </a:p>
        </p:txBody>
      </p:sp>
      <p:sp>
        <p:nvSpPr>
          <p:cNvPr id="9" name="TextBox 8">
            <a:extLst>
              <a:ext uri="{FF2B5EF4-FFF2-40B4-BE49-F238E27FC236}">
                <a16:creationId xmlns:a16="http://schemas.microsoft.com/office/drawing/2014/main" id="{BCDC502C-D673-E11E-1B5D-BF149D7A2AF6}"/>
              </a:ext>
            </a:extLst>
          </p:cNvPr>
          <p:cNvSpPr txBox="1"/>
          <p:nvPr/>
        </p:nvSpPr>
        <p:spPr>
          <a:xfrm>
            <a:off x="1336501" y="4612205"/>
            <a:ext cx="9518998" cy="1261884"/>
          </a:xfrm>
          <a:prstGeom prst="rect">
            <a:avLst/>
          </a:prstGeom>
          <a:noFill/>
        </p:spPr>
        <p:txBody>
          <a:bodyPr wrap="square">
            <a:spAutoFit/>
          </a:bodyPr>
          <a:lstStyle/>
          <a:p>
            <a:pPr algn="just"/>
            <a:r>
              <a:rPr lang="en-IN" sz="2200" b="1" dirty="0"/>
              <a:t>Data Analysis:</a:t>
            </a:r>
          </a:p>
          <a:p>
            <a:pPr algn="just"/>
            <a:r>
              <a:rPr lang="en-IN" dirty="0"/>
              <a:t>The collected data was </a:t>
            </a:r>
            <a:r>
              <a:rPr lang="en-IN" dirty="0" err="1"/>
              <a:t>analyzed</a:t>
            </a:r>
            <a:r>
              <a:rPr lang="en-IN" dirty="0"/>
              <a:t> to identify trends, patterns, and quantifiable impacts of AI on digital marketing. Metrics such as revenue from recommendations, customer engagement, and retention rates were examined to evaluate the effectiveness of AI tools.</a:t>
            </a:r>
            <a:endParaRPr lang="en-US" dirty="0"/>
          </a:p>
        </p:txBody>
      </p:sp>
    </p:spTree>
    <p:extLst>
      <p:ext uri="{BB962C8B-B14F-4D97-AF65-F5344CB8AC3E}">
        <p14:creationId xmlns:p14="http://schemas.microsoft.com/office/powerpoint/2010/main" val="3227498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D0EFCF94-297E-FC8A-F7AB-691E0D2F9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59" y="-853835"/>
            <a:ext cx="5924760" cy="3356753"/>
          </a:xfrm>
          <a:prstGeom prst="rect">
            <a:avLst/>
          </a:prstGeom>
        </p:spPr>
      </p:pic>
      <p:sp>
        <p:nvSpPr>
          <p:cNvPr id="3" name="TextBox 2">
            <a:extLst>
              <a:ext uri="{FF2B5EF4-FFF2-40B4-BE49-F238E27FC236}">
                <a16:creationId xmlns:a16="http://schemas.microsoft.com/office/drawing/2014/main" id="{37D16BA3-70FD-FF5A-35E5-0820F5CD02C8}"/>
              </a:ext>
            </a:extLst>
          </p:cNvPr>
          <p:cNvSpPr txBox="1"/>
          <p:nvPr/>
        </p:nvSpPr>
        <p:spPr>
          <a:xfrm>
            <a:off x="4982343" y="673840"/>
            <a:ext cx="6323682" cy="553998"/>
          </a:xfrm>
          <a:prstGeom prst="rect">
            <a:avLst/>
          </a:prstGeom>
          <a:noFill/>
        </p:spPr>
        <p:txBody>
          <a:bodyPr wrap="square" rtlCol="0">
            <a:spAutoFit/>
          </a:bodyPr>
          <a:lstStyle/>
          <a:p>
            <a:pPr algn="ctr"/>
            <a:r>
              <a:rPr lang="en-US" sz="3000" b="1" dirty="0">
                <a:solidFill>
                  <a:srgbClr val="00336E"/>
                </a:solidFill>
                <a:latin typeface="Times New Roman" panose="02020603050405020304" pitchFamily="18" charset="0"/>
                <a:cs typeface="Times New Roman" panose="02020603050405020304" pitchFamily="18" charset="0"/>
              </a:rPr>
              <a:t>TOOLS USED IN RESEARCH</a:t>
            </a:r>
            <a:endParaRPr lang="en-IN" sz="3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F6F261C-72C0-8019-A3EB-68D63E423277}"/>
              </a:ext>
            </a:extLst>
          </p:cNvPr>
          <p:cNvSpPr txBox="1"/>
          <p:nvPr/>
        </p:nvSpPr>
        <p:spPr>
          <a:xfrm>
            <a:off x="912075" y="1688460"/>
            <a:ext cx="9941972" cy="4370427"/>
          </a:xfrm>
          <a:prstGeom prst="rect">
            <a:avLst/>
          </a:prstGeom>
          <a:noFill/>
        </p:spPr>
        <p:txBody>
          <a:bodyPr wrap="square">
            <a:spAutoFit/>
          </a:bodyPr>
          <a:lstStyle/>
          <a:p>
            <a:r>
              <a:rPr lang="en-IN" sz="2200" b="1" dirty="0"/>
              <a:t>Statistical Tools:</a:t>
            </a:r>
            <a:endParaRPr lang="en-IN" sz="2200" dirty="0"/>
          </a:p>
          <a:p>
            <a:pPr marL="285750" indent="-285750">
              <a:buFont typeface="Arial" panose="020B0604020202020204" pitchFamily="34" charset="0"/>
              <a:buChar char="•"/>
            </a:pPr>
            <a:r>
              <a:rPr lang="en-IN" b="1" dirty="0"/>
              <a:t>Percentage Calculations:</a:t>
            </a:r>
            <a:r>
              <a:rPr lang="en-IN" dirty="0"/>
              <a:t> Used to determine the proportionate impact of AI on marketing metrics, such as revenue growth and customer engagement rates.</a:t>
            </a:r>
          </a:p>
          <a:p>
            <a:pPr marL="285750" indent="-285750">
              <a:buFont typeface="Arial" panose="020B0604020202020204" pitchFamily="34" charset="0"/>
              <a:buChar char="•"/>
            </a:pPr>
            <a:r>
              <a:rPr lang="en-IN" b="1" dirty="0"/>
              <a:t>Averages:</a:t>
            </a:r>
            <a:r>
              <a:rPr lang="en-IN" dirty="0"/>
              <a:t> Calculated to provide a baseline measure of typical marketing performance before and after AI implementation.</a:t>
            </a:r>
          </a:p>
          <a:p>
            <a:pPr marL="285750" indent="-285750">
              <a:buFont typeface="Arial" panose="020B0604020202020204" pitchFamily="34" charset="0"/>
              <a:buChar char="•"/>
            </a:pPr>
            <a:r>
              <a:rPr lang="en-IN" b="1" dirty="0"/>
              <a:t>Column Charts:</a:t>
            </a:r>
            <a:r>
              <a:rPr lang="en-IN" dirty="0"/>
              <a:t> Employed to visually compare key metrics (e.g., revenue from recommendations) before and after AI across different companies.</a:t>
            </a:r>
          </a:p>
          <a:p>
            <a:endParaRPr lang="en-IN" dirty="0"/>
          </a:p>
          <a:p>
            <a:r>
              <a:rPr lang="en-IN" sz="2200" b="1" dirty="0"/>
              <a:t>Data Visualization:</a:t>
            </a:r>
            <a:endParaRPr lang="en-IN" sz="2200" dirty="0"/>
          </a:p>
          <a:p>
            <a:pPr marL="285750" indent="-285750">
              <a:buFont typeface="Arial" panose="020B0604020202020204" pitchFamily="34" charset="0"/>
              <a:buChar char="•"/>
            </a:pPr>
            <a:r>
              <a:rPr lang="en-IN" b="1" dirty="0"/>
              <a:t>Bar Graphs:</a:t>
            </a:r>
            <a:r>
              <a:rPr lang="en-IN" dirty="0"/>
              <a:t> Illustrated the comparative revenue growth from recommendations for companies like Amazon and Netflix, highlighting the percentage increase in revenue attributed to AI-driven recommendations.</a:t>
            </a:r>
          </a:p>
          <a:p>
            <a:pPr marL="285750" indent="-285750">
              <a:buFont typeface="Arial" panose="020B0604020202020204" pitchFamily="34" charset="0"/>
              <a:buChar char="•"/>
            </a:pPr>
            <a:r>
              <a:rPr lang="en-IN" b="1" dirty="0"/>
              <a:t>Pie Charts:</a:t>
            </a:r>
            <a:r>
              <a:rPr lang="en-IN" dirty="0"/>
              <a:t> Displayed the percentage increase in customer engagement for companies like Coca-Cola and Starbucks, showing the proportionate growth in engagement before and after AI implementation.</a:t>
            </a:r>
          </a:p>
        </p:txBody>
      </p:sp>
    </p:spTree>
    <p:extLst>
      <p:ext uri="{BB962C8B-B14F-4D97-AF65-F5344CB8AC3E}">
        <p14:creationId xmlns:p14="http://schemas.microsoft.com/office/powerpoint/2010/main" val="293611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77" name="Freeform: Shape 7176">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79" name="Freeform: Shape 7178">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8430D28-27DF-62CB-0141-0FA3F054C6D3}"/>
              </a:ext>
            </a:extLst>
          </p:cNvPr>
          <p:cNvSpPr txBox="1"/>
          <p:nvPr/>
        </p:nvSpPr>
        <p:spPr>
          <a:xfrm>
            <a:off x="438913" y="859536"/>
            <a:ext cx="4832802" cy="124358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600" b="1">
                <a:latin typeface="+mj-lt"/>
                <a:ea typeface="+mj-ea"/>
                <a:cs typeface="+mj-cs"/>
              </a:rPr>
              <a:t>CASE STUDIES OF </a:t>
            </a:r>
          </a:p>
          <a:p>
            <a:pPr defTabSz="914400">
              <a:lnSpc>
                <a:spcPct val="90000"/>
              </a:lnSpc>
              <a:spcBef>
                <a:spcPct val="0"/>
              </a:spcBef>
              <a:spcAft>
                <a:spcPts val="600"/>
              </a:spcAft>
            </a:pPr>
            <a:r>
              <a:rPr lang="en-US" sz="2600" b="1">
                <a:latin typeface="+mj-lt"/>
                <a:ea typeface="+mj-ea"/>
                <a:cs typeface="+mj-cs"/>
              </a:rPr>
              <a:t>COMPANIES USING AI IN DIGITAL MARKETING</a:t>
            </a:r>
            <a:endParaRPr lang="en-US" sz="2600">
              <a:latin typeface="+mj-lt"/>
              <a:ea typeface="+mj-ea"/>
              <a:cs typeface="+mj-cs"/>
            </a:endParaRPr>
          </a:p>
        </p:txBody>
      </p:sp>
      <p:sp>
        <p:nvSpPr>
          <p:cNvPr id="7185" name="Rectangle 7184">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186" name="Rectangle 718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D6BF0C69-EB33-FB7A-8FFF-A4127B2F9AB6}"/>
              </a:ext>
            </a:extLst>
          </p:cNvPr>
          <p:cNvSpPr txBox="1"/>
          <p:nvPr/>
        </p:nvSpPr>
        <p:spPr>
          <a:xfrm>
            <a:off x="438912" y="2512611"/>
            <a:ext cx="4832803" cy="3664351"/>
          </a:xfrm>
          <a:prstGeom prst="rect">
            <a:avLst/>
          </a:prstGeom>
        </p:spPr>
        <p:txBody>
          <a:bodyPr vert="horz" lIns="91440" tIns="45720" rIns="91440" bIns="45720" rtlCol="0">
            <a:normAutofit/>
          </a:bodyPr>
          <a:lstStyle/>
          <a:p>
            <a:pPr marL="457200" indent="-228600" defTabSz="914400">
              <a:lnSpc>
                <a:spcPct val="90000"/>
              </a:lnSpc>
              <a:spcAft>
                <a:spcPts val="600"/>
              </a:spcAft>
              <a:buFont typeface="Arial" panose="020B0604020202020204" pitchFamily="34" charset="0"/>
              <a:buChar char="•"/>
            </a:pPr>
            <a:r>
              <a:rPr lang="en-US" dirty="0"/>
              <a:t>Amazon</a:t>
            </a:r>
          </a:p>
          <a:p>
            <a:pPr marL="457200" indent="-228600" defTabSz="914400">
              <a:lnSpc>
                <a:spcPct val="90000"/>
              </a:lnSpc>
              <a:spcAft>
                <a:spcPts val="600"/>
              </a:spcAft>
              <a:buFont typeface="Arial" panose="020B0604020202020204" pitchFamily="34" charset="0"/>
              <a:buChar char="•"/>
            </a:pPr>
            <a:r>
              <a:rPr lang="en-US" dirty="0"/>
              <a:t>Netflix</a:t>
            </a:r>
          </a:p>
          <a:p>
            <a:pPr marL="457200" indent="-228600" defTabSz="914400">
              <a:lnSpc>
                <a:spcPct val="90000"/>
              </a:lnSpc>
              <a:spcAft>
                <a:spcPts val="600"/>
              </a:spcAft>
              <a:buFont typeface="Arial" panose="020B0604020202020204" pitchFamily="34" charset="0"/>
              <a:buChar char="•"/>
            </a:pPr>
            <a:r>
              <a:rPr lang="en-US" dirty="0"/>
              <a:t>Coca-Cola</a:t>
            </a:r>
          </a:p>
          <a:p>
            <a:pPr marL="457200" indent="-228600" defTabSz="914400">
              <a:lnSpc>
                <a:spcPct val="90000"/>
              </a:lnSpc>
              <a:spcAft>
                <a:spcPts val="600"/>
              </a:spcAft>
              <a:buFont typeface="Arial" panose="020B0604020202020204" pitchFamily="34" charset="0"/>
              <a:buChar char="•"/>
            </a:pPr>
            <a:r>
              <a:rPr lang="en-US" dirty="0"/>
              <a:t>Sephora</a:t>
            </a:r>
          </a:p>
          <a:p>
            <a:pPr marL="457200" indent="-228600" defTabSz="914400">
              <a:lnSpc>
                <a:spcPct val="90000"/>
              </a:lnSpc>
              <a:spcAft>
                <a:spcPts val="600"/>
              </a:spcAft>
              <a:buFont typeface="Arial" panose="020B0604020202020204" pitchFamily="34" charset="0"/>
              <a:buChar char="•"/>
            </a:pPr>
            <a:r>
              <a:rPr lang="en-US" dirty="0"/>
              <a:t>Starbucks</a:t>
            </a:r>
          </a:p>
        </p:txBody>
      </p:sp>
      <p:pic>
        <p:nvPicPr>
          <p:cNvPr id="2" name="Picture 1" descr="Logo&#10;&#10;Description automatically generated">
            <a:extLst>
              <a:ext uri="{FF2B5EF4-FFF2-40B4-BE49-F238E27FC236}">
                <a16:creationId xmlns:a16="http://schemas.microsoft.com/office/drawing/2014/main" id="{D0EFCF94-297E-FC8A-F7AB-691E0D2F9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312" y="3429000"/>
            <a:ext cx="4833831" cy="2743200"/>
          </a:xfrm>
          <a:prstGeom prst="rect">
            <a:avLst/>
          </a:prstGeom>
        </p:spPr>
      </p:pic>
      <p:pic>
        <p:nvPicPr>
          <p:cNvPr id="8" name="Picture 2" descr="Everything you should know about the Case studies">
            <a:extLst>
              <a:ext uri="{FF2B5EF4-FFF2-40B4-BE49-F238E27FC236}">
                <a16:creationId xmlns:a16="http://schemas.microsoft.com/office/drawing/2014/main" id="{EB8439B1-FBCB-C13B-4834-DA7ACC080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8" r="-1" b="153"/>
          <a:stretch/>
        </p:blipFill>
        <p:spPr bwMode="auto">
          <a:xfrm>
            <a:off x="6106629" y="-4"/>
            <a:ext cx="6085867" cy="3694674"/>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062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17" name="Rectangle 8216">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8" name="Picture 6" descr="Amazon Shopping - Apps on Google Play">
            <a:extLst>
              <a:ext uri="{FF2B5EF4-FFF2-40B4-BE49-F238E27FC236}">
                <a16:creationId xmlns:a16="http://schemas.microsoft.com/office/drawing/2014/main" id="{0D809AED-9163-FAE3-86DF-A9CC6486C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 b="5868"/>
          <a:stretch/>
        </p:blipFill>
        <p:spPr bwMode="auto">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2" name="Picture 1" descr="Logo&#10;&#10;Description automatically generated">
            <a:extLst>
              <a:ext uri="{FF2B5EF4-FFF2-40B4-BE49-F238E27FC236}">
                <a16:creationId xmlns:a16="http://schemas.microsoft.com/office/drawing/2014/main" id="{D0EFCF94-297E-FC8A-F7AB-691E0D2F9DD1}"/>
              </a:ext>
            </a:extLst>
          </p:cNvPr>
          <p:cNvPicPr>
            <a:picLocks noChangeAspect="1"/>
          </p:cNvPicPr>
          <p:nvPr/>
        </p:nvPicPr>
        <p:blipFill>
          <a:blip r:embed="rId3">
            <a:extLst>
              <a:ext uri="{28A0092B-C50C-407E-A947-70E740481C1C}">
                <a14:useLocalDpi xmlns:a14="http://schemas.microsoft.com/office/drawing/2010/main" val="0"/>
              </a:ext>
            </a:extLst>
          </a:blip>
          <a:srcRect t="8712" r="-2" b="10159"/>
          <a:stretch/>
        </p:blipFill>
        <p:spPr>
          <a:xfrm>
            <a:off x="4883025" y="3364992"/>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8218" name="Freeform: Shape 8204">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219" name="Freeform: Shape 8206">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52CE7839-3357-E593-3252-FB2469B367DF}"/>
              </a:ext>
            </a:extLst>
          </p:cNvPr>
          <p:cNvSpPr txBox="1"/>
          <p:nvPr/>
        </p:nvSpPr>
        <p:spPr>
          <a:xfrm>
            <a:off x="448056" y="859536"/>
            <a:ext cx="4832802" cy="124358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400" b="1" kern="1200">
                <a:solidFill>
                  <a:schemeClr val="tx1"/>
                </a:solidFill>
                <a:latin typeface="+mj-lt"/>
                <a:ea typeface="+mj-ea"/>
                <a:cs typeface="+mj-cs"/>
              </a:rPr>
              <a:t>1. AMAZON</a:t>
            </a:r>
            <a:endParaRPr lang="en-US" sz="3400" kern="1200">
              <a:solidFill>
                <a:schemeClr val="tx1"/>
              </a:solidFill>
              <a:latin typeface="+mj-lt"/>
              <a:ea typeface="+mj-ea"/>
              <a:cs typeface="+mj-cs"/>
            </a:endParaRPr>
          </a:p>
        </p:txBody>
      </p:sp>
      <p:sp>
        <p:nvSpPr>
          <p:cNvPr id="8220" name="Rectangle 821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221" name="Rectangle 82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22" name="Rectangle 8221">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B4CE8F3F-480E-7747-574B-7160A255586C}"/>
              </a:ext>
            </a:extLst>
          </p:cNvPr>
          <p:cNvSpPr txBox="1"/>
          <p:nvPr/>
        </p:nvSpPr>
        <p:spPr>
          <a:xfrm>
            <a:off x="448056" y="2512611"/>
            <a:ext cx="4832803" cy="3664351"/>
          </a:xfrm>
          <a:prstGeom prst="rect">
            <a:avLst/>
          </a:prstGeom>
        </p:spPr>
        <p:txBody>
          <a:bodyPr vert="horz" lIns="91440" tIns="45720" rIns="91440" bIns="45720" rtlCol="0">
            <a:normAutofit/>
          </a:bodyPr>
          <a:lstStyle/>
          <a:p>
            <a:pPr defTabSz="914400">
              <a:lnSpc>
                <a:spcPct val="90000"/>
              </a:lnSpc>
              <a:spcAft>
                <a:spcPts val="600"/>
              </a:spcAft>
            </a:pPr>
            <a:r>
              <a:rPr lang="en-US" sz="2000" b="1" dirty="0"/>
              <a:t>AI Tool Used By Amazon</a:t>
            </a:r>
            <a:r>
              <a:rPr lang="en-US" sz="2000" dirty="0"/>
              <a:t>: </a:t>
            </a:r>
          </a:p>
          <a:p>
            <a:pPr indent="-228600" defTabSz="914400">
              <a:lnSpc>
                <a:spcPct val="90000"/>
              </a:lnSpc>
              <a:spcAft>
                <a:spcPts val="600"/>
              </a:spcAft>
              <a:buFont typeface="Arial" panose="020B0604020202020204" pitchFamily="34" charset="0"/>
              <a:buChar char="•"/>
            </a:pPr>
            <a:r>
              <a:rPr lang="en-US" sz="1900" dirty="0"/>
              <a:t>Amazon Machine Learning (AML) and Personalization</a:t>
            </a:r>
            <a:r>
              <a:rPr lang="en-US" sz="1900" b="1" dirty="0"/>
              <a:t> </a:t>
            </a:r>
            <a:r>
              <a:rPr lang="en-US" sz="1900" dirty="0"/>
              <a:t>Algorithms</a:t>
            </a:r>
          </a:p>
          <a:p>
            <a:pPr indent="-228600" defTabSz="914400">
              <a:lnSpc>
                <a:spcPct val="90000"/>
              </a:lnSpc>
              <a:spcAft>
                <a:spcPts val="600"/>
              </a:spcAft>
              <a:buFont typeface="Arial" panose="020B0604020202020204" pitchFamily="34" charset="0"/>
              <a:buChar char="•"/>
            </a:pPr>
            <a:endParaRPr lang="en-US" sz="1900" b="1" dirty="0"/>
          </a:p>
          <a:p>
            <a:pPr defTabSz="914400">
              <a:lnSpc>
                <a:spcPct val="90000"/>
              </a:lnSpc>
              <a:spcAft>
                <a:spcPts val="600"/>
              </a:spcAft>
            </a:pPr>
            <a:r>
              <a:rPr lang="en-US" sz="2000" b="1" dirty="0"/>
              <a:t>AI Work</a:t>
            </a:r>
            <a:r>
              <a:rPr lang="en-US" sz="2000" dirty="0"/>
              <a:t>:</a:t>
            </a:r>
          </a:p>
          <a:p>
            <a:pPr indent="-228600" defTabSz="914400">
              <a:lnSpc>
                <a:spcPct val="90000"/>
              </a:lnSpc>
              <a:spcAft>
                <a:spcPts val="600"/>
              </a:spcAft>
              <a:buFont typeface="Arial" panose="020B0604020202020204" pitchFamily="34" charset="0"/>
              <a:buChar char="•"/>
            </a:pPr>
            <a:r>
              <a:rPr lang="en-US" sz="1900" dirty="0"/>
              <a:t>Amazon uses AI primarily for product recommendations, improving customer experiences through personalized suggestions, and automating its marketing campaigns. The AI system analyzes purchasing behavior, browsing patterns, and customer preferences.</a:t>
            </a:r>
          </a:p>
        </p:txBody>
      </p:sp>
    </p:spTree>
    <p:extLst>
      <p:ext uri="{BB962C8B-B14F-4D97-AF65-F5344CB8AC3E}">
        <p14:creationId xmlns:p14="http://schemas.microsoft.com/office/powerpoint/2010/main" val="1525473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D0EFCF94-297E-FC8A-F7AB-691E0D2F9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59" y="-853835"/>
            <a:ext cx="5924760" cy="3356753"/>
          </a:xfrm>
          <a:prstGeom prst="rect">
            <a:avLst/>
          </a:prstGeom>
        </p:spPr>
      </p:pic>
      <p:sp>
        <p:nvSpPr>
          <p:cNvPr id="3" name="TextBox 2">
            <a:extLst>
              <a:ext uri="{FF2B5EF4-FFF2-40B4-BE49-F238E27FC236}">
                <a16:creationId xmlns:a16="http://schemas.microsoft.com/office/drawing/2014/main" id="{52CE7839-3357-E593-3252-FB2469B367DF}"/>
              </a:ext>
            </a:extLst>
          </p:cNvPr>
          <p:cNvSpPr txBox="1"/>
          <p:nvPr/>
        </p:nvSpPr>
        <p:spPr>
          <a:xfrm>
            <a:off x="4982343" y="673840"/>
            <a:ext cx="6323682" cy="553998"/>
          </a:xfrm>
          <a:prstGeom prst="rect">
            <a:avLst/>
          </a:prstGeom>
          <a:noFill/>
        </p:spPr>
        <p:txBody>
          <a:bodyPr wrap="square" rtlCol="0">
            <a:spAutoFit/>
          </a:bodyPr>
          <a:lstStyle/>
          <a:p>
            <a:pPr algn="ctr"/>
            <a:r>
              <a:rPr lang="en-US" sz="3000" b="1" dirty="0">
                <a:solidFill>
                  <a:srgbClr val="00336E"/>
                </a:solidFill>
                <a:latin typeface="Times New Roman" panose="02020603050405020304" pitchFamily="18" charset="0"/>
                <a:cs typeface="Times New Roman" panose="02020603050405020304" pitchFamily="18" charset="0"/>
              </a:rPr>
              <a:t>DATA  ANALYSIS</a:t>
            </a:r>
            <a:endParaRPr lang="en-IN"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F02FC1-1706-DB01-7E72-B8D25FEA7DD4}"/>
              </a:ext>
            </a:extLst>
          </p:cNvPr>
          <p:cNvPicPr>
            <a:picLocks noChangeAspect="1"/>
          </p:cNvPicPr>
          <p:nvPr/>
        </p:nvPicPr>
        <p:blipFill>
          <a:blip r:embed="rId3"/>
          <a:stretch>
            <a:fillRect/>
          </a:stretch>
        </p:blipFill>
        <p:spPr>
          <a:xfrm>
            <a:off x="1906055" y="1731651"/>
            <a:ext cx="7772400" cy="1295400"/>
          </a:xfrm>
          <a:prstGeom prst="rect">
            <a:avLst/>
          </a:prstGeom>
        </p:spPr>
      </p:pic>
      <p:pic>
        <p:nvPicPr>
          <p:cNvPr id="5" name="Picture 4">
            <a:extLst>
              <a:ext uri="{FF2B5EF4-FFF2-40B4-BE49-F238E27FC236}">
                <a16:creationId xmlns:a16="http://schemas.microsoft.com/office/drawing/2014/main" id="{007E854F-9F42-6EA8-C14F-3A2FFEF19665}"/>
              </a:ext>
            </a:extLst>
          </p:cNvPr>
          <p:cNvPicPr>
            <a:picLocks noChangeAspect="1"/>
          </p:cNvPicPr>
          <p:nvPr/>
        </p:nvPicPr>
        <p:blipFill>
          <a:blip r:embed="rId4"/>
          <a:stretch>
            <a:fillRect/>
          </a:stretch>
        </p:blipFill>
        <p:spPr>
          <a:xfrm>
            <a:off x="6668393" y="3291875"/>
            <a:ext cx="5169380" cy="3105381"/>
          </a:xfrm>
          <a:prstGeom prst="rect">
            <a:avLst/>
          </a:prstGeom>
        </p:spPr>
      </p:pic>
      <p:sp>
        <p:nvSpPr>
          <p:cNvPr id="7" name="TextBox 6">
            <a:extLst>
              <a:ext uri="{FF2B5EF4-FFF2-40B4-BE49-F238E27FC236}">
                <a16:creationId xmlns:a16="http://schemas.microsoft.com/office/drawing/2014/main" id="{BB684EDF-D569-99A2-BC96-EF08B452A1B9}"/>
              </a:ext>
            </a:extLst>
          </p:cNvPr>
          <p:cNvSpPr txBox="1"/>
          <p:nvPr/>
        </p:nvSpPr>
        <p:spPr>
          <a:xfrm>
            <a:off x="712463" y="3291875"/>
            <a:ext cx="4811145" cy="2862322"/>
          </a:xfrm>
          <a:prstGeom prst="rect">
            <a:avLst/>
          </a:prstGeom>
          <a:noFill/>
        </p:spPr>
        <p:txBody>
          <a:bodyPr wrap="square">
            <a:spAutoFit/>
          </a:bodyPr>
          <a:lstStyle/>
          <a:p>
            <a:pPr algn="just"/>
            <a:r>
              <a:rPr lang="en-IN" b="1" dirty="0">
                <a:solidFill>
                  <a:schemeClr val="accent1"/>
                </a:solidFill>
              </a:rPr>
              <a:t>Growth Before AI</a:t>
            </a:r>
            <a:r>
              <a:rPr lang="en-IN" dirty="0">
                <a:solidFill>
                  <a:schemeClr val="accent1"/>
                </a:solidFill>
              </a:rPr>
              <a:t>: </a:t>
            </a:r>
          </a:p>
          <a:p>
            <a:pPr algn="just">
              <a:buFont typeface="Arial" panose="020B0604020202020204" pitchFamily="34" charset="0"/>
              <a:buChar char="•"/>
            </a:pPr>
            <a:r>
              <a:rPr lang="en-IN" dirty="0"/>
              <a:t>Relied on traditional product listings and basic ad targeting for sales growth.</a:t>
            </a:r>
          </a:p>
          <a:p>
            <a:pPr algn="just"/>
            <a:endParaRPr lang="en-IN" dirty="0"/>
          </a:p>
          <a:p>
            <a:pPr algn="just"/>
            <a:r>
              <a:rPr lang="en-IN" b="1" dirty="0">
                <a:solidFill>
                  <a:schemeClr val="accent1"/>
                </a:solidFill>
              </a:rPr>
              <a:t>Growth After AI</a:t>
            </a:r>
            <a:r>
              <a:rPr lang="en-IN" dirty="0">
                <a:solidFill>
                  <a:schemeClr val="accent1"/>
                </a:solidFill>
              </a:rPr>
              <a:t>:</a:t>
            </a:r>
          </a:p>
          <a:p>
            <a:pPr algn="just">
              <a:buFont typeface="Arial" panose="020B0604020202020204" pitchFamily="34" charset="0"/>
              <a:buChar char="•"/>
            </a:pPr>
            <a:r>
              <a:rPr lang="en-IN" dirty="0"/>
              <a:t>35% of Amazon's revenue is attributed to AI-driven recommendations.</a:t>
            </a:r>
          </a:p>
          <a:p>
            <a:pPr algn="just">
              <a:buFont typeface="Arial" panose="020B0604020202020204" pitchFamily="34" charset="0"/>
              <a:buChar char="•"/>
            </a:pPr>
            <a:r>
              <a:rPr lang="en-IN" dirty="0"/>
              <a:t>Increased </a:t>
            </a:r>
            <a:r>
              <a:rPr lang="en-IN" b="1" dirty="0"/>
              <a:t>customer retention</a:t>
            </a:r>
            <a:r>
              <a:rPr lang="en-IN" dirty="0"/>
              <a:t> and </a:t>
            </a:r>
            <a:r>
              <a:rPr lang="en-IN" b="1" dirty="0"/>
              <a:t>average order value</a:t>
            </a:r>
            <a:r>
              <a:rPr lang="en-IN" dirty="0"/>
              <a:t>.</a:t>
            </a:r>
          </a:p>
          <a:p>
            <a:pPr algn="just">
              <a:buFont typeface="Arial" panose="020B0604020202020204" pitchFamily="34" charset="0"/>
              <a:buChar char="•"/>
            </a:pPr>
            <a:r>
              <a:rPr lang="en-IN" dirty="0"/>
              <a:t>Reduction in cart abandonment rates.</a:t>
            </a:r>
          </a:p>
        </p:txBody>
      </p:sp>
    </p:spTree>
    <p:extLst>
      <p:ext uri="{BB962C8B-B14F-4D97-AF65-F5344CB8AC3E}">
        <p14:creationId xmlns:p14="http://schemas.microsoft.com/office/powerpoint/2010/main" val="2771109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27" name="Rectangle 8226">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Logo&#10;&#10;Description automatically generated">
            <a:extLst>
              <a:ext uri="{FF2B5EF4-FFF2-40B4-BE49-F238E27FC236}">
                <a16:creationId xmlns:a16="http://schemas.microsoft.com/office/drawing/2014/main" id="{D0EFCF94-297E-FC8A-F7AB-691E0D2F9DD1}"/>
              </a:ext>
            </a:extLst>
          </p:cNvPr>
          <p:cNvPicPr>
            <a:picLocks noChangeAspect="1"/>
          </p:cNvPicPr>
          <p:nvPr/>
        </p:nvPicPr>
        <p:blipFill>
          <a:blip r:embed="rId2">
            <a:extLst>
              <a:ext uri="{28A0092B-C50C-407E-A947-70E740481C1C}">
                <a14:useLocalDpi xmlns:a14="http://schemas.microsoft.com/office/drawing/2010/main" val="0"/>
              </a:ext>
            </a:extLst>
          </a:blip>
          <a:srcRect t="8712" r="-2" b="10160"/>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4" name="Picture 8" descr="India Strategy Global To Boost Growth ...">
            <a:extLst>
              <a:ext uri="{FF2B5EF4-FFF2-40B4-BE49-F238E27FC236}">
                <a16:creationId xmlns:a16="http://schemas.microsoft.com/office/drawing/2014/main" id="{5A7F5736-F5A7-4B17-EE3A-2C2E065D6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81" r="2" b="5137"/>
          <a:stretch/>
        </p:blipFill>
        <p:spPr bwMode="auto">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8229" name="Freeform: Shape 8228">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231" name="Freeform: Shape 8230">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52CE7839-3357-E593-3252-FB2469B367DF}"/>
              </a:ext>
            </a:extLst>
          </p:cNvPr>
          <p:cNvSpPr txBox="1"/>
          <p:nvPr/>
        </p:nvSpPr>
        <p:spPr>
          <a:xfrm>
            <a:off x="448056" y="859536"/>
            <a:ext cx="4832802" cy="124358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400" b="1" dirty="0">
                <a:latin typeface="+mj-lt"/>
                <a:ea typeface="+mj-ea"/>
                <a:cs typeface="+mj-cs"/>
              </a:rPr>
              <a:t>2</a:t>
            </a:r>
            <a:r>
              <a:rPr lang="en-US" sz="3400" b="1" kern="1200" dirty="0">
                <a:solidFill>
                  <a:schemeClr val="tx1"/>
                </a:solidFill>
                <a:latin typeface="+mj-lt"/>
                <a:ea typeface="+mj-ea"/>
                <a:cs typeface="+mj-cs"/>
              </a:rPr>
              <a:t>. NETFLIX</a:t>
            </a:r>
            <a:endParaRPr lang="en-US" sz="3400" kern="1200" dirty="0">
              <a:solidFill>
                <a:schemeClr val="tx1"/>
              </a:solidFill>
              <a:latin typeface="+mj-lt"/>
              <a:ea typeface="+mj-ea"/>
              <a:cs typeface="+mj-cs"/>
            </a:endParaRPr>
          </a:p>
        </p:txBody>
      </p:sp>
      <p:sp>
        <p:nvSpPr>
          <p:cNvPr id="8233" name="Rectangle 823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235" name="Rectangle 82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37" name="Rectangle 8236">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B4CE8F3F-480E-7747-574B-7160A255586C}"/>
              </a:ext>
            </a:extLst>
          </p:cNvPr>
          <p:cNvSpPr txBox="1"/>
          <p:nvPr/>
        </p:nvSpPr>
        <p:spPr>
          <a:xfrm>
            <a:off x="448056" y="2512611"/>
            <a:ext cx="4832803" cy="3664351"/>
          </a:xfrm>
          <a:prstGeom prst="rect">
            <a:avLst/>
          </a:prstGeom>
        </p:spPr>
        <p:txBody>
          <a:bodyPr vert="horz" lIns="91440" tIns="45720" rIns="91440" bIns="45720" rtlCol="0">
            <a:normAutofit/>
          </a:bodyPr>
          <a:lstStyle/>
          <a:p>
            <a:r>
              <a:rPr lang="en-IN" sz="2000" b="1" dirty="0"/>
              <a:t>AI Tool</a:t>
            </a:r>
            <a:r>
              <a:rPr lang="en-IN" sz="2000" dirty="0"/>
              <a:t>:</a:t>
            </a:r>
          </a:p>
          <a:p>
            <a:r>
              <a:rPr lang="en-IN" sz="2000" dirty="0"/>
              <a:t>Machine Learning for Recommendation Systems and Deep Learning for Personalization</a:t>
            </a:r>
          </a:p>
          <a:p>
            <a:endParaRPr lang="en-IN" sz="2000" dirty="0"/>
          </a:p>
          <a:p>
            <a:r>
              <a:rPr lang="en-IN" sz="2000" b="1" dirty="0"/>
              <a:t>AI Work</a:t>
            </a:r>
            <a:r>
              <a:rPr lang="en-IN" sz="2000" dirty="0"/>
              <a:t>:</a:t>
            </a:r>
          </a:p>
          <a:p>
            <a:r>
              <a:rPr lang="en-IN" sz="2000" dirty="0"/>
              <a:t>Netflix uses AI to recommend content based on user viewing history, preferences, and </a:t>
            </a:r>
            <a:r>
              <a:rPr lang="en-IN" sz="2000" dirty="0" err="1"/>
              <a:t>behaviors</a:t>
            </a:r>
            <a:r>
              <a:rPr lang="en-IN" sz="2000" dirty="0"/>
              <a:t>. Their predictive algorithms also help in determining the best content to produce.</a:t>
            </a:r>
            <a:endParaRPr lang="en-US" sz="2000" dirty="0"/>
          </a:p>
          <a:p>
            <a:pPr indent="-228600" defTabSz="914400">
              <a:lnSpc>
                <a:spcPct val="90000"/>
              </a:lnSpc>
              <a:spcAft>
                <a:spcPts val="600"/>
              </a:spcAft>
              <a:buFont typeface="Arial" panose="020B0604020202020204" pitchFamily="34" charset="0"/>
              <a:buChar char="•"/>
            </a:pPr>
            <a:endParaRPr lang="en-US" sz="1900" dirty="0"/>
          </a:p>
        </p:txBody>
      </p:sp>
    </p:spTree>
    <p:extLst>
      <p:ext uri="{BB962C8B-B14F-4D97-AF65-F5344CB8AC3E}">
        <p14:creationId xmlns:p14="http://schemas.microsoft.com/office/powerpoint/2010/main" val="2292989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D0EFCF94-297E-FC8A-F7AB-691E0D2F9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59" y="-853835"/>
            <a:ext cx="5924760" cy="3356753"/>
          </a:xfrm>
          <a:prstGeom prst="rect">
            <a:avLst/>
          </a:prstGeom>
        </p:spPr>
      </p:pic>
      <p:sp>
        <p:nvSpPr>
          <p:cNvPr id="7" name="TextBox 6">
            <a:extLst>
              <a:ext uri="{FF2B5EF4-FFF2-40B4-BE49-F238E27FC236}">
                <a16:creationId xmlns:a16="http://schemas.microsoft.com/office/drawing/2014/main" id="{35CE050D-44EC-BB0F-3F8C-902FCD58E568}"/>
              </a:ext>
            </a:extLst>
          </p:cNvPr>
          <p:cNvSpPr txBox="1"/>
          <p:nvPr/>
        </p:nvSpPr>
        <p:spPr>
          <a:xfrm>
            <a:off x="4982343" y="673840"/>
            <a:ext cx="6323682" cy="553998"/>
          </a:xfrm>
          <a:prstGeom prst="rect">
            <a:avLst/>
          </a:prstGeom>
          <a:noFill/>
        </p:spPr>
        <p:txBody>
          <a:bodyPr wrap="square" rtlCol="0">
            <a:spAutoFit/>
          </a:bodyPr>
          <a:lstStyle/>
          <a:p>
            <a:pPr algn="ctr"/>
            <a:r>
              <a:rPr lang="en-US" sz="3000" b="1" dirty="0">
                <a:solidFill>
                  <a:srgbClr val="00336E"/>
                </a:solidFill>
                <a:latin typeface="Times New Roman" panose="02020603050405020304" pitchFamily="18" charset="0"/>
                <a:cs typeface="Times New Roman" panose="02020603050405020304" pitchFamily="18" charset="0"/>
              </a:rPr>
              <a:t>DATA  ANALYSIS</a:t>
            </a:r>
            <a:endParaRPr lang="en-IN" sz="3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D6E0DD4-4F94-12B8-FC83-15BD61DDEED9}"/>
              </a:ext>
            </a:extLst>
          </p:cNvPr>
          <p:cNvPicPr>
            <a:picLocks noChangeAspect="1"/>
          </p:cNvPicPr>
          <p:nvPr/>
        </p:nvPicPr>
        <p:blipFill>
          <a:blip r:embed="rId4"/>
          <a:stretch>
            <a:fillRect/>
          </a:stretch>
        </p:blipFill>
        <p:spPr>
          <a:xfrm>
            <a:off x="2410425" y="1855218"/>
            <a:ext cx="7099300" cy="1295400"/>
          </a:xfrm>
          <a:prstGeom prst="rect">
            <a:avLst/>
          </a:prstGeom>
        </p:spPr>
      </p:pic>
      <p:pic>
        <p:nvPicPr>
          <p:cNvPr id="10" name="Picture 9">
            <a:extLst>
              <a:ext uri="{FF2B5EF4-FFF2-40B4-BE49-F238E27FC236}">
                <a16:creationId xmlns:a16="http://schemas.microsoft.com/office/drawing/2014/main" id="{47BF7928-479B-BAFF-576C-9887C5A0A800}"/>
              </a:ext>
            </a:extLst>
          </p:cNvPr>
          <p:cNvPicPr>
            <a:picLocks noChangeAspect="1"/>
          </p:cNvPicPr>
          <p:nvPr/>
        </p:nvPicPr>
        <p:blipFill>
          <a:blip r:embed="rId5"/>
          <a:stretch>
            <a:fillRect/>
          </a:stretch>
        </p:blipFill>
        <p:spPr>
          <a:xfrm>
            <a:off x="6428482" y="3429000"/>
            <a:ext cx="5076621" cy="3036743"/>
          </a:xfrm>
          <a:prstGeom prst="rect">
            <a:avLst/>
          </a:prstGeom>
        </p:spPr>
      </p:pic>
      <p:sp>
        <p:nvSpPr>
          <p:cNvPr id="12" name="TextBox 11">
            <a:extLst>
              <a:ext uri="{FF2B5EF4-FFF2-40B4-BE49-F238E27FC236}">
                <a16:creationId xmlns:a16="http://schemas.microsoft.com/office/drawing/2014/main" id="{E5D6378F-454E-E8CB-CBF5-7E98A790759D}"/>
              </a:ext>
            </a:extLst>
          </p:cNvPr>
          <p:cNvSpPr txBox="1"/>
          <p:nvPr/>
        </p:nvSpPr>
        <p:spPr>
          <a:xfrm>
            <a:off x="1259427" y="3470043"/>
            <a:ext cx="4836573" cy="2954655"/>
          </a:xfrm>
          <a:prstGeom prst="rect">
            <a:avLst/>
          </a:prstGeom>
          <a:noFill/>
        </p:spPr>
        <p:txBody>
          <a:bodyPr wrap="square">
            <a:spAutoFit/>
          </a:bodyPr>
          <a:lstStyle/>
          <a:p>
            <a:r>
              <a:rPr lang="en-IN" sz="2100" b="1" dirty="0">
                <a:solidFill>
                  <a:schemeClr val="accent1"/>
                </a:solidFill>
              </a:rPr>
              <a:t>Growth Before AI</a:t>
            </a:r>
            <a:r>
              <a:rPr lang="en-IN" sz="2100" dirty="0">
                <a:solidFill>
                  <a:schemeClr val="accent1"/>
                </a:solidFill>
              </a:rPr>
              <a:t>:</a:t>
            </a:r>
          </a:p>
          <a:p>
            <a:pPr>
              <a:buFont typeface="Arial" panose="020B0604020202020204" pitchFamily="34" charset="0"/>
              <a:buChar char="•"/>
            </a:pPr>
            <a:r>
              <a:rPr lang="en-IN" dirty="0"/>
              <a:t> Content recommendations were basic, without the use of machine learning, leading to lower user engagement.</a:t>
            </a:r>
          </a:p>
          <a:p>
            <a:endParaRPr lang="en-IN" dirty="0"/>
          </a:p>
          <a:p>
            <a:r>
              <a:rPr lang="en-IN" sz="2100" b="1" dirty="0">
                <a:solidFill>
                  <a:schemeClr val="accent1"/>
                </a:solidFill>
              </a:rPr>
              <a:t>Growth After AI</a:t>
            </a:r>
            <a:r>
              <a:rPr lang="en-IN" sz="2100" dirty="0">
                <a:solidFill>
                  <a:schemeClr val="accent1"/>
                </a:solidFill>
              </a:rPr>
              <a:t>:</a:t>
            </a:r>
          </a:p>
          <a:p>
            <a:pPr>
              <a:buFont typeface="Arial" panose="020B0604020202020204" pitchFamily="34" charset="0"/>
              <a:buChar char="•"/>
            </a:pPr>
            <a:r>
              <a:rPr lang="en-IN" dirty="0"/>
              <a:t>80% of Netflix views come from AI-driven recommendations.</a:t>
            </a:r>
          </a:p>
          <a:p>
            <a:pPr>
              <a:buFont typeface="Arial" panose="020B0604020202020204" pitchFamily="34" charset="0"/>
              <a:buChar char="•"/>
            </a:pPr>
            <a:r>
              <a:rPr lang="en-IN" dirty="0"/>
              <a:t>Significant increase in </a:t>
            </a:r>
            <a:r>
              <a:rPr lang="en-IN" b="1" dirty="0"/>
              <a:t>user engagement</a:t>
            </a:r>
            <a:r>
              <a:rPr lang="en-IN" dirty="0"/>
              <a:t> and </a:t>
            </a:r>
            <a:r>
              <a:rPr lang="en-IN" b="1" dirty="0"/>
              <a:t>subscription retention</a:t>
            </a:r>
            <a:r>
              <a:rPr lang="en-IN" dirty="0"/>
              <a:t>.</a:t>
            </a:r>
          </a:p>
        </p:txBody>
      </p:sp>
    </p:spTree>
    <p:extLst>
      <p:ext uri="{BB962C8B-B14F-4D97-AF65-F5344CB8AC3E}">
        <p14:creationId xmlns:p14="http://schemas.microsoft.com/office/powerpoint/2010/main" val="1730099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41" name="Rectangle 13340">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2CE7839-3357-E593-3252-FB2469B367DF}"/>
              </a:ext>
            </a:extLst>
          </p:cNvPr>
          <p:cNvSpPr txBox="1"/>
          <p:nvPr/>
        </p:nvSpPr>
        <p:spPr>
          <a:xfrm>
            <a:off x="838201" y="365125"/>
            <a:ext cx="3816095" cy="1938076"/>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kern="1200">
                <a:solidFill>
                  <a:schemeClr val="tx1"/>
                </a:solidFill>
                <a:latin typeface="+mj-lt"/>
                <a:ea typeface="+mj-ea"/>
                <a:cs typeface="+mj-cs"/>
              </a:rPr>
              <a:t>3. Coca-Cola</a:t>
            </a:r>
          </a:p>
        </p:txBody>
      </p:sp>
      <p:sp>
        <p:nvSpPr>
          <p:cNvPr id="5" name="TextBox 4">
            <a:extLst>
              <a:ext uri="{FF2B5EF4-FFF2-40B4-BE49-F238E27FC236}">
                <a16:creationId xmlns:a16="http://schemas.microsoft.com/office/drawing/2014/main" id="{B4CE8F3F-480E-7747-574B-7160A255586C}"/>
              </a:ext>
            </a:extLst>
          </p:cNvPr>
          <p:cNvSpPr txBox="1"/>
          <p:nvPr/>
        </p:nvSpPr>
        <p:spPr>
          <a:xfrm>
            <a:off x="785622" y="2596462"/>
            <a:ext cx="3816096" cy="3694373"/>
          </a:xfrm>
          <a:prstGeom prst="rect">
            <a:avLst/>
          </a:prstGeom>
        </p:spPr>
        <p:txBody>
          <a:bodyPr vert="horz" lIns="91440" tIns="45720" rIns="91440" bIns="45720" rtlCol="0">
            <a:normAutofit lnSpcReduction="10000"/>
          </a:bodyPr>
          <a:lstStyle/>
          <a:p>
            <a:pPr algn="just" defTabSz="914400">
              <a:lnSpc>
                <a:spcPct val="90000"/>
              </a:lnSpc>
            </a:pPr>
            <a:r>
              <a:rPr lang="en-IN" sz="2400" b="1" dirty="0"/>
              <a:t>AI Tool</a:t>
            </a:r>
            <a:r>
              <a:rPr lang="en-IN" sz="2400" dirty="0"/>
              <a:t>:</a:t>
            </a:r>
          </a:p>
          <a:p>
            <a:pPr indent="-228600" algn="just" defTabSz="914400">
              <a:lnSpc>
                <a:spcPct val="90000"/>
              </a:lnSpc>
              <a:buFont typeface="Arial" panose="020B0604020202020204" pitchFamily="34" charset="0"/>
              <a:buChar char="•"/>
            </a:pPr>
            <a:r>
              <a:rPr lang="en-IN" sz="2000" dirty="0"/>
              <a:t>AI-powered Predictive Analytics for Social Media Marketing and Chatbots</a:t>
            </a:r>
          </a:p>
          <a:p>
            <a:pPr indent="-228600" algn="just" defTabSz="914400">
              <a:lnSpc>
                <a:spcPct val="90000"/>
              </a:lnSpc>
              <a:buFont typeface="Arial" panose="020B0604020202020204" pitchFamily="34" charset="0"/>
              <a:buChar char="•"/>
            </a:pPr>
            <a:endParaRPr lang="en-IN" sz="2000" dirty="0"/>
          </a:p>
          <a:p>
            <a:pPr algn="just" defTabSz="914400">
              <a:lnSpc>
                <a:spcPct val="90000"/>
              </a:lnSpc>
            </a:pPr>
            <a:r>
              <a:rPr lang="en-IN" sz="2400" b="1" dirty="0"/>
              <a:t>AI Work</a:t>
            </a:r>
            <a:r>
              <a:rPr lang="en-IN" sz="2400" dirty="0"/>
              <a:t>: </a:t>
            </a:r>
          </a:p>
          <a:p>
            <a:pPr indent="-228600" algn="just" defTabSz="914400">
              <a:lnSpc>
                <a:spcPct val="90000"/>
              </a:lnSpc>
              <a:buFont typeface="Arial" panose="020B0604020202020204" pitchFamily="34" charset="0"/>
              <a:buChar char="•"/>
            </a:pPr>
            <a:r>
              <a:rPr lang="en-IN" sz="2000" dirty="0"/>
              <a:t>Coca-Cola uses AI for predictive analytics, allowing them to forecast customer </a:t>
            </a:r>
            <a:r>
              <a:rPr lang="en-IN" sz="2000" dirty="0" err="1"/>
              <a:t>behavior</a:t>
            </a:r>
            <a:r>
              <a:rPr lang="en-IN" sz="2000" dirty="0"/>
              <a:t>, optimize ad placement, and personalize content. Their AI chatbots engage with consumers via social media platforms, enhancing customer service.</a:t>
            </a:r>
            <a:endParaRPr lang="en-US" sz="2000" dirty="0"/>
          </a:p>
        </p:txBody>
      </p:sp>
      <p:pic>
        <p:nvPicPr>
          <p:cNvPr id="13318" name="Picture 6" descr="Coca-Cola Logo by Daniel Beadle on Dribbble">
            <a:extLst>
              <a:ext uri="{FF2B5EF4-FFF2-40B4-BE49-F238E27FC236}">
                <a16:creationId xmlns:a16="http://schemas.microsoft.com/office/drawing/2014/main" id="{F8FA88B3-706C-AE39-5CA9-5AEC34189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4" r="-1" b="16"/>
          <a:stretch/>
        </p:blipFill>
        <p:spPr bwMode="auto">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a:noFill/>
          <a:extLst>
            <a:ext uri="{909E8E84-426E-40DD-AFC4-6F175D3DCCD1}">
              <a14:hiddenFill xmlns:a14="http://schemas.microsoft.com/office/drawing/2010/main">
                <a:solidFill>
                  <a:srgbClr val="FFFFFF"/>
                </a:solidFill>
              </a14:hiddenFill>
            </a:ext>
          </a:extLst>
        </p:spPr>
      </p:pic>
      <p:pic>
        <p:nvPicPr>
          <p:cNvPr id="2" name="Picture 1" descr="Logo&#10;&#10;Description automatically generated">
            <a:extLst>
              <a:ext uri="{FF2B5EF4-FFF2-40B4-BE49-F238E27FC236}">
                <a16:creationId xmlns:a16="http://schemas.microsoft.com/office/drawing/2014/main" id="{D0EFCF94-297E-FC8A-F7AB-691E0D2F9DD1}"/>
              </a:ext>
            </a:extLst>
          </p:cNvPr>
          <p:cNvPicPr>
            <a:picLocks noChangeAspect="1"/>
          </p:cNvPicPr>
          <p:nvPr/>
        </p:nvPicPr>
        <p:blipFill>
          <a:blip r:embed="rId3">
            <a:extLst>
              <a:ext uri="{28A0092B-C50C-407E-A947-70E740481C1C}">
                <a14:useLocalDpi xmlns:a14="http://schemas.microsoft.com/office/drawing/2010/main" val="0"/>
              </a:ext>
            </a:extLst>
          </a:blip>
          <a:srcRect t="13254" b="14703"/>
          <a:stretch/>
        </p:blipFill>
        <p:spPr>
          <a:xfrm>
            <a:off x="4726728" y="3802961"/>
            <a:ext cx="7472381"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pic>
    </p:spTree>
    <p:extLst>
      <p:ext uri="{BB962C8B-B14F-4D97-AF65-F5344CB8AC3E}">
        <p14:creationId xmlns:p14="http://schemas.microsoft.com/office/powerpoint/2010/main" val="252454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92" y="-970181"/>
            <a:ext cx="5924760" cy="3356753"/>
          </a:xfrm>
          <a:prstGeom prst="rect">
            <a:avLst/>
          </a:prstGeom>
        </p:spPr>
      </p:pic>
      <p:sp>
        <p:nvSpPr>
          <p:cNvPr id="3" name="TextBox 2"/>
          <p:cNvSpPr txBox="1"/>
          <p:nvPr/>
        </p:nvSpPr>
        <p:spPr>
          <a:xfrm>
            <a:off x="2694077" y="578837"/>
            <a:ext cx="7949601" cy="553998"/>
          </a:xfrm>
          <a:prstGeom prst="rect">
            <a:avLst/>
          </a:prstGeom>
          <a:noFill/>
        </p:spPr>
        <p:txBody>
          <a:bodyPr wrap="square" rtlCol="0">
            <a:spAutoFit/>
          </a:bodyPr>
          <a:lstStyle/>
          <a:p>
            <a:pPr algn="ctr"/>
            <a:r>
              <a:rPr lang="en-US" sz="3000" b="1" dirty="0">
                <a:solidFill>
                  <a:srgbClr val="00336E"/>
                </a:solidFill>
                <a:latin typeface="Times New Roman" panose="02020603050405020304" pitchFamily="18" charset="0"/>
                <a:cs typeface="Times New Roman" panose="02020603050405020304" pitchFamily="18" charset="0"/>
              </a:rPr>
              <a:t>INTRODUCTION</a:t>
            </a:r>
            <a:endParaRPr lang="en-IN" sz="3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22593" y="1540402"/>
            <a:ext cx="10546814" cy="4615815"/>
          </a:xfrm>
          <a:prstGeom prst="rect">
            <a:avLst/>
          </a:prstGeom>
          <a:noFill/>
        </p:spPr>
        <p:txBody>
          <a:bodyPr wrap="square">
            <a:spAutoFit/>
          </a:bodyPr>
          <a:lstStyle/>
          <a:p>
            <a:pPr marL="342900" indent="-342900" algn="just">
              <a:buFont typeface="Wingdings" panose="05000000000000000000" pitchFamily="2" charset="2"/>
              <a:buChar char="Ø"/>
            </a:pPr>
            <a:r>
              <a:rPr lang="en-US" sz="2100" dirty="0">
                <a:latin typeface="Cambria" panose="02040503050406030204" pitchFamily="18" charset="0"/>
                <a:ea typeface="Cambria" panose="02040503050406030204" pitchFamily="18" charset="0"/>
                <a:cs typeface="Times New Roman" panose="02020603050405020304" pitchFamily="18" charset="0"/>
              </a:rPr>
              <a:t>Digital marketing involves promoting products, services, or brands through digital channels like search engines, social media, email, and websites. It allows businesses to reach a global audience, target specific demographics, and measure campaign effectiveness in real-time. With the rise of the internet and mobile technology, digital marketing has become a cornerstone of modern business strategies.</a:t>
            </a:r>
          </a:p>
          <a:p>
            <a:pPr marL="34290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Font typeface="Wingdings" panose="05000000000000000000" pitchFamily="2" charset="2"/>
              <a:buChar char="Ø"/>
            </a:pPr>
            <a:r>
              <a:rPr lang="en-US" sz="2100" dirty="0">
                <a:latin typeface="Cambria" panose="02040503050406030204" pitchFamily="18" charset="0"/>
                <a:ea typeface="Cambria" panose="02040503050406030204" pitchFamily="18" charset="0"/>
                <a:cs typeface="Times New Roman" panose="02020603050405020304" pitchFamily="18" charset="0"/>
              </a:rPr>
              <a:t>The growing importance of AI in digital marketing lies in its ability to analyze vast amounts of data, automate tasks, and deliver personalized experiences. AI-driven tools can optimize ad targeting, improve customer engagement through chatbots, and enhance content creation by predicting what resonates with specific audiences. As AI continues to evolve, it enables more efficient and effective marketing strategies, helping businesses stay competitive in an increasingly digital world.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D0EFCF94-297E-FC8A-F7AB-691E0D2F9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59" y="-853835"/>
            <a:ext cx="5924760" cy="3356753"/>
          </a:xfrm>
          <a:prstGeom prst="rect">
            <a:avLst/>
          </a:prstGeom>
        </p:spPr>
      </p:pic>
      <p:sp>
        <p:nvSpPr>
          <p:cNvPr id="7" name="TextBox 6">
            <a:extLst>
              <a:ext uri="{FF2B5EF4-FFF2-40B4-BE49-F238E27FC236}">
                <a16:creationId xmlns:a16="http://schemas.microsoft.com/office/drawing/2014/main" id="{35CE050D-44EC-BB0F-3F8C-902FCD58E568}"/>
              </a:ext>
            </a:extLst>
          </p:cNvPr>
          <p:cNvSpPr txBox="1"/>
          <p:nvPr/>
        </p:nvSpPr>
        <p:spPr>
          <a:xfrm>
            <a:off x="4982343" y="673840"/>
            <a:ext cx="6323682" cy="553998"/>
          </a:xfrm>
          <a:prstGeom prst="rect">
            <a:avLst/>
          </a:prstGeom>
          <a:noFill/>
        </p:spPr>
        <p:txBody>
          <a:bodyPr wrap="square" rtlCol="0">
            <a:spAutoFit/>
          </a:bodyPr>
          <a:lstStyle/>
          <a:p>
            <a:pPr algn="ctr"/>
            <a:r>
              <a:rPr lang="en-US" sz="3000" b="1" dirty="0">
                <a:solidFill>
                  <a:srgbClr val="00336E"/>
                </a:solidFill>
                <a:latin typeface="Times New Roman" panose="02020603050405020304" pitchFamily="18" charset="0"/>
                <a:cs typeface="Times New Roman" panose="02020603050405020304" pitchFamily="18" charset="0"/>
              </a:rPr>
              <a:t>DATA  ANALYSIS</a:t>
            </a:r>
            <a:endParaRPr lang="en-IN" sz="3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5D6378F-454E-E8CB-CBF5-7E98A790759D}"/>
              </a:ext>
            </a:extLst>
          </p:cNvPr>
          <p:cNvSpPr txBox="1"/>
          <p:nvPr/>
        </p:nvSpPr>
        <p:spPr>
          <a:xfrm>
            <a:off x="1149419" y="3503535"/>
            <a:ext cx="4836573" cy="2677656"/>
          </a:xfrm>
          <a:prstGeom prst="rect">
            <a:avLst/>
          </a:prstGeom>
          <a:noFill/>
        </p:spPr>
        <p:txBody>
          <a:bodyPr wrap="square">
            <a:spAutoFit/>
          </a:bodyPr>
          <a:lstStyle/>
          <a:p>
            <a:r>
              <a:rPr lang="en-IN" sz="2100" b="1" dirty="0">
                <a:solidFill>
                  <a:schemeClr val="accent1"/>
                </a:solidFill>
              </a:rPr>
              <a:t>Growth Before AI</a:t>
            </a:r>
            <a:r>
              <a:rPr lang="en-IN" sz="2100" dirty="0">
                <a:solidFill>
                  <a:schemeClr val="accent1"/>
                </a:solidFill>
              </a:rPr>
              <a:t>:</a:t>
            </a:r>
          </a:p>
          <a:p>
            <a:pPr>
              <a:buFont typeface="Arial" panose="020B0604020202020204" pitchFamily="34" charset="0"/>
              <a:buChar char="•"/>
            </a:pPr>
            <a:r>
              <a:rPr lang="en-IN" dirty="0"/>
              <a:t> Traditional social media ads and content marketing with limited targeting capabilities.</a:t>
            </a:r>
          </a:p>
          <a:p>
            <a:endParaRPr lang="en-IN" dirty="0"/>
          </a:p>
          <a:p>
            <a:r>
              <a:rPr lang="en-IN" sz="2100" b="1" dirty="0">
                <a:solidFill>
                  <a:schemeClr val="accent1"/>
                </a:solidFill>
              </a:rPr>
              <a:t>Growth After AI</a:t>
            </a:r>
            <a:r>
              <a:rPr lang="en-IN" sz="2100" dirty="0">
                <a:solidFill>
                  <a:schemeClr val="accent1"/>
                </a:solidFill>
              </a:rPr>
              <a:t>:</a:t>
            </a:r>
          </a:p>
          <a:p>
            <a:pPr>
              <a:buFont typeface="Arial" panose="020B0604020202020204" pitchFamily="34" charset="0"/>
              <a:buChar char="•"/>
            </a:pPr>
            <a:r>
              <a:rPr lang="en-IN" dirty="0"/>
              <a:t>Improved </a:t>
            </a:r>
            <a:r>
              <a:rPr lang="en-IN" b="1" dirty="0"/>
              <a:t>customer engagement</a:t>
            </a:r>
            <a:r>
              <a:rPr lang="en-IN" dirty="0"/>
              <a:t> by 20% through personalized ads.</a:t>
            </a:r>
          </a:p>
          <a:p>
            <a:pPr>
              <a:buFont typeface="Arial" panose="020B0604020202020204" pitchFamily="34" charset="0"/>
              <a:buChar char="•"/>
            </a:pPr>
            <a:r>
              <a:rPr lang="en-IN" dirty="0"/>
              <a:t>Enhanced </a:t>
            </a:r>
            <a:r>
              <a:rPr lang="en-IN" b="1" dirty="0"/>
              <a:t>campaign ROI</a:t>
            </a:r>
            <a:r>
              <a:rPr lang="en-IN" dirty="0"/>
              <a:t> through better targeting.</a:t>
            </a:r>
          </a:p>
        </p:txBody>
      </p:sp>
      <p:pic>
        <p:nvPicPr>
          <p:cNvPr id="3" name="Picture 2">
            <a:extLst>
              <a:ext uri="{FF2B5EF4-FFF2-40B4-BE49-F238E27FC236}">
                <a16:creationId xmlns:a16="http://schemas.microsoft.com/office/drawing/2014/main" id="{47D87970-47AF-90C5-75B4-92F04BAEDD7B}"/>
              </a:ext>
            </a:extLst>
          </p:cNvPr>
          <p:cNvPicPr>
            <a:picLocks noChangeAspect="1"/>
          </p:cNvPicPr>
          <p:nvPr/>
        </p:nvPicPr>
        <p:blipFill>
          <a:blip r:embed="rId4"/>
          <a:stretch>
            <a:fillRect/>
          </a:stretch>
        </p:blipFill>
        <p:spPr>
          <a:xfrm>
            <a:off x="6206009" y="3268993"/>
            <a:ext cx="5285775" cy="3159869"/>
          </a:xfrm>
          <a:prstGeom prst="rect">
            <a:avLst/>
          </a:prstGeom>
        </p:spPr>
      </p:pic>
      <p:pic>
        <p:nvPicPr>
          <p:cNvPr id="4" name="Picture 3">
            <a:extLst>
              <a:ext uri="{FF2B5EF4-FFF2-40B4-BE49-F238E27FC236}">
                <a16:creationId xmlns:a16="http://schemas.microsoft.com/office/drawing/2014/main" id="{5EE2D781-B877-6036-4123-FDEABEBE8DBA}"/>
              </a:ext>
            </a:extLst>
          </p:cNvPr>
          <p:cNvPicPr>
            <a:picLocks noChangeAspect="1"/>
          </p:cNvPicPr>
          <p:nvPr/>
        </p:nvPicPr>
        <p:blipFill>
          <a:blip r:embed="rId5"/>
          <a:stretch>
            <a:fillRect/>
          </a:stretch>
        </p:blipFill>
        <p:spPr>
          <a:xfrm>
            <a:off x="2191551" y="1680920"/>
            <a:ext cx="7023100" cy="1295400"/>
          </a:xfrm>
          <a:prstGeom prst="rect">
            <a:avLst/>
          </a:prstGeom>
        </p:spPr>
      </p:pic>
    </p:spTree>
    <p:extLst>
      <p:ext uri="{BB962C8B-B14F-4D97-AF65-F5344CB8AC3E}">
        <p14:creationId xmlns:p14="http://schemas.microsoft.com/office/powerpoint/2010/main" val="3892085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9" name="Rectangle 15368">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4" name="Picture 4" descr="100+] Sephora Wallpapers | Wallpapers.com">
            <a:extLst>
              <a:ext uri="{FF2B5EF4-FFF2-40B4-BE49-F238E27FC236}">
                <a16:creationId xmlns:a16="http://schemas.microsoft.com/office/drawing/2014/main" id="{94590AFC-96DA-C6FF-0939-71B3E1216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8" r="-1" b="58"/>
          <a:stretch/>
        </p:blipFill>
        <p:spPr bwMode="auto">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2" name="Picture 1" descr="Logo&#10;&#10;Description automatically generated">
            <a:extLst>
              <a:ext uri="{FF2B5EF4-FFF2-40B4-BE49-F238E27FC236}">
                <a16:creationId xmlns:a16="http://schemas.microsoft.com/office/drawing/2014/main" id="{D0EFCF94-297E-FC8A-F7AB-691E0D2F9DD1}"/>
              </a:ext>
            </a:extLst>
          </p:cNvPr>
          <p:cNvPicPr>
            <a:picLocks noChangeAspect="1"/>
          </p:cNvPicPr>
          <p:nvPr/>
        </p:nvPicPr>
        <p:blipFill>
          <a:blip r:embed="rId3">
            <a:extLst>
              <a:ext uri="{28A0092B-C50C-407E-A947-70E740481C1C}">
                <a14:useLocalDpi xmlns:a14="http://schemas.microsoft.com/office/drawing/2010/main" val="0"/>
              </a:ext>
            </a:extLst>
          </a:blip>
          <a:srcRect t="8712" r="-2" b="10159"/>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5371" name="Freeform: Shape 15370">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373" name="Freeform: Shape 15372">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52CE7839-3357-E593-3252-FB2469B367DF}"/>
              </a:ext>
            </a:extLst>
          </p:cNvPr>
          <p:cNvSpPr txBox="1"/>
          <p:nvPr/>
        </p:nvSpPr>
        <p:spPr>
          <a:xfrm>
            <a:off x="448056" y="859536"/>
            <a:ext cx="4832802" cy="124358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400" b="1" kern="1200">
                <a:solidFill>
                  <a:schemeClr val="tx1"/>
                </a:solidFill>
                <a:latin typeface="+mj-lt"/>
                <a:ea typeface="+mj-ea"/>
                <a:cs typeface="+mj-cs"/>
              </a:rPr>
              <a:t>4. SEPHORA</a:t>
            </a:r>
            <a:endParaRPr lang="en-US" sz="3400" kern="1200" dirty="0">
              <a:solidFill>
                <a:schemeClr val="tx1"/>
              </a:solidFill>
              <a:latin typeface="+mj-lt"/>
              <a:ea typeface="+mj-ea"/>
              <a:cs typeface="+mj-cs"/>
            </a:endParaRPr>
          </a:p>
        </p:txBody>
      </p:sp>
      <p:sp>
        <p:nvSpPr>
          <p:cNvPr id="15375" name="Rectangle 15374">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5377" name="Rectangle 15376">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79" name="Rectangle 15378">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B4CE8F3F-480E-7747-574B-7160A255586C}"/>
              </a:ext>
            </a:extLst>
          </p:cNvPr>
          <p:cNvSpPr txBox="1"/>
          <p:nvPr/>
        </p:nvSpPr>
        <p:spPr>
          <a:xfrm>
            <a:off x="448056" y="2512611"/>
            <a:ext cx="4832803" cy="3664351"/>
          </a:xfrm>
          <a:prstGeom prst="rect">
            <a:avLst/>
          </a:prstGeom>
        </p:spPr>
        <p:txBody>
          <a:bodyPr vert="horz" lIns="91440" tIns="45720" rIns="91440" bIns="45720" rtlCol="0">
            <a:normAutofit/>
          </a:bodyPr>
          <a:lstStyle/>
          <a:p>
            <a:pPr defTabSz="914400">
              <a:lnSpc>
                <a:spcPct val="90000"/>
              </a:lnSpc>
            </a:pPr>
            <a:r>
              <a:rPr lang="en-US" sz="2000" b="1" dirty="0"/>
              <a:t>AI Tool</a:t>
            </a:r>
            <a:r>
              <a:rPr lang="en-US" sz="2000" dirty="0"/>
              <a:t>:</a:t>
            </a:r>
          </a:p>
          <a:p>
            <a:pPr indent="-228600" defTabSz="914400">
              <a:lnSpc>
                <a:spcPct val="90000"/>
              </a:lnSpc>
              <a:buFont typeface="Arial" panose="020B0604020202020204" pitchFamily="34" charset="0"/>
              <a:buChar char="•"/>
            </a:pPr>
            <a:r>
              <a:rPr lang="en-IN" sz="2000" b="1" dirty="0"/>
              <a:t>Virtual Try-On AI (Sephora Virtual Artist)</a:t>
            </a:r>
            <a:r>
              <a:rPr lang="en-IN" sz="2000" dirty="0"/>
              <a:t> and Chatbots</a:t>
            </a:r>
          </a:p>
          <a:p>
            <a:pPr defTabSz="914400">
              <a:lnSpc>
                <a:spcPct val="90000"/>
              </a:lnSpc>
            </a:pPr>
            <a:endParaRPr lang="en-US" sz="2000" dirty="0"/>
          </a:p>
          <a:p>
            <a:pPr defTabSz="914400">
              <a:lnSpc>
                <a:spcPct val="90000"/>
              </a:lnSpc>
            </a:pPr>
            <a:r>
              <a:rPr lang="en-US" sz="2000" b="1" dirty="0"/>
              <a:t>AI Work</a:t>
            </a:r>
            <a:r>
              <a:rPr lang="en-US" sz="2000" dirty="0"/>
              <a:t>:</a:t>
            </a:r>
          </a:p>
          <a:p>
            <a:pPr indent="-228600" defTabSz="914400">
              <a:lnSpc>
                <a:spcPct val="90000"/>
              </a:lnSpc>
              <a:spcAft>
                <a:spcPts val="600"/>
              </a:spcAft>
              <a:buFont typeface="Arial" panose="020B0604020202020204" pitchFamily="34" charset="0"/>
              <a:buChar char="•"/>
            </a:pPr>
            <a:r>
              <a:rPr lang="en-IN" sz="2000" dirty="0"/>
              <a:t>Sephora’s AI tools allow customers to try on makeup virtually, providing personalized beauty recommendations. They also use AI chatbots to assist customers with product inquiries and personalized advice.</a:t>
            </a:r>
            <a:endParaRPr lang="en-US" sz="2000" dirty="0"/>
          </a:p>
        </p:txBody>
      </p:sp>
    </p:spTree>
    <p:extLst>
      <p:ext uri="{BB962C8B-B14F-4D97-AF65-F5344CB8AC3E}">
        <p14:creationId xmlns:p14="http://schemas.microsoft.com/office/powerpoint/2010/main" val="3544202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5CE050D-44EC-BB0F-3F8C-902FCD58E568}"/>
              </a:ext>
            </a:extLst>
          </p:cNvPr>
          <p:cNvSpPr txBox="1"/>
          <p:nvPr/>
        </p:nvSpPr>
        <p:spPr>
          <a:xfrm>
            <a:off x="838199" y="978408"/>
            <a:ext cx="4056530" cy="110642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b="1">
                <a:latin typeface="+mj-lt"/>
                <a:ea typeface="+mj-ea"/>
                <a:cs typeface="+mj-cs"/>
              </a:rPr>
              <a:t>DATA  ANALYSIS</a:t>
            </a:r>
            <a:endParaRPr lang="en-US" sz="2800">
              <a:latin typeface="+mj-lt"/>
              <a:ea typeface="+mj-ea"/>
              <a:cs typeface="+mj-cs"/>
            </a:endParaRPr>
          </a:p>
        </p:txBody>
      </p:sp>
      <p:sp>
        <p:nvSpPr>
          <p:cNvPr id="21" name="Rectangle 20">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E5D6378F-454E-E8CB-CBF5-7E98A790759D}"/>
              </a:ext>
            </a:extLst>
          </p:cNvPr>
          <p:cNvSpPr txBox="1"/>
          <p:nvPr/>
        </p:nvSpPr>
        <p:spPr>
          <a:xfrm>
            <a:off x="838199" y="2359152"/>
            <a:ext cx="4056530" cy="3429000"/>
          </a:xfrm>
          <a:prstGeom prst="rect">
            <a:avLst/>
          </a:prstGeom>
        </p:spPr>
        <p:txBody>
          <a:bodyPr vert="horz" lIns="91440" tIns="45720" rIns="91440" bIns="45720" rtlCol="0">
            <a:normAutofit/>
          </a:bodyPr>
          <a:lstStyle/>
          <a:p>
            <a:pPr defTabSz="914400">
              <a:lnSpc>
                <a:spcPct val="90000"/>
              </a:lnSpc>
              <a:spcAft>
                <a:spcPts val="600"/>
              </a:spcAft>
            </a:pPr>
            <a:r>
              <a:rPr lang="en-US" b="1" dirty="0">
                <a:solidFill>
                  <a:schemeClr val="accent1"/>
                </a:solidFill>
              </a:rPr>
              <a:t>Growth Before AI</a:t>
            </a:r>
            <a:r>
              <a:rPr lang="en-US" dirty="0">
                <a:solidFill>
                  <a:schemeClr val="accent1"/>
                </a:solidFill>
              </a:rPr>
              <a:t>:</a:t>
            </a:r>
          </a:p>
          <a:p>
            <a:pPr indent="-228600" defTabSz="914400">
              <a:lnSpc>
                <a:spcPct val="90000"/>
              </a:lnSpc>
              <a:spcAft>
                <a:spcPts val="600"/>
              </a:spcAft>
              <a:buFont typeface="Arial" panose="020B0604020202020204" pitchFamily="34" charset="0"/>
              <a:buChar char="•"/>
            </a:pPr>
            <a:r>
              <a:rPr lang="en-US" dirty="0"/>
              <a:t> Relied heavily on in-store interactions and non-personalized online shopping experiences.</a:t>
            </a:r>
          </a:p>
          <a:p>
            <a:pPr indent="-228600" defTabSz="914400">
              <a:lnSpc>
                <a:spcPct val="90000"/>
              </a:lnSpc>
              <a:spcAft>
                <a:spcPts val="600"/>
              </a:spcAft>
              <a:buFont typeface="Arial" panose="020B0604020202020204" pitchFamily="34" charset="0"/>
              <a:buChar char="•"/>
            </a:pPr>
            <a:endParaRPr lang="en-US" dirty="0"/>
          </a:p>
          <a:p>
            <a:pPr defTabSz="914400">
              <a:lnSpc>
                <a:spcPct val="90000"/>
              </a:lnSpc>
              <a:spcAft>
                <a:spcPts val="600"/>
              </a:spcAft>
            </a:pPr>
            <a:r>
              <a:rPr lang="en-US" b="1" dirty="0">
                <a:solidFill>
                  <a:schemeClr val="accent1"/>
                </a:solidFill>
              </a:rPr>
              <a:t>Growth After AI</a:t>
            </a:r>
            <a:r>
              <a:rPr lang="en-US" dirty="0">
                <a:solidFill>
                  <a:schemeClr val="accent1"/>
                </a:solidFill>
              </a:rPr>
              <a:t>:</a:t>
            </a:r>
          </a:p>
          <a:p>
            <a:pPr indent="-228600" defTabSz="914400">
              <a:lnSpc>
                <a:spcPct val="90000"/>
              </a:lnSpc>
              <a:spcAft>
                <a:spcPts val="600"/>
              </a:spcAft>
              <a:buFont typeface="Arial" panose="020B0604020202020204" pitchFamily="34" charset="0"/>
              <a:buChar char="•"/>
            </a:pPr>
            <a:r>
              <a:rPr lang="en-US" dirty="0"/>
              <a:t>Increased online sales by 30% due to personalized virtual experiences.</a:t>
            </a:r>
          </a:p>
          <a:p>
            <a:pPr indent="-228600" defTabSz="914400">
              <a:lnSpc>
                <a:spcPct val="90000"/>
              </a:lnSpc>
              <a:spcAft>
                <a:spcPts val="600"/>
              </a:spcAft>
              <a:buFont typeface="Arial" panose="020B0604020202020204" pitchFamily="34" charset="0"/>
              <a:buChar char="•"/>
            </a:pPr>
            <a:r>
              <a:rPr lang="en-US" dirty="0"/>
              <a:t>Customer satisfaction and retention rates increased significantly.</a:t>
            </a:r>
          </a:p>
        </p:txBody>
      </p:sp>
      <p:pic>
        <p:nvPicPr>
          <p:cNvPr id="5" name="Picture 4">
            <a:extLst>
              <a:ext uri="{FF2B5EF4-FFF2-40B4-BE49-F238E27FC236}">
                <a16:creationId xmlns:a16="http://schemas.microsoft.com/office/drawing/2014/main" id="{E69E8ABC-0421-A98E-E45F-84BC3BDF8D15}"/>
              </a:ext>
            </a:extLst>
          </p:cNvPr>
          <p:cNvPicPr>
            <a:picLocks noChangeAspect="1"/>
          </p:cNvPicPr>
          <p:nvPr/>
        </p:nvPicPr>
        <p:blipFill>
          <a:blip r:embed="rId3"/>
          <a:stretch>
            <a:fillRect/>
          </a:stretch>
        </p:blipFill>
        <p:spPr>
          <a:xfrm>
            <a:off x="5836847" y="2602648"/>
            <a:ext cx="5989328" cy="3623540"/>
          </a:xfrm>
          <a:prstGeom prst="rect">
            <a:avLst/>
          </a:prstGeom>
        </p:spPr>
      </p:pic>
      <p:pic>
        <p:nvPicPr>
          <p:cNvPr id="2" name="Picture 1" descr="Logo&#10;&#10;Description automatically generated">
            <a:extLst>
              <a:ext uri="{FF2B5EF4-FFF2-40B4-BE49-F238E27FC236}">
                <a16:creationId xmlns:a16="http://schemas.microsoft.com/office/drawing/2014/main" id="{D0EFCF94-297E-FC8A-F7AB-691E0D2F9D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0613" y="-618437"/>
            <a:ext cx="4198216" cy="2382487"/>
          </a:xfrm>
          <a:prstGeom prst="rect">
            <a:avLst/>
          </a:prstGeom>
        </p:spPr>
      </p:pic>
      <p:pic>
        <p:nvPicPr>
          <p:cNvPr id="6" name="Picture 5">
            <a:extLst>
              <a:ext uri="{FF2B5EF4-FFF2-40B4-BE49-F238E27FC236}">
                <a16:creationId xmlns:a16="http://schemas.microsoft.com/office/drawing/2014/main" id="{64BFDFC0-6CB6-7F77-6784-DF06946F35DF}"/>
              </a:ext>
            </a:extLst>
          </p:cNvPr>
          <p:cNvPicPr>
            <a:picLocks noChangeAspect="1"/>
          </p:cNvPicPr>
          <p:nvPr/>
        </p:nvPicPr>
        <p:blipFill>
          <a:blip r:embed="rId5"/>
          <a:stretch>
            <a:fillRect/>
          </a:stretch>
        </p:blipFill>
        <p:spPr>
          <a:xfrm>
            <a:off x="5593563" y="1105188"/>
            <a:ext cx="6134100" cy="1099301"/>
          </a:xfrm>
          <a:prstGeom prst="rect">
            <a:avLst/>
          </a:prstGeom>
        </p:spPr>
      </p:pic>
    </p:spTree>
    <p:extLst>
      <p:ext uri="{BB962C8B-B14F-4D97-AF65-F5344CB8AC3E}">
        <p14:creationId xmlns:p14="http://schemas.microsoft.com/office/powerpoint/2010/main" val="4086212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5" name="Rectangle 17414">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2CE7839-3357-E593-3252-FB2469B367DF}"/>
              </a:ext>
            </a:extLst>
          </p:cNvPr>
          <p:cNvSpPr txBox="1"/>
          <p:nvPr/>
        </p:nvSpPr>
        <p:spPr>
          <a:xfrm>
            <a:off x="838201" y="365125"/>
            <a:ext cx="3816095" cy="1938076"/>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kern="1200">
                <a:solidFill>
                  <a:schemeClr val="tx1"/>
                </a:solidFill>
                <a:latin typeface="+mj-lt"/>
                <a:ea typeface="+mj-ea"/>
                <a:cs typeface="+mj-cs"/>
              </a:rPr>
              <a:t>5. STARBUCKS</a:t>
            </a:r>
            <a:endParaRPr lang="en-US" sz="4400" kern="1200">
              <a:solidFill>
                <a:schemeClr val="tx1"/>
              </a:solidFill>
              <a:latin typeface="+mj-lt"/>
              <a:ea typeface="+mj-ea"/>
              <a:cs typeface="+mj-cs"/>
            </a:endParaRPr>
          </a:p>
        </p:txBody>
      </p:sp>
      <p:sp>
        <p:nvSpPr>
          <p:cNvPr id="5" name="TextBox 4">
            <a:extLst>
              <a:ext uri="{FF2B5EF4-FFF2-40B4-BE49-F238E27FC236}">
                <a16:creationId xmlns:a16="http://schemas.microsoft.com/office/drawing/2014/main" id="{B4CE8F3F-480E-7747-574B-7160A255586C}"/>
              </a:ext>
            </a:extLst>
          </p:cNvPr>
          <p:cNvSpPr txBox="1"/>
          <p:nvPr/>
        </p:nvSpPr>
        <p:spPr>
          <a:xfrm>
            <a:off x="838201" y="2482589"/>
            <a:ext cx="3816096" cy="3694373"/>
          </a:xfrm>
          <a:prstGeom prst="rect">
            <a:avLst/>
          </a:prstGeom>
        </p:spPr>
        <p:txBody>
          <a:bodyPr vert="horz" lIns="91440" tIns="45720" rIns="91440" bIns="45720" rtlCol="0">
            <a:normAutofit/>
          </a:bodyPr>
          <a:lstStyle/>
          <a:p>
            <a:pPr defTabSz="914400">
              <a:lnSpc>
                <a:spcPct val="90000"/>
              </a:lnSpc>
            </a:pPr>
            <a:r>
              <a:rPr lang="en-US" sz="1900" b="1" dirty="0"/>
              <a:t>AI Tool</a:t>
            </a:r>
            <a:r>
              <a:rPr lang="en-US" sz="1900" dirty="0"/>
              <a:t>:</a:t>
            </a:r>
          </a:p>
          <a:p>
            <a:pPr indent="-228600" defTabSz="914400">
              <a:lnSpc>
                <a:spcPct val="90000"/>
              </a:lnSpc>
              <a:buFont typeface="Arial" panose="020B0604020202020204" pitchFamily="34" charset="0"/>
              <a:buChar char="•"/>
            </a:pPr>
            <a:r>
              <a:rPr lang="en-US" sz="1900" b="1" dirty="0"/>
              <a:t>Deep Brew</a:t>
            </a:r>
            <a:r>
              <a:rPr lang="en-US" sz="1900" dirty="0"/>
              <a:t> (AI-powered personal assistant for order personalization)</a:t>
            </a:r>
          </a:p>
          <a:p>
            <a:pPr indent="-228600" defTabSz="914400">
              <a:lnSpc>
                <a:spcPct val="90000"/>
              </a:lnSpc>
              <a:buFont typeface="Arial" panose="020B0604020202020204" pitchFamily="34" charset="0"/>
              <a:buChar char="•"/>
            </a:pPr>
            <a:endParaRPr lang="en-US" sz="1900" dirty="0"/>
          </a:p>
          <a:p>
            <a:pPr defTabSz="914400">
              <a:lnSpc>
                <a:spcPct val="90000"/>
              </a:lnSpc>
            </a:pPr>
            <a:r>
              <a:rPr lang="en-US" sz="1900" b="1" dirty="0"/>
              <a:t>AI Work</a:t>
            </a:r>
            <a:r>
              <a:rPr lang="en-US" sz="1900" dirty="0"/>
              <a:t>:</a:t>
            </a:r>
          </a:p>
          <a:p>
            <a:pPr indent="-228600" defTabSz="914400">
              <a:lnSpc>
                <a:spcPct val="90000"/>
              </a:lnSpc>
              <a:spcAft>
                <a:spcPts val="600"/>
              </a:spcAft>
              <a:buFont typeface="Arial" panose="020B0604020202020204" pitchFamily="34" charset="0"/>
              <a:buChar char="•"/>
            </a:pPr>
            <a:r>
              <a:rPr lang="en-US" sz="1900" dirty="0"/>
              <a:t>Starbucks leverages AI to analyze customer preferences, providing personalized recommendations and promotions through their app. The AI system helps to automate marketing strategies and forecast demand based on customer data.</a:t>
            </a:r>
          </a:p>
        </p:txBody>
      </p:sp>
      <p:pic>
        <p:nvPicPr>
          <p:cNvPr id="17410" name="Picture 2" descr="Starbucks 1080P, 2K, 4K, 5K HD wallpapers free download | Wallpaper Flare">
            <a:extLst>
              <a:ext uri="{FF2B5EF4-FFF2-40B4-BE49-F238E27FC236}">
                <a16:creationId xmlns:a16="http://schemas.microsoft.com/office/drawing/2014/main" id="{C857626F-0C70-6B05-32EE-0E8D2148F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5" r="-1" b="44"/>
          <a:stretch/>
        </p:blipFill>
        <p:spPr bwMode="auto">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a:noFill/>
          <a:extLst>
            <a:ext uri="{909E8E84-426E-40DD-AFC4-6F175D3DCCD1}">
              <a14:hiddenFill xmlns:a14="http://schemas.microsoft.com/office/drawing/2010/main">
                <a:solidFill>
                  <a:srgbClr val="FFFFFF"/>
                </a:solidFill>
              </a14:hiddenFill>
            </a:ext>
          </a:extLst>
        </p:spPr>
      </p:pic>
      <p:pic>
        <p:nvPicPr>
          <p:cNvPr id="2" name="Picture 1" descr="Logo&#10;&#10;Description automatically generated">
            <a:extLst>
              <a:ext uri="{FF2B5EF4-FFF2-40B4-BE49-F238E27FC236}">
                <a16:creationId xmlns:a16="http://schemas.microsoft.com/office/drawing/2014/main" id="{D0EFCF94-297E-FC8A-F7AB-691E0D2F9DD1}"/>
              </a:ext>
            </a:extLst>
          </p:cNvPr>
          <p:cNvPicPr>
            <a:picLocks noChangeAspect="1"/>
          </p:cNvPicPr>
          <p:nvPr/>
        </p:nvPicPr>
        <p:blipFill>
          <a:blip r:embed="rId3">
            <a:extLst>
              <a:ext uri="{28A0092B-C50C-407E-A947-70E740481C1C}">
                <a14:useLocalDpi xmlns:a14="http://schemas.microsoft.com/office/drawing/2010/main" val="0"/>
              </a:ext>
            </a:extLst>
          </a:blip>
          <a:srcRect t="13254" b="14703"/>
          <a:stretch/>
        </p:blipFill>
        <p:spPr>
          <a:xfrm>
            <a:off x="4726728" y="3802961"/>
            <a:ext cx="7472381"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pic>
    </p:spTree>
    <p:extLst>
      <p:ext uri="{BB962C8B-B14F-4D97-AF65-F5344CB8AC3E}">
        <p14:creationId xmlns:p14="http://schemas.microsoft.com/office/powerpoint/2010/main" val="1288528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5CE050D-44EC-BB0F-3F8C-902FCD58E568}"/>
              </a:ext>
            </a:extLst>
          </p:cNvPr>
          <p:cNvSpPr txBox="1"/>
          <p:nvPr/>
        </p:nvSpPr>
        <p:spPr>
          <a:xfrm>
            <a:off x="838199" y="978408"/>
            <a:ext cx="4056530" cy="110642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b="1">
                <a:latin typeface="+mj-lt"/>
                <a:ea typeface="+mj-ea"/>
                <a:cs typeface="+mj-cs"/>
              </a:rPr>
              <a:t>DATA  ANALYSIS</a:t>
            </a:r>
            <a:endParaRPr lang="en-US" sz="2800">
              <a:latin typeface="+mj-lt"/>
              <a:ea typeface="+mj-ea"/>
              <a:cs typeface="+mj-cs"/>
            </a:endParaRPr>
          </a:p>
        </p:txBody>
      </p:sp>
      <p:sp>
        <p:nvSpPr>
          <p:cNvPr id="29" name="Rectangle 28">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E5D6378F-454E-E8CB-CBF5-7E98A790759D}"/>
              </a:ext>
            </a:extLst>
          </p:cNvPr>
          <p:cNvSpPr txBox="1"/>
          <p:nvPr/>
        </p:nvSpPr>
        <p:spPr>
          <a:xfrm>
            <a:off x="838199" y="2359152"/>
            <a:ext cx="4056530" cy="3429000"/>
          </a:xfrm>
          <a:prstGeom prst="rect">
            <a:avLst/>
          </a:prstGeom>
        </p:spPr>
        <p:txBody>
          <a:bodyPr vert="horz" lIns="91440" tIns="45720" rIns="91440" bIns="45720" rtlCol="0">
            <a:normAutofit/>
          </a:bodyPr>
          <a:lstStyle/>
          <a:p>
            <a:pPr defTabSz="914400">
              <a:lnSpc>
                <a:spcPct val="90000"/>
              </a:lnSpc>
              <a:spcAft>
                <a:spcPts val="600"/>
              </a:spcAft>
            </a:pPr>
            <a:r>
              <a:rPr lang="en-US" b="1" dirty="0">
                <a:solidFill>
                  <a:schemeClr val="accent1"/>
                </a:solidFill>
              </a:rPr>
              <a:t>Growth Before AI</a:t>
            </a:r>
            <a:r>
              <a:rPr lang="en-US" dirty="0">
                <a:solidFill>
                  <a:schemeClr val="accent1"/>
                </a:solidFill>
              </a:rPr>
              <a:t>:</a:t>
            </a:r>
          </a:p>
          <a:p>
            <a:pPr indent="-228600" defTabSz="914400">
              <a:lnSpc>
                <a:spcPct val="90000"/>
              </a:lnSpc>
              <a:spcAft>
                <a:spcPts val="600"/>
              </a:spcAft>
              <a:buFont typeface="Arial" panose="020B0604020202020204" pitchFamily="34" charset="0"/>
              <a:buChar char="•"/>
            </a:pPr>
            <a:r>
              <a:rPr lang="en-US" dirty="0"/>
              <a:t> </a:t>
            </a:r>
            <a:r>
              <a:rPr lang="en-IN" dirty="0"/>
              <a:t>Focused on in-store promotions and standard loyalty programs with limited personalization.</a:t>
            </a:r>
          </a:p>
          <a:p>
            <a:pPr defTabSz="914400">
              <a:lnSpc>
                <a:spcPct val="90000"/>
              </a:lnSpc>
              <a:spcAft>
                <a:spcPts val="600"/>
              </a:spcAft>
            </a:pPr>
            <a:endParaRPr lang="en-US" dirty="0"/>
          </a:p>
          <a:p>
            <a:pPr defTabSz="914400">
              <a:lnSpc>
                <a:spcPct val="90000"/>
              </a:lnSpc>
              <a:spcAft>
                <a:spcPts val="600"/>
              </a:spcAft>
            </a:pPr>
            <a:r>
              <a:rPr lang="en-US" b="1" dirty="0">
                <a:solidFill>
                  <a:schemeClr val="accent1"/>
                </a:solidFill>
              </a:rPr>
              <a:t>Growth After AI</a:t>
            </a:r>
            <a:r>
              <a:rPr lang="en-US" dirty="0">
                <a:solidFill>
                  <a:schemeClr val="accent1"/>
                </a:solidFill>
              </a:rPr>
              <a:t>:</a:t>
            </a:r>
          </a:p>
          <a:p>
            <a:pPr marL="285750" indent="-285750" defTabSz="914400">
              <a:lnSpc>
                <a:spcPct val="90000"/>
              </a:lnSpc>
              <a:spcAft>
                <a:spcPts val="600"/>
              </a:spcAft>
              <a:buFont typeface="Arial" panose="020B0604020202020204" pitchFamily="34" charset="0"/>
              <a:buChar char="•"/>
            </a:pPr>
            <a:r>
              <a:rPr lang="en-IN" dirty="0"/>
              <a:t>40% of Starbucks orders are now placed via AI-powered mobile app recommendations.</a:t>
            </a:r>
          </a:p>
          <a:p>
            <a:pPr marL="285750" indent="-285750" defTabSz="914400">
              <a:lnSpc>
                <a:spcPct val="90000"/>
              </a:lnSpc>
              <a:spcAft>
                <a:spcPts val="600"/>
              </a:spcAft>
              <a:buFont typeface="Arial" panose="020B0604020202020204" pitchFamily="34" charset="0"/>
              <a:buChar char="•"/>
            </a:pPr>
            <a:r>
              <a:rPr lang="en-IN" dirty="0"/>
              <a:t>Increased </a:t>
            </a:r>
            <a:r>
              <a:rPr lang="en-IN" b="1" dirty="0"/>
              <a:t>customer retention</a:t>
            </a:r>
            <a:r>
              <a:rPr lang="en-IN" dirty="0"/>
              <a:t> and </a:t>
            </a:r>
            <a:r>
              <a:rPr lang="en-IN" b="1" dirty="0"/>
              <a:t>loyalty program engagement</a:t>
            </a:r>
            <a:r>
              <a:rPr lang="en-IN" dirty="0"/>
              <a:t>.</a:t>
            </a:r>
            <a:endParaRPr lang="en-US" dirty="0">
              <a:solidFill>
                <a:schemeClr val="accent1"/>
              </a:solidFill>
            </a:endParaRPr>
          </a:p>
        </p:txBody>
      </p:sp>
      <p:pic>
        <p:nvPicPr>
          <p:cNvPr id="2" name="Picture 1" descr="Logo&#10;&#10;Description automatically generated">
            <a:extLst>
              <a:ext uri="{FF2B5EF4-FFF2-40B4-BE49-F238E27FC236}">
                <a16:creationId xmlns:a16="http://schemas.microsoft.com/office/drawing/2014/main" id="{D0EFCF94-297E-FC8A-F7AB-691E0D2F9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1357" y="-786615"/>
            <a:ext cx="4347988" cy="2467482"/>
          </a:xfrm>
          <a:prstGeom prst="rect">
            <a:avLst/>
          </a:prstGeom>
        </p:spPr>
      </p:pic>
      <p:pic>
        <p:nvPicPr>
          <p:cNvPr id="4" name="Picture 3">
            <a:extLst>
              <a:ext uri="{FF2B5EF4-FFF2-40B4-BE49-F238E27FC236}">
                <a16:creationId xmlns:a16="http://schemas.microsoft.com/office/drawing/2014/main" id="{988171B7-B616-2E49-9DD2-E01128B0A255}"/>
              </a:ext>
            </a:extLst>
          </p:cNvPr>
          <p:cNvPicPr>
            <a:picLocks noChangeAspect="1"/>
          </p:cNvPicPr>
          <p:nvPr/>
        </p:nvPicPr>
        <p:blipFill>
          <a:blip r:embed="rId4"/>
          <a:stretch>
            <a:fillRect/>
          </a:stretch>
        </p:blipFill>
        <p:spPr>
          <a:xfrm>
            <a:off x="5662692" y="1449995"/>
            <a:ext cx="6183741" cy="1123305"/>
          </a:xfrm>
          <a:prstGeom prst="rect">
            <a:avLst/>
          </a:prstGeom>
        </p:spPr>
      </p:pic>
      <p:pic>
        <p:nvPicPr>
          <p:cNvPr id="9" name="Picture 8">
            <a:extLst>
              <a:ext uri="{FF2B5EF4-FFF2-40B4-BE49-F238E27FC236}">
                <a16:creationId xmlns:a16="http://schemas.microsoft.com/office/drawing/2014/main" id="{303EEDCA-A68F-206E-AB22-5DF80BFB3E11}"/>
              </a:ext>
            </a:extLst>
          </p:cNvPr>
          <p:cNvPicPr>
            <a:picLocks noChangeAspect="1"/>
          </p:cNvPicPr>
          <p:nvPr/>
        </p:nvPicPr>
        <p:blipFill>
          <a:blip r:embed="rId5"/>
          <a:stretch>
            <a:fillRect/>
          </a:stretch>
        </p:blipFill>
        <p:spPr>
          <a:xfrm>
            <a:off x="8555154" y="2673013"/>
            <a:ext cx="3489354" cy="1948045"/>
          </a:xfrm>
          <a:prstGeom prst="rect">
            <a:avLst/>
          </a:prstGeom>
        </p:spPr>
      </p:pic>
      <p:sp>
        <p:nvSpPr>
          <p:cNvPr id="10" name="TextBox 9">
            <a:extLst>
              <a:ext uri="{FF2B5EF4-FFF2-40B4-BE49-F238E27FC236}">
                <a16:creationId xmlns:a16="http://schemas.microsoft.com/office/drawing/2014/main" id="{E980F264-957A-31E4-2EE1-9EC7A4CAEF53}"/>
              </a:ext>
            </a:extLst>
          </p:cNvPr>
          <p:cNvSpPr txBox="1"/>
          <p:nvPr/>
        </p:nvSpPr>
        <p:spPr>
          <a:xfrm>
            <a:off x="5165124" y="902043"/>
            <a:ext cx="184731" cy="369332"/>
          </a:xfrm>
          <a:prstGeom prst="rect">
            <a:avLst/>
          </a:prstGeom>
          <a:noFill/>
        </p:spPr>
        <p:txBody>
          <a:bodyPr wrap="none" rtlCol="0">
            <a:spAutoFit/>
          </a:bodyPr>
          <a:lstStyle/>
          <a:p>
            <a:endParaRPr lang="en-US" dirty="0"/>
          </a:p>
        </p:txBody>
      </p:sp>
      <p:pic>
        <p:nvPicPr>
          <p:cNvPr id="13" name="Picture 12">
            <a:extLst>
              <a:ext uri="{FF2B5EF4-FFF2-40B4-BE49-F238E27FC236}">
                <a16:creationId xmlns:a16="http://schemas.microsoft.com/office/drawing/2014/main" id="{33951567-D62B-FBA9-7562-4F2D34A7A927}"/>
              </a:ext>
            </a:extLst>
          </p:cNvPr>
          <p:cNvPicPr>
            <a:picLocks noChangeAspect="1"/>
          </p:cNvPicPr>
          <p:nvPr/>
        </p:nvPicPr>
        <p:blipFill>
          <a:blip r:embed="rId6"/>
          <a:stretch>
            <a:fillRect/>
          </a:stretch>
        </p:blipFill>
        <p:spPr>
          <a:xfrm>
            <a:off x="5400996" y="2673013"/>
            <a:ext cx="3512169" cy="1948045"/>
          </a:xfrm>
          <a:prstGeom prst="rect">
            <a:avLst/>
          </a:prstGeom>
        </p:spPr>
      </p:pic>
      <p:pic>
        <p:nvPicPr>
          <p:cNvPr id="14" name="Picture 13">
            <a:extLst>
              <a:ext uri="{FF2B5EF4-FFF2-40B4-BE49-F238E27FC236}">
                <a16:creationId xmlns:a16="http://schemas.microsoft.com/office/drawing/2014/main" id="{4D8DEA5B-7925-B2BD-DBFE-FCF0049C56CE}"/>
              </a:ext>
            </a:extLst>
          </p:cNvPr>
          <p:cNvPicPr>
            <a:picLocks noChangeAspect="1"/>
          </p:cNvPicPr>
          <p:nvPr/>
        </p:nvPicPr>
        <p:blipFill>
          <a:blip r:embed="rId7"/>
          <a:stretch>
            <a:fillRect/>
          </a:stretch>
        </p:blipFill>
        <p:spPr>
          <a:xfrm>
            <a:off x="7244737" y="4621058"/>
            <a:ext cx="3692436" cy="2041346"/>
          </a:xfrm>
          <a:prstGeom prst="rect">
            <a:avLst/>
          </a:prstGeom>
        </p:spPr>
      </p:pic>
    </p:spTree>
    <p:extLst>
      <p:ext uri="{BB962C8B-B14F-4D97-AF65-F5344CB8AC3E}">
        <p14:creationId xmlns:p14="http://schemas.microsoft.com/office/powerpoint/2010/main" val="3910146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92" y="-970181"/>
            <a:ext cx="5924760" cy="3356753"/>
          </a:xfrm>
          <a:prstGeom prst="rect">
            <a:avLst/>
          </a:prstGeom>
        </p:spPr>
      </p:pic>
      <p:sp>
        <p:nvSpPr>
          <p:cNvPr id="3" name="TextBox 2"/>
          <p:cNvSpPr txBox="1"/>
          <p:nvPr/>
        </p:nvSpPr>
        <p:spPr>
          <a:xfrm>
            <a:off x="3617367" y="578837"/>
            <a:ext cx="7949601" cy="553085"/>
          </a:xfrm>
          <a:prstGeom prst="rect">
            <a:avLst/>
          </a:prstGeom>
          <a:noFill/>
        </p:spPr>
        <p:txBody>
          <a:bodyPr wrap="square" rtlCol="0">
            <a:spAutoFit/>
          </a:bodyPr>
          <a:lstStyle/>
          <a:p>
            <a:pPr algn="ctr"/>
            <a:r>
              <a:rPr lang="en-US" sz="3000" b="1" dirty="0">
                <a:solidFill>
                  <a:srgbClr val="00336E"/>
                </a:solidFill>
                <a:latin typeface="Times New Roman" panose="02020603050405020304" pitchFamily="18" charset="0"/>
                <a:cs typeface="Times New Roman" panose="02020603050405020304" pitchFamily="18" charset="0"/>
              </a:rPr>
              <a:t>Benefits of AI in Digital Marketing</a:t>
            </a:r>
          </a:p>
        </p:txBody>
      </p:sp>
      <p:sp>
        <p:nvSpPr>
          <p:cNvPr id="6" name="TextBox 5"/>
          <p:cNvSpPr txBox="1"/>
          <p:nvPr/>
        </p:nvSpPr>
        <p:spPr>
          <a:xfrm>
            <a:off x="822593" y="2066182"/>
            <a:ext cx="10546814" cy="2676525"/>
          </a:xfrm>
          <a:prstGeom prst="rect">
            <a:avLst/>
          </a:prstGeom>
          <a:noFill/>
        </p:spPr>
        <p:txBody>
          <a:bodyPr wrap="square">
            <a:spAutoFit/>
          </a:bodyPr>
          <a:lstStyle/>
          <a:p>
            <a:pPr marL="342900" indent="-342900" algn="just">
              <a:buFont typeface="Wingdings" panose="05000000000000000000" pitchFamily="2" charset="2"/>
              <a:buChar char="Ø"/>
            </a:pPr>
            <a:r>
              <a:rPr lang="en-US" sz="2100" b="1" dirty="0">
                <a:latin typeface="Cambria" panose="02040503050406030204" pitchFamily="18" charset="0"/>
                <a:ea typeface="Cambria" panose="02040503050406030204" pitchFamily="18" charset="0"/>
                <a:cs typeface="Times New Roman" panose="02020603050405020304" pitchFamily="18" charset="0"/>
              </a:rPr>
              <a:t>Improved Customer Experience:</a:t>
            </a:r>
            <a:r>
              <a:rPr lang="en-US" sz="2100" dirty="0">
                <a:latin typeface="Cambria" panose="02040503050406030204" pitchFamily="18" charset="0"/>
                <a:ea typeface="Cambria" panose="02040503050406030204" pitchFamily="18" charset="0"/>
                <a:cs typeface="Times New Roman" panose="02020603050405020304" pitchFamily="18" charset="0"/>
              </a:rPr>
              <a:t> Personalization and faster response times.</a:t>
            </a:r>
          </a:p>
          <a:p>
            <a:pPr marL="34290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Font typeface="Wingdings" panose="05000000000000000000" pitchFamily="2" charset="2"/>
              <a:buChar char="Ø"/>
            </a:pPr>
            <a:r>
              <a:rPr lang="en-US" sz="2100" b="1" dirty="0">
                <a:latin typeface="Cambria" panose="02040503050406030204" pitchFamily="18" charset="0"/>
                <a:ea typeface="Cambria" panose="02040503050406030204" pitchFamily="18" charset="0"/>
                <a:cs typeface="Times New Roman" panose="02020603050405020304" pitchFamily="18" charset="0"/>
              </a:rPr>
              <a:t>Efficiency:</a:t>
            </a:r>
            <a:r>
              <a:rPr lang="en-US" sz="2100" dirty="0">
                <a:latin typeface="Cambria" panose="02040503050406030204" pitchFamily="18" charset="0"/>
                <a:ea typeface="Cambria" panose="02040503050406030204" pitchFamily="18" charset="0"/>
                <a:cs typeface="Times New Roman" panose="02020603050405020304" pitchFamily="18" charset="0"/>
              </a:rPr>
              <a:t> Automation of repetitive tasks like email marketing and ad placements.</a:t>
            </a:r>
          </a:p>
          <a:p>
            <a:pPr marL="34290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Font typeface="Wingdings" panose="05000000000000000000" pitchFamily="2" charset="2"/>
              <a:buChar char="Ø"/>
            </a:pPr>
            <a:r>
              <a:rPr lang="en-US" sz="2100" b="1" dirty="0">
                <a:latin typeface="Cambria" panose="02040503050406030204" pitchFamily="18" charset="0"/>
                <a:ea typeface="Cambria" panose="02040503050406030204" pitchFamily="18" charset="0"/>
                <a:cs typeface="Times New Roman" panose="02020603050405020304" pitchFamily="18" charset="0"/>
              </a:rPr>
              <a:t>Data-Driven Decisions:</a:t>
            </a:r>
            <a:r>
              <a:rPr lang="en-US" sz="2100" dirty="0">
                <a:latin typeface="Cambria" panose="02040503050406030204" pitchFamily="18" charset="0"/>
                <a:ea typeface="Cambria" panose="02040503050406030204" pitchFamily="18" charset="0"/>
                <a:cs typeface="Times New Roman" panose="02020603050405020304" pitchFamily="18" charset="0"/>
              </a:rPr>
              <a:t> Enhanced analytics for better decision-making.</a:t>
            </a:r>
          </a:p>
          <a:p>
            <a:pPr marL="34290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Font typeface="Wingdings" panose="05000000000000000000" pitchFamily="2" charset="2"/>
              <a:buChar char="Ø"/>
            </a:pPr>
            <a:r>
              <a:rPr lang="en-US" sz="2100" b="1" dirty="0">
                <a:latin typeface="Cambria" panose="02040503050406030204" pitchFamily="18" charset="0"/>
                <a:ea typeface="Cambria" panose="02040503050406030204" pitchFamily="18" charset="0"/>
                <a:cs typeface="Times New Roman" panose="02020603050405020304" pitchFamily="18" charset="0"/>
              </a:rPr>
              <a:t>Cost Savings</a:t>
            </a:r>
            <a:r>
              <a:rPr lang="en-US" sz="2100" dirty="0">
                <a:latin typeface="Cambria" panose="02040503050406030204" pitchFamily="18" charset="0"/>
                <a:ea typeface="Cambria" panose="02040503050406030204" pitchFamily="18" charset="0"/>
                <a:cs typeface="Times New Roman" panose="02020603050405020304" pitchFamily="18" charset="0"/>
              </a:rPr>
              <a:t>: Reduced costs through automation and optimized ad spend.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92" y="-970181"/>
            <a:ext cx="5924760" cy="3356753"/>
          </a:xfrm>
          <a:prstGeom prst="rect">
            <a:avLst/>
          </a:prstGeom>
        </p:spPr>
      </p:pic>
      <p:sp>
        <p:nvSpPr>
          <p:cNvPr id="3" name="TextBox 2"/>
          <p:cNvSpPr txBox="1"/>
          <p:nvPr/>
        </p:nvSpPr>
        <p:spPr>
          <a:xfrm>
            <a:off x="3617367" y="578837"/>
            <a:ext cx="7949601" cy="553085"/>
          </a:xfrm>
          <a:prstGeom prst="rect">
            <a:avLst/>
          </a:prstGeom>
          <a:noFill/>
        </p:spPr>
        <p:txBody>
          <a:bodyPr wrap="square" rtlCol="0">
            <a:spAutoFit/>
          </a:bodyPr>
          <a:lstStyle/>
          <a:p>
            <a:pPr algn="ctr"/>
            <a:r>
              <a:rPr lang="en-US" sz="3000" b="1" dirty="0">
                <a:solidFill>
                  <a:srgbClr val="00336E"/>
                </a:solidFill>
                <a:latin typeface="Times New Roman" panose="02020603050405020304" pitchFamily="18" charset="0"/>
                <a:cs typeface="Times New Roman" panose="02020603050405020304" pitchFamily="18" charset="0"/>
              </a:rPr>
              <a:t>Challenges of AI in Digital Marketing</a:t>
            </a:r>
          </a:p>
        </p:txBody>
      </p:sp>
      <p:sp>
        <p:nvSpPr>
          <p:cNvPr id="6" name="TextBox 5"/>
          <p:cNvSpPr txBox="1"/>
          <p:nvPr/>
        </p:nvSpPr>
        <p:spPr>
          <a:xfrm>
            <a:off x="822593" y="2066182"/>
            <a:ext cx="10546814" cy="2676525"/>
          </a:xfrm>
          <a:prstGeom prst="rect">
            <a:avLst/>
          </a:prstGeom>
          <a:noFill/>
        </p:spPr>
        <p:txBody>
          <a:bodyPr wrap="square">
            <a:spAutoFit/>
          </a:bodyPr>
          <a:lstStyle/>
          <a:p>
            <a:pPr marL="342900" indent="-342900" algn="just">
              <a:buFont typeface="Wingdings" panose="05000000000000000000" pitchFamily="2" charset="2"/>
              <a:buChar char="Ø"/>
            </a:pPr>
            <a:r>
              <a:rPr lang="en-US" sz="2100" b="1" dirty="0">
                <a:latin typeface="Cambria" panose="02040503050406030204" pitchFamily="18" charset="0"/>
                <a:ea typeface="Cambria" panose="02040503050406030204" pitchFamily="18" charset="0"/>
                <a:cs typeface="Times New Roman" panose="02020603050405020304" pitchFamily="18" charset="0"/>
              </a:rPr>
              <a:t>Data Privacy Concerns:</a:t>
            </a:r>
            <a:r>
              <a:rPr lang="en-US" sz="2100" dirty="0">
                <a:latin typeface="Cambria" panose="02040503050406030204" pitchFamily="18" charset="0"/>
                <a:ea typeface="Cambria" panose="02040503050406030204" pitchFamily="18" charset="0"/>
                <a:cs typeface="Times New Roman" panose="02020603050405020304" pitchFamily="18" charset="0"/>
              </a:rPr>
              <a:t> Handling of customer data and compliance with regulations like GDPR.</a:t>
            </a:r>
          </a:p>
          <a:p>
            <a:pPr marL="34290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Font typeface="Wingdings" panose="05000000000000000000" pitchFamily="2" charset="2"/>
              <a:buChar char="Ø"/>
            </a:pPr>
            <a:r>
              <a:rPr lang="en-US" sz="2100" b="1" dirty="0">
                <a:latin typeface="Cambria" panose="02040503050406030204" pitchFamily="18" charset="0"/>
                <a:ea typeface="Cambria" panose="02040503050406030204" pitchFamily="18" charset="0"/>
                <a:cs typeface="Times New Roman" panose="02020603050405020304" pitchFamily="18" charset="0"/>
              </a:rPr>
              <a:t>High Implementation Costs:</a:t>
            </a:r>
            <a:r>
              <a:rPr lang="en-US" sz="2100" dirty="0">
                <a:latin typeface="Cambria" panose="02040503050406030204" pitchFamily="18" charset="0"/>
                <a:ea typeface="Cambria" panose="02040503050406030204" pitchFamily="18" charset="0"/>
                <a:cs typeface="Times New Roman" panose="02020603050405020304" pitchFamily="18" charset="0"/>
              </a:rPr>
              <a:t> Investment in AI technology and expertise.</a:t>
            </a:r>
          </a:p>
          <a:p>
            <a:pPr marL="34290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Font typeface="Wingdings" panose="05000000000000000000" pitchFamily="2" charset="2"/>
              <a:buChar char="Ø"/>
            </a:pPr>
            <a:r>
              <a:rPr lang="en-US" sz="2100" b="1" dirty="0">
                <a:latin typeface="Cambria" panose="02040503050406030204" pitchFamily="18" charset="0"/>
                <a:ea typeface="Cambria" panose="02040503050406030204" pitchFamily="18" charset="0"/>
                <a:cs typeface="Times New Roman" panose="02020603050405020304" pitchFamily="18" charset="0"/>
              </a:rPr>
              <a:t>Over-reliance on Automation:</a:t>
            </a:r>
            <a:r>
              <a:rPr lang="en-US" sz="2100" dirty="0">
                <a:latin typeface="Cambria" panose="02040503050406030204" pitchFamily="18" charset="0"/>
                <a:ea typeface="Cambria" panose="02040503050406030204" pitchFamily="18" charset="0"/>
                <a:cs typeface="Times New Roman" panose="02020603050405020304" pitchFamily="18" charset="0"/>
              </a:rPr>
              <a:t> The risk of losing the human touch in marketing strategies.</a:t>
            </a:r>
          </a:p>
          <a:p>
            <a:pPr marL="34290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92" y="-970181"/>
            <a:ext cx="5924760" cy="3356753"/>
          </a:xfrm>
          <a:prstGeom prst="rect">
            <a:avLst/>
          </a:prstGeom>
        </p:spPr>
      </p:pic>
      <p:sp>
        <p:nvSpPr>
          <p:cNvPr id="3" name="TextBox 2"/>
          <p:cNvSpPr txBox="1"/>
          <p:nvPr/>
        </p:nvSpPr>
        <p:spPr>
          <a:xfrm>
            <a:off x="3617367" y="578837"/>
            <a:ext cx="7949601" cy="553085"/>
          </a:xfrm>
          <a:prstGeom prst="rect">
            <a:avLst/>
          </a:prstGeom>
          <a:noFill/>
        </p:spPr>
        <p:txBody>
          <a:bodyPr wrap="square" rtlCol="0">
            <a:spAutoFit/>
          </a:bodyPr>
          <a:lstStyle/>
          <a:p>
            <a:pPr algn="ctr"/>
            <a:r>
              <a:rPr lang="en-US" sz="3000" b="1" dirty="0">
                <a:solidFill>
                  <a:srgbClr val="00336E"/>
                </a:solidFill>
                <a:latin typeface="Times New Roman" panose="02020603050405020304" pitchFamily="18" charset="0"/>
                <a:cs typeface="Times New Roman" panose="02020603050405020304" pitchFamily="18" charset="0"/>
              </a:rPr>
              <a:t>Conclusion</a:t>
            </a:r>
          </a:p>
        </p:txBody>
      </p:sp>
      <p:sp>
        <p:nvSpPr>
          <p:cNvPr id="6" name="TextBox 5"/>
          <p:cNvSpPr txBox="1"/>
          <p:nvPr/>
        </p:nvSpPr>
        <p:spPr>
          <a:xfrm>
            <a:off x="822593" y="2066182"/>
            <a:ext cx="10546814" cy="2030095"/>
          </a:xfrm>
          <a:prstGeom prst="rect">
            <a:avLst/>
          </a:prstGeom>
          <a:noFill/>
        </p:spPr>
        <p:txBody>
          <a:bodyPr wrap="square">
            <a:spAutoFit/>
          </a:bodyPr>
          <a:lstStyle/>
          <a:p>
            <a:pPr marL="342900" indent="-342900" algn="just">
              <a:buFont typeface="Wingdings" panose="05000000000000000000" pitchFamily="2" charset="2"/>
              <a:buChar char="Ø"/>
            </a:pPr>
            <a:r>
              <a:rPr lang="en-US" sz="2100" dirty="0">
                <a:latin typeface="Cambria" panose="02040503050406030204" pitchFamily="18" charset="0"/>
                <a:ea typeface="Cambria" panose="02040503050406030204" pitchFamily="18" charset="0"/>
                <a:cs typeface="Times New Roman" panose="02020603050405020304" pitchFamily="18" charset="0"/>
              </a:rPr>
              <a:t>AI's role in enhancing personalization, efficiency, and data-driven decision-making in digital marketing.</a:t>
            </a:r>
          </a:p>
          <a:p>
            <a:pPr marL="34290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cs typeface="Times New Roman" panose="02020603050405020304" pitchFamily="18" charset="0"/>
            </a:endParaRPr>
          </a:p>
          <a:p>
            <a:pPr indent="0" algn="just">
              <a:buFont typeface="Wingdings" panose="05000000000000000000" pitchFamily="2" charset="2"/>
              <a:buNone/>
            </a:pPr>
            <a:endParaRPr lang="en-US" sz="2100"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Font typeface="Wingdings" panose="05000000000000000000" pitchFamily="2" charset="2"/>
              <a:buChar char="Ø"/>
            </a:pPr>
            <a:r>
              <a:rPr lang="en-US" sz="2100" dirty="0">
                <a:latin typeface="Cambria" panose="02040503050406030204" pitchFamily="18" charset="0"/>
                <a:ea typeface="Cambria" panose="02040503050406030204" pitchFamily="18" charset="0"/>
                <a:cs typeface="Times New Roman" panose="02020603050405020304" pitchFamily="18" charset="0"/>
              </a:rPr>
              <a:t>Emphasize the potential of AI to revolutionize the marketing landscape and the importance of staying updated with AI trends.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865B038-EC9B-537C-5D29-18E710DDC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92" y="-992215"/>
            <a:ext cx="5924760" cy="3356753"/>
          </a:xfrm>
          <a:prstGeom prst="rect">
            <a:avLst/>
          </a:prstGeom>
        </p:spPr>
      </p:pic>
      <p:sp>
        <p:nvSpPr>
          <p:cNvPr id="3" name="TextBox 2">
            <a:extLst>
              <a:ext uri="{FF2B5EF4-FFF2-40B4-BE49-F238E27FC236}">
                <a16:creationId xmlns:a16="http://schemas.microsoft.com/office/drawing/2014/main" id="{3ECA4110-00D1-9E56-0B01-4C99A523E01F}"/>
              </a:ext>
            </a:extLst>
          </p:cNvPr>
          <p:cNvSpPr txBox="1"/>
          <p:nvPr/>
        </p:nvSpPr>
        <p:spPr>
          <a:xfrm>
            <a:off x="4792337" y="409162"/>
            <a:ext cx="6323682" cy="553998"/>
          </a:xfrm>
          <a:prstGeom prst="rect">
            <a:avLst/>
          </a:prstGeom>
          <a:noFill/>
        </p:spPr>
        <p:txBody>
          <a:bodyPr wrap="square" rtlCol="0">
            <a:spAutoFit/>
          </a:bodyPr>
          <a:lstStyle/>
          <a:p>
            <a:pPr algn="ctr"/>
            <a:r>
              <a:rPr lang="en-US" sz="3000" b="1" dirty="0">
                <a:solidFill>
                  <a:srgbClr val="00336E"/>
                </a:solidFill>
                <a:latin typeface="Times New Roman" panose="02020603050405020304" pitchFamily="18" charset="0"/>
                <a:cs typeface="Times New Roman" panose="02020603050405020304" pitchFamily="18" charset="0"/>
              </a:rPr>
              <a:t>BIBLIOGRAPHY</a:t>
            </a:r>
            <a:endParaRPr lang="en-IN" sz="3000" b="1" dirty="0">
              <a:solidFill>
                <a:srgbClr val="00336E"/>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E9A6F9E-5DBE-E386-9DF4-B84B755D16DE}"/>
              </a:ext>
            </a:extLst>
          </p:cNvPr>
          <p:cNvSpPr txBox="1"/>
          <p:nvPr/>
        </p:nvSpPr>
        <p:spPr>
          <a:xfrm>
            <a:off x="694064" y="1206361"/>
            <a:ext cx="10796528" cy="456407"/>
          </a:xfrm>
          <a:prstGeom prst="rect">
            <a:avLst/>
          </a:prstGeom>
          <a:noFill/>
        </p:spPr>
        <p:txBody>
          <a:bodyPr wrap="square">
            <a:spAutoFit/>
          </a:bodyPr>
          <a:lstStyle/>
          <a:p>
            <a:pPr marL="0" marR="0" algn="just">
              <a:lnSpc>
                <a:spcPct val="150000"/>
              </a:lnSpc>
              <a:spcBef>
                <a:spcPts val="0"/>
              </a:spcBef>
              <a:spcAft>
                <a:spcPts val="1000"/>
              </a:spcAft>
            </a:pPr>
            <a:r>
              <a:rPr lang="en-US"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IN"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11E7F20-2B88-139B-51E5-CE8690376B69}"/>
              </a:ext>
            </a:extLst>
          </p:cNvPr>
          <p:cNvSpPr txBox="1"/>
          <p:nvPr/>
        </p:nvSpPr>
        <p:spPr>
          <a:xfrm>
            <a:off x="694064" y="2024474"/>
            <a:ext cx="6561438" cy="923330"/>
          </a:xfrm>
          <a:prstGeom prst="rect">
            <a:avLst/>
          </a:prstGeom>
          <a:noFill/>
        </p:spPr>
        <p:txBody>
          <a:bodyPr wrap="square">
            <a:spAutoFit/>
          </a:bodyPr>
          <a:lstStyle/>
          <a:p>
            <a:pPr marL="285750" indent="-285750">
              <a:buFont typeface="Wingdings" pitchFamily="2" charset="2"/>
              <a:buChar char="ü"/>
            </a:pPr>
            <a:r>
              <a:rPr lang="en-US" dirty="0">
                <a:hlinkClick r:id="rId3"/>
              </a:rPr>
              <a:t>https://www.gartner.com/en/marketing/topics/ai-in-marketing</a:t>
            </a:r>
            <a:endParaRPr lang="en-US" dirty="0"/>
          </a:p>
          <a:p>
            <a:pPr marL="285750" indent="-285750">
              <a:buFont typeface="Wingdings" pitchFamily="2" charset="2"/>
              <a:buChar char="ü"/>
            </a:pPr>
            <a:r>
              <a:rPr lang="en-US" dirty="0"/>
              <a:t>https://</a:t>
            </a:r>
            <a:r>
              <a:rPr lang="en-US" dirty="0" err="1"/>
              <a:t>www.mckinsey.com</a:t>
            </a:r>
            <a:r>
              <a:rPr lang="en-US" dirty="0"/>
              <a:t>/capabilities/</a:t>
            </a:r>
            <a:r>
              <a:rPr lang="en-US" dirty="0" err="1"/>
              <a:t>mckinsey</a:t>
            </a:r>
            <a:r>
              <a:rPr lang="en-US" dirty="0"/>
              <a:t>-digital/case-studies</a:t>
            </a:r>
          </a:p>
        </p:txBody>
      </p:sp>
      <p:sp>
        <p:nvSpPr>
          <p:cNvPr id="9" name="TextBox 8">
            <a:extLst>
              <a:ext uri="{FF2B5EF4-FFF2-40B4-BE49-F238E27FC236}">
                <a16:creationId xmlns:a16="http://schemas.microsoft.com/office/drawing/2014/main" id="{6E56E5E8-9080-8E22-54B2-CF72E0A3E006}"/>
              </a:ext>
            </a:extLst>
          </p:cNvPr>
          <p:cNvSpPr txBox="1"/>
          <p:nvPr/>
        </p:nvSpPr>
        <p:spPr>
          <a:xfrm>
            <a:off x="694064" y="3222529"/>
            <a:ext cx="10421955" cy="3017814"/>
          </a:xfrm>
          <a:prstGeom prst="rect">
            <a:avLst/>
          </a:prstGeom>
          <a:noFill/>
        </p:spPr>
        <p:txBody>
          <a:bodyPr wrap="square">
            <a:spAutoFit/>
          </a:bodyPr>
          <a:lstStyle/>
          <a:p>
            <a:pPr marL="0" marR="0" algn="just">
              <a:lnSpc>
                <a:spcPct val="150000"/>
              </a:lnSpc>
              <a:spcBef>
                <a:spcPts val="0"/>
              </a:spcBef>
              <a:spcAft>
                <a:spcPts val="100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BOOKS:</a:t>
            </a:r>
          </a:p>
          <a:p>
            <a:pPr marL="342900" marR="0" indent="-342900" algn="just">
              <a:spcBef>
                <a:spcPts val="0"/>
              </a:spcBef>
              <a:spcAft>
                <a:spcPts val="1000"/>
              </a:spcAft>
              <a:buFont typeface="Wingdings" pitchFamily="2" charset="2"/>
              <a:buChar char="Ø"/>
            </a:pPr>
            <a:r>
              <a:rPr lang="en-IN" sz="2000" b="1" dirty="0"/>
              <a:t>“Artificial Intelligence in Marketing" by Kunal Gaurav</a:t>
            </a:r>
            <a:r>
              <a:rPr lang="en-IN" sz="2000" dirty="0"/>
              <a:t> – Discusses the rise of AI in various marketing strategies</a:t>
            </a:r>
          </a:p>
          <a:p>
            <a:pPr marL="342900" marR="0" indent="-342900" algn="just">
              <a:spcBef>
                <a:spcPts val="0"/>
              </a:spcBef>
              <a:spcAft>
                <a:spcPts val="1000"/>
              </a:spcAft>
              <a:buFont typeface="Wingdings" pitchFamily="2" charset="2"/>
              <a:buChar char="Ø"/>
            </a:pPr>
            <a:r>
              <a:rPr lang="en-IN" sz="2000" dirty="0"/>
              <a:t>“</a:t>
            </a:r>
            <a:r>
              <a:rPr lang="en-IN" sz="2000" b="1" dirty="0"/>
              <a:t>AI for Marketing and Product Innovation" by A.K. Pradeep</a:t>
            </a:r>
            <a:r>
              <a:rPr lang="en-IN" sz="2000" dirty="0"/>
              <a:t> – Covers real-world case studies of AI in marketing.</a:t>
            </a:r>
          </a:p>
          <a:p>
            <a:pPr marL="342900" marR="0" indent="-342900" algn="just">
              <a:spcBef>
                <a:spcPts val="0"/>
              </a:spcBef>
              <a:spcAft>
                <a:spcPts val="1000"/>
              </a:spcAft>
              <a:buFont typeface="Wingdings" pitchFamily="2" charset="2"/>
              <a:buChar char="Ø"/>
            </a:pPr>
            <a:endParaRPr lang="en-IN" sz="2000" dirty="0"/>
          </a:p>
          <a:p>
            <a:pPr marR="0" algn="just">
              <a:lnSpc>
                <a:spcPct val="150000"/>
              </a:lnSpc>
              <a:spcBef>
                <a:spcPts val="0"/>
              </a:spcBef>
              <a:spcAft>
                <a:spcPts val="1000"/>
              </a:spcAft>
            </a:pPr>
            <a:r>
              <a:rPr lang="en-IN" sz="2000" b="1" dirty="0"/>
              <a:t> </a:t>
            </a:r>
            <a:endParaRPr lang="en-US" sz="2000" b="1"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90733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865B038-EC9B-537C-5D29-18E710DDC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92" y="-992215"/>
            <a:ext cx="5924760" cy="3356753"/>
          </a:xfrm>
          <a:prstGeom prst="rect">
            <a:avLst/>
          </a:prstGeom>
        </p:spPr>
      </p:pic>
      <p:sp>
        <p:nvSpPr>
          <p:cNvPr id="3" name="TextBox 2">
            <a:extLst>
              <a:ext uri="{FF2B5EF4-FFF2-40B4-BE49-F238E27FC236}">
                <a16:creationId xmlns:a16="http://schemas.microsoft.com/office/drawing/2014/main" id="{3ECA4110-00D1-9E56-0B01-4C99A523E01F}"/>
              </a:ext>
            </a:extLst>
          </p:cNvPr>
          <p:cNvSpPr txBox="1"/>
          <p:nvPr/>
        </p:nvSpPr>
        <p:spPr>
          <a:xfrm>
            <a:off x="4792337" y="409162"/>
            <a:ext cx="6323682" cy="553998"/>
          </a:xfrm>
          <a:prstGeom prst="rect">
            <a:avLst/>
          </a:prstGeom>
          <a:noFill/>
        </p:spPr>
        <p:txBody>
          <a:bodyPr wrap="square" rtlCol="0">
            <a:spAutoFit/>
          </a:bodyPr>
          <a:lstStyle/>
          <a:p>
            <a:pPr algn="ctr"/>
            <a:r>
              <a:rPr lang="en-US" sz="3000" b="1" dirty="0">
                <a:solidFill>
                  <a:srgbClr val="00336E"/>
                </a:solidFill>
                <a:latin typeface="Times New Roman" panose="02020603050405020304" pitchFamily="18" charset="0"/>
                <a:cs typeface="Times New Roman" panose="02020603050405020304" pitchFamily="18" charset="0"/>
              </a:rPr>
              <a:t>BIBLIOGRAPHY</a:t>
            </a:r>
            <a:endParaRPr lang="en-IN" sz="3000" b="1" dirty="0">
              <a:solidFill>
                <a:srgbClr val="00336E"/>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E56E5E8-9080-8E22-54B2-CF72E0A3E006}"/>
              </a:ext>
            </a:extLst>
          </p:cNvPr>
          <p:cNvSpPr txBox="1"/>
          <p:nvPr/>
        </p:nvSpPr>
        <p:spPr>
          <a:xfrm>
            <a:off x="480308" y="1665653"/>
            <a:ext cx="10421955" cy="2992166"/>
          </a:xfrm>
          <a:prstGeom prst="rect">
            <a:avLst/>
          </a:prstGeom>
          <a:noFill/>
        </p:spPr>
        <p:txBody>
          <a:bodyPr wrap="square">
            <a:spAutoFit/>
          </a:bodyPr>
          <a:lstStyle/>
          <a:p>
            <a:pPr algn="just">
              <a:spcAft>
                <a:spcPts val="100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WEBSITES:</a:t>
            </a: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indent="-342900" algn="just">
              <a:spcBef>
                <a:spcPts val="0"/>
              </a:spcBef>
              <a:spcAft>
                <a:spcPts val="1000"/>
              </a:spcAft>
              <a:buFont typeface="Wingdings" pitchFamily="2" charset="2"/>
              <a:buChar char="v"/>
            </a:pPr>
            <a:r>
              <a:rPr lang="en-IN" sz="2000" dirty="0">
                <a:hlinkClick r:id="rId3"/>
              </a:rPr>
              <a:t>https://aws.amazon.com/ai/machine-learning/</a:t>
            </a:r>
            <a:endParaRPr lang="en-IN" sz="2000" dirty="0"/>
          </a:p>
          <a:p>
            <a:pPr marL="342900" marR="0" indent="-342900" algn="just">
              <a:spcBef>
                <a:spcPts val="0"/>
              </a:spcBef>
              <a:spcAft>
                <a:spcPts val="1000"/>
              </a:spcAft>
              <a:buFont typeface="Wingdings" pitchFamily="2" charset="2"/>
              <a:buChar char="v"/>
            </a:pPr>
            <a:r>
              <a:rPr lang="en-IN" sz="2000" dirty="0">
                <a:hlinkClick r:id="rId4"/>
              </a:rPr>
              <a:t>https://netflixtechblog.com/evolving-from-rule-based-classifier-machine-learning-powered-auto-remediation-in-netflix-data-039d5efd115b</a:t>
            </a:r>
            <a:endParaRPr lang="en-IN" sz="2000" dirty="0"/>
          </a:p>
          <a:p>
            <a:pPr marL="342900" marR="0" indent="-342900" algn="just">
              <a:spcBef>
                <a:spcPts val="0"/>
              </a:spcBef>
              <a:spcAft>
                <a:spcPts val="1000"/>
              </a:spcAft>
              <a:buFont typeface="Wingdings" pitchFamily="2" charset="2"/>
              <a:buChar char="v"/>
            </a:pPr>
            <a:r>
              <a:rPr lang="en-IN" sz="2000" dirty="0">
                <a:hlinkClick r:id="rId5"/>
              </a:rPr>
              <a:t>https://stories.starbucks.com/search/AI/</a:t>
            </a:r>
            <a:endParaRPr lang="en-IN" sz="2000" dirty="0"/>
          </a:p>
          <a:p>
            <a:pPr marR="0" algn="just">
              <a:spcBef>
                <a:spcPts val="0"/>
              </a:spcBef>
              <a:spcAft>
                <a:spcPts val="1000"/>
              </a:spcAft>
            </a:pPr>
            <a:endParaRPr lang="en-IN" sz="2000" dirty="0"/>
          </a:p>
          <a:p>
            <a:pPr marR="0" algn="just">
              <a:lnSpc>
                <a:spcPct val="150000"/>
              </a:lnSpc>
              <a:spcBef>
                <a:spcPts val="0"/>
              </a:spcBef>
              <a:spcAft>
                <a:spcPts val="1000"/>
              </a:spcAft>
            </a:pPr>
            <a:r>
              <a:rPr lang="en-IN" sz="2000" b="1" dirty="0"/>
              <a:t> </a:t>
            </a:r>
            <a:endParaRPr lang="en-US" sz="2000" b="1"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26535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92" y="-970181"/>
            <a:ext cx="5924760" cy="3356753"/>
          </a:xfrm>
          <a:prstGeom prst="rect">
            <a:avLst/>
          </a:prstGeom>
        </p:spPr>
      </p:pic>
      <p:sp>
        <p:nvSpPr>
          <p:cNvPr id="3" name="TextBox 2"/>
          <p:cNvSpPr txBox="1"/>
          <p:nvPr/>
        </p:nvSpPr>
        <p:spPr>
          <a:xfrm>
            <a:off x="2515007" y="655672"/>
            <a:ext cx="7949601" cy="553085"/>
          </a:xfrm>
          <a:prstGeom prst="rect">
            <a:avLst/>
          </a:prstGeom>
          <a:noFill/>
        </p:spPr>
        <p:txBody>
          <a:bodyPr wrap="square" rtlCol="0">
            <a:spAutoFit/>
          </a:bodyPr>
          <a:lstStyle/>
          <a:p>
            <a:pPr algn="ctr"/>
            <a:r>
              <a:rPr lang="en-US" sz="3000" b="1" dirty="0">
                <a:solidFill>
                  <a:srgbClr val="00336E"/>
                </a:solidFill>
                <a:latin typeface="Times New Roman" panose="02020603050405020304" pitchFamily="18" charset="0"/>
                <a:cs typeface="Times New Roman" panose="02020603050405020304" pitchFamily="18" charset="0"/>
              </a:rPr>
              <a:t>PURPOSE</a:t>
            </a:r>
          </a:p>
        </p:txBody>
      </p:sp>
      <p:sp>
        <p:nvSpPr>
          <p:cNvPr id="6" name="TextBox 5"/>
          <p:cNvSpPr txBox="1"/>
          <p:nvPr/>
        </p:nvSpPr>
        <p:spPr>
          <a:xfrm>
            <a:off x="823228" y="2232552"/>
            <a:ext cx="10546814" cy="2999740"/>
          </a:xfrm>
          <a:prstGeom prst="rect">
            <a:avLst/>
          </a:prstGeom>
          <a:noFill/>
        </p:spPr>
        <p:txBody>
          <a:bodyPr wrap="square">
            <a:spAutoFit/>
          </a:bodyPr>
          <a:lstStyle/>
          <a:p>
            <a:pPr marL="342900" indent="-342900" algn="just">
              <a:buFont typeface="Wingdings" panose="05000000000000000000" pitchFamily="2" charset="2"/>
              <a:buChar char="Ø"/>
            </a:pPr>
            <a:r>
              <a:rPr lang="en-US" sz="2100" dirty="0">
                <a:latin typeface="Cambria" panose="02040503050406030204" pitchFamily="18" charset="0"/>
                <a:ea typeface="Cambria" panose="02040503050406030204" pitchFamily="18" charset="0"/>
                <a:cs typeface="Times New Roman" panose="02020603050405020304" pitchFamily="18" charset="0"/>
              </a:rPr>
              <a:t>The purpose of this presentation is to explore how AI is revolutionizing digital marketing and to examine its profound impact on businesses. We will delve into the various ways AI is being integrated into marketing strategies, from enhancing customer engagement to optimizing advertising and content creation. </a:t>
            </a:r>
          </a:p>
          <a:p>
            <a:pPr marL="34290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Font typeface="Wingdings" panose="05000000000000000000" pitchFamily="2" charset="2"/>
              <a:buChar char="Ø"/>
            </a:pPr>
            <a:r>
              <a:rPr lang="en-US" sz="2100" dirty="0">
                <a:latin typeface="Cambria" panose="02040503050406030204" pitchFamily="18" charset="0"/>
                <a:ea typeface="Cambria" panose="02040503050406030204" pitchFamily="18" charset="0"/>
                <a:cs typeface="Times New Roman" panose="02020603050405020304" pitchFamily="18" charset="0"/>
              </a:rPr>
              <a:t>By understanding these transformations, businesses can leverage AI to gain a competitive edge, improve efficiency, and deliver more personalized customer experiences. This presentation aims to provide insights into the current trends and future potential of AI in the digital marketing landscape.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61774F06-F5A6-ABB1-AE29-CBF824924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226" y="-999504"/>
            <a:ext cx="5924760" cy="3356753"/>
          </a:xfrm>
          <a:prstGeom prst="rect">
            <a:avLst/>
          </a:prstGeom>
        </p:spPr>
      </p:pic>
      <p:sp>
        <p:nvSpPr>
          <p:cNvPr id="3" name="Rectangle 2">
            <a:extLst>
              <a:ext uri="{FF2B5EF4-FFF2-40B4-BE49-F238E27FC236}">
                <a16:creationId xmlns:a16="http://schemas.microsoft.com/office/drawing/2014/main" id="{34542907-363D-6481-EE92-B929A4229FAE}"/>
              </a:ext>
            </a:extLst>
          </p:cNvPr>
          <p:cNvSpPr/>
          <p:nvPr/>
        </p:nvSpPr>
        <p:spPr>
          <a:xfrm>
            <a:off x="2678547" y="2782608"/>
            <a:ext cx="6622473" cy="1015663"/>
          </a:xfrm>
          <a:prstGeom prst="rect">
            <a:avLst/>
          </a:prstGeom>
          <a:noFill/>
        </p:spPr>
        <p:txBody>
          <a:bodyPr wrap="square" lIns="91440" tIns="45720" rIns="91440" bIns="45720">
            <a:spAutoFit/>
          </a:bodyPr>
          <a:lstStyle/>
          <a:p>
            <a:pPr algn="ctr"/>
            <a:r>
              <a:rPr lang="en-US" sz="6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79210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360A2515-4CF0-3BA3-530D-503D37E48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92" y="-970181"/>
            <a:ext cx="5924760" cy="3356753"/>
          </a:xfrm>
          <a:prstGeom prst="rect">
            <a:avLst/>
          </a:prstGeom>
        </p:spPr>
      </p:pic>
      <p:sp>
        <p:nvSpPr>
          <p:cNvPr id="4" name="TextBox 3">
            <a:extLst>
              <a:ext uri="{FF2B5EF4-FFF2-40B4-BE49-F238E27FC236}">
                <a16:creationId xmlns:a16="http://schemas.microsoft.com/office/drawing/2014/main" id="{E806A45C-89A5-E8B0-44C8-1C1A7487E393}"/>
              </a:ext>
            </a:extLst>
          </p:cNvPr>
          <p:cNvSpPr txBox="1"/>
          <p:nvPr/>
        </p:nvSpPr>
        <p:spPr>
          <a:xfrm>
            <a:off x="1918435" y="982597"/>
            <a:ext cx="7949601" cy="1077218"/>
          </a:xfrm>
          <a:prstGeom prst="rect">
            <a:avLst/>
          </a:prstGeom>
          <a:noFill/>
        </p:spPr>
        <p:txBody>
          <a:bodyPr wrap="square" rtlCol="0">
            <a:spAutoFit/>
          </a:bodyPr>
          <a:lstStyle/>
          <a:p>
            <a:pPr algn="ctr"/>
            <a:r>
              <a:rPr lang="en-US" sz="3000" dirty="0">
                <a:solidFill>
                  <a:srgbClr val="002060"/>
                </a:solidFill>
                <a:latin typeface="Times New Roman" panose="02020603050405020304" pitchFamily="18" charset="0"/>
                <a:cs typeface="Times New Roman" panose="02020603050405020304" pitchFamily="18" charset="0"/>
              </a:rPr>
              <a:t>HISTORY OF </a:t>
            </a:r>
          </a:p>
          <a:p>
            <a:pPr algn="ctr"/>
            <a:r>
              <a:rPr lang="en-IN" sz="3200" dirty="0">
                <a:solidFill>
                  <a:srgbClr val="002060"/>
                </a:solidFill>
                <a:latin typeface="Times New Roman" panose="02020603050405020304" pitchFamily="18" charset="0"/>
                <a:cs typeface="Times New Roman" panose="02020603050405020304" pitchFamily="18" charset="0"/>
              </a:rPr>
              <a:t>ARTIFICIAL INTELLIGENCE (AI)</a:t>
            </a:r>
            <a:endParaRPr lang="en-IN" sz="3000" dirty="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99D2D99-0FC2-7FC8-8FCF-D695AB06D8CF}"/>
              </a:ext>
            </a:extLst>
          </p:cNvPr>
          <p:cNvSpPr txBox="1"/>
          <p:nvPr/>
        </p:nvSpPr>
        <p:spPr>
          <a:xfrm>
            <a:off x="656112" y="2459083"/>
            <a:ext cx="6561116" cy="3416320"/>
          </a:xfrm>
          <a:prstGeom prst="rect">
            <a:avLst/>
          </a:prstGeom>
          <a:noFill/>
        </p:spPr>
        <p:txBody>
          <a:bodyPr wrap="square">
            <a:spAutoFit/>
          </a:bodyPr>
          <a:lstStyle/>
          <a:p>
            <a:pPr algn="just"/>
            <a:r>
              <a:rPr lang="en-IN"/>
              <a:t>The history of Artificial Intelligence (AI) began in the mid-20th century, but its roots trace back to early efforts in logic and reasoning by philosophers and mathematicians like Aristotle. The formal birth of AI as a field occurred in 1956 at the Dartmouth Conference, where pioneers like John McCarthy, Marvin Minsky, and others laid the foundation for creating machines capable of simulating human intelligence. Alan Turing’s earlier work, particularly his concept of the "Turing Machine" and the "Turing Test," also played a critical role in shaping early AI thought. These early developments led to the creation of AI programs like the "Logic Theorist" and "General Problem Solver," which attempted to mimic human reasoning and problem-solving abilities.</a:t>
            </a:r>
            <a:endParaRPr lang="en-US" dirty="0"/>
          </a:p>
        </p:txBody>
      </p:sp>
      <p:pic>
        <p:nvPicPr>
          <p:cNvPr id="1028" name="Picture 4" descr="What Does AI Stand For? AI for Dummies - Will Hurd">
            <a:extLst>
              <a:ext uri="{FF2B5EF4-FFF2-40B4-BE49-F238E27FC236}">
                <a16:creationId xmlns:a16="http://schemas.microsoft.com/office/drawing/2014/main" id="{103752BC-6F14-F6B5-F118-421CA8D61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4638" y="2459083"/>
            <a:ext cx="3356753" cy="3356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91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B207A7B2-6B45-B710-CB76-A6C4719F7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92" y="-970181"/>
            <a:ext cx="5924760" cy="3356753"/>
          </a:xfrm>
          <a:prstGeom prst="rect">
            <a:avLst/>
          </a:prstGeom>
        </p:spPr>
      </p:pic>
      <p:sp>
        <p:nvSpPr>
          <p:cNvPr id="4" name="TextBox 3">
            <a:extLst>
              <a:ext uri="{FF2B5EF4-FFF2-40B4-BE49-F238E27FC236}">
                <a16:creationId xmlns:a16="http://schemas.microsoft.com/office/drawing/2014/main" id="{878A8864-8F38-7CAF-51C0-93EA43B6634E}"/>
              </a:ext>
            </a:extLst>
          </p:cNvPr>
          <p:cNvSpPr txBox="1"/>
          <p:nvPr/>
        </p:nvSpPr>
        <p:spPr>
          <a:xfrm>
            <a:off x="406408" y="2622024"/>
            <a:ext cx="6561438" cy="2585323"/>
          </a:xfrm>
          <a:prstGeom prst="rect">
            <a:avLst/>
          </a:prstGeom>
          <a:noFill/>
        </p:spPr>
        <p:txBody>
          <a:bodyPr wrap="square">
            <a:spAutoFit/>
          </a:bodyPr>
          <a:lstStyle/>
          <a:p>
            <a:pPr algn="just"/>
            <a:r>
              <a:rPr lang="en-IN" dirty="0"/>
              <a:t>In the 1960s, the field saw the development of LISP, a programming language specifically designed for AI, which remains influential to this day. Early optimism about AI’s potential was tempered by challenges in achieving truly "intelligent" machines, but these formative decades set the stage for later advancements. Though early AI struggled with computational limitations, the ideas and frameworks from this era have continued to evolve, leading to the sophisticated AI applications we see today in fields like digital marketing, automation, and machine learning.</a:t>
            </a:r>
            <a:endParaRPr lang="en-US" dirty="0"/>
          </a:p>
        </p:txBody>
      </p:sp>
      <p:sp>
        <p:nvSpPr>
          <p:cNvPr id="5" name="TextBox 4">
            <a:extLst>
              <a:ext uri="{FF2B5EF4-FFF2-40B4-BE49-F238E27FC236}">
                <a16:creationId xmlns:a16="http://schemas.microsoft.com/office/drawing/2014/main" id="{A58ACCC6-015B-0EC8-973F-C113747C809A}"/>
              </a:ext>
            </a:extLst>
          </p:cNvPr>
          <p:cNvSpPr txBox="1"/>
          <p:nvPr/>
        </p:nvSpPr>
        <p:spPr>
          <a:xfrm>
            <a:off x="2274695" y="1090435"/>
            <a:ext cx="7949601" cy="1077218"/>
          </a:xfrm>
          <a:prstGeom prst="rect">
            <a:avLst/>
          </a:prstGeom>
          <a:noFill/>
        </p:spPr>
        <p:txBody>
          <a:bodyPr wrap="square" rtlCol="0">
            <a:spAutoFit/>
          </a:bodyPr>
          <a:lstStyle/>
          <a:p>
            <a:pPr algn="ctr"/>
            <a:r>
              <a:rPr lang="en-US" sz="3000" dirty="0">
                <a:solidFill>
                  <a:srgbClr val="002060"/>
                </a:solidFill>
                <a:latin typeface="Times New Roman" panose="02020603050405020304" pitchFamily="18" charset="0"/>
                <a:cs typeface="Times New Roman" panose="02020603050405020304" pitchFamily="18" charset="0"/>
              </a:rPr>
              <a:t>HISTORY OF </a:t>
            </a:r>
          </a:p>
          <a:p>
            <a:pPr algn="ctr"/>
            <a:r>
              <a:rPr lang="en-IN" sz="3200" dirty="0">
                <a:solidFill>
                  <a:srgbClr val="002060"/>
                </a:solidFill>
                <a:latin typeface="Times New Roman" panose="02020603050405020304" pitchFamily="18" charset="0"/>
                <a:cs typeface="Times New Roman" panose="02020603050405020304" pitchFamily="18" charset="0"/>
              </a:rPr>
              <a:t>ARTIFICIAL INTELLIGENCE (AI)</a:t>
            </a:r>
            <a:endParaRPr lang="en-IN" sz="3000" dirty="0">
              <a:solidFill>
                <a:srgbClr val="002060"/>
              </a:solidFill>
              <a:latin typeface="Times New Roman" panose="02020603050405020304" pitchFamily="18" charset="0"/>
              <a:cs typeface="Times New Roman" panose="02020603050405020304" pitchFamily="18" charset="0"/>
            </a:endParaRPr>
          </a:p>
        </p:txBody>
      </p:sp>
      <p:pic>
        <p:nvPicPr>
          <p:cNvPr id="6" name="Picture 2" descr="artificial intelligence using lisp programming &amp; examples">
            <a:extLst>
              <a:ext uri="{FF2B5EF4-FFF2-40B4-BE49-F238E27FC236}">
                <a16:creationId xmlns:a16="http://schemas.microsoft.com/office/drawing/2014/main" id="{031F29C0-8478-068C-8163-9BACCC4E3D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846" y="2790499"/>
            <a:ext cx="4554866" cy="2248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288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B43B9CA2-4B31-4ACD-9A9F-B8E6C6420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The Basics of Digital Marketing: A ...">
            <a:extLst>
              <a:ext uri="{FF2B5EF4-FFF2-40B4-BE49-F238E27FC236}">
                <a16:creationId xmlns:a16="http://schemas.microsoft.com/office/drawing/2014/main" id="{30588ED8-A980-6AED-E27E-F453FBAD8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919" r="15428" b="1"/>
          <a:stretch/>
        </p:blipFill>
        <p:spPr bwMode="auto">
          <a:xfrm>
            <a:off x="8529321" y="10"/>
            <a:ext cx="3662680" cy="3401558"/>
          </a:xfrm>
          <a:custGeom>
            <a:avLst/>
            <a:gdLst/>
            <a:ahLst/>
            <a:cxnLst/>
            <a:rect l="l" t="t" r="r" b="b"/>
            <a:pathLst>
              <a:path w="3662680" h="3401568">
                <a:moveTo>
                  <a:pt x="0" y="0"/>
                </a:moveTo>
                <a:lnTo>
                  <a:pt x="3662680" y="0"/>
                </a:lnTo>
                <a:lnTo>
                  <a:pt x="3662680" y="3401568"/>
                </a:lnTo>
                <a:lnTo>
                  <a:pt x="774527" y="3401568"/>
                </a:lnTo>
                <a:lnTo>
                  <a:pt x="769892" y="3133175"/>
                </a:lnTo>
                <a:cubicBezTo>
                  <a:pt x="732577" y="2055441"/>
                  <a:pt x="492520" y="1056020"/>
                  <a:pt x="104445" y="215033"/>
                </a:cubicBezTo>
                <a:close/>
              </a:path>
            </a:pathLst>
          </a:custGeom>
          <a:noFill/>
          <a:extLst>
            <a:ext uri="{909E8E84-426E-40DD-AFC4-6F175D3DCCD1}">
              <a14:hiddenFill xmlns:a14="http://schemas.microsoft.com/office/drawing/2010/main">
                <a:solidFill>
                  <a:srgbClr val="FFFFFF"/>
                </a:solidFill>
              </a14:hiddenFill>
            </a:ext>
          </a:extLst>
        </p:spPr>
      </p:pic>
      <p:pic>
        <p:nvPicPr>
          <p:cNvPr id="5122" name="Picture 2" descr="Digital Marketing Expert ...">
            <a:extLst>
              <a:ext uri="{FF2B5EF4-FFF2-40B4-BE49-F238E27FC236}">
                <a16:creationId xmlns:a16="http://schemas.microsoft.com/office/drawing/2014/main" id="{D1406D70-4588-9C3E-3D73-E4566E0FF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316" r="12858" b="2"/>
          <a:stretch/>
        </p:blipFill>
        <p:spPr bwMode="auto">
          <a:xfrm>
            <a:off x="5115314" y="10"/>
            <a:ext cx="4118110" cy="3401558"/>
          </a:xfrm>
          <a:custGeom>
            <a:avLst/>
            <a:gdLst/>
            <a:ahLst/>
            <a:cxnLst/>
            <a:rect l="l" t="t" r="r" b="b"/>
            <a:pathLst>
              <a:path w="4118110" h="3401568">
                <a:moveTo>
                  <a:pt x="0" y="0"/>
                </a:moveTo>
                <a:lnTo>
                  <a:pt x="3343575" y="0"/>
                </a:lnTo>
                <a:lnTo>
                  <a:pt x="3448028" y="215050"/>
                </a:lnTo>
                <a:cubicBezTo>
                  <a:pt x="3836103" y="1056037"/>
                  <a:pt x="4076161" y="2055458"/>
                  <a:pt x="4113475" y="3133192"/>
                </a:cubicBezTo>
                <a:lnTo>
                  <a:pt x="4118110" y="3401568"/>
                </a:lnTo>
                <a:lnTo>
                  <a:pt x="801224" y="3401568"/>
                </a:lnTo>
                <a:lnTo>
                  <a:pt x="797493" y="3185579"/>
                </a:lnTo>
                <a:cubicBezTo>
                  <a:pt x="756786" y="2009870"/>
                  <a:pt x="474799" y="927359"/>
                  <a:pt x="22579" y="42066"/>
                </a:cubicBezTo>
                <a:close/>
              </a:path>
            </a:pathLst>
          </a:custGeom>
          <a:noFill/>
          <a:extLst>
            <a:ext uri="{909E8E84-426E-40DD-AFC4-6F175D3DCCD1}">
              <a14:hiddenFill xmlns:a14="http://schemas.microsoft.com/office/drawing/2010/main">
                <a:solidFill>
                  <a:srgbClr val="FFFFFF"/>
                </a:solidFill>
              </a14:hiddenFill>
            </a:ext>
          </a:extLst>
        </p:spPr>
      </p:pic>
      <p:pic>
        <p:nvPicPr>
          <p:cNvPr id="2" name="Picture 1" descr="Logo&#10;&#10;Description automatically generated">
            <a:extLst>
              <a:ext uri="{FF2B5EF4-FFF2-40B4-BE49-F238E27FC236}">
                <a16:creationId xmlns:a16="http://schemas.microsoft.com/office/drawing/2014/main" id="{E97199E3-25C4-E353-DDF5-2F312296841B}"/>
              </a:ext>
            </a:extLst>
          </p:cNvPr>
          <p:cNvPicPr>
            <a:picLocks noChangeAspect="1"/>
          </p:cNvPicPr>
          <p:nvPr/>
        </p:nvPicPr>
        <p:blipFill>
          <a:blip r:embed="rId4">
            <a:extLst>
              <a:ext uri="{28A0092B-C50C-407E-A947-70E740481C1C}">
                <a14:useLocalDpi xmlns:a14="http://schemas.microsoft.com/office/drawing/2010/main" val="0"/>
              </a:ext>
            </a:extLst>
          </a:blip>
          <a:srcRect t="6605" r="-1" b="8054"/>
          <a:stretch/>
        </p:blipFill>
        <p:spPr>
          <a:xfrm>
            <a:off x="5168353" y="3456432"/>
            <a:ext cx="7023646" cy="3401568"/>
          </a:xfrm>
          <a:custGeom>
            <a:avLst/>
            <a:gdLst/>
            <a:ahLst/>
            <a:cxnLst/>
            <a:rect l="l" t="t" r="r" b="b"/>
            <a:pathLst>
              <a:path w="7023646" h="3401568">
                <a:moveTo>
                  <a:pt x="749132" y="0"/>
                </a:moveTo>
                <a:lnTo>
                  <a:pt x="7023646" y="0"/>
                </a:lnTo>
                <a:lnTo>
                  <a:pt x="7023646" y="3401568"/>
                </a:lnTo>
                <a:lnTo>
                  <a:pt x="0" y="3401568"/>
                </a:lnTo>
                <a:lnTo>
                  <a:pt x="79008" y="3238906"/>
                </a:lnTo>
                <a:cubicBezTo>
                  <a:pt x="502362" y="2321466"/>
                  <a:pt x="749563" y="1215476"/>
                  <a:pt x="749563" y="24956"/>
                </a:cubicBezTo>
                <a:close/>
              </a:path>
            </a:pathLst>
          </a:custGeom>
        </p:spPr>
      </p:pic>
      <p:sp useBgFill="1">
        <p:nvSpPr>
          <p:cNvPr id="5131" name="Freeform: Shape 5130">
            <a:extLst>
              <a:ext uri="{FF2B5EF4-FFF2-40B4-BE49-F238E27FC236}">
                <a16:creationId xmlns:a16="http://schemas.microsoft.com/office/drawing/2014/main" id="{33F94DB1-BC5D-454D-845C-7BA3A1F46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32965" cy="6858000"/>
          </a:xfrm>
          <a:custGeom>
            <a:avLst/>
            <a:gdLst>
              <a:gd name="connsiteX0" fmla="*/ 0 w 5932965"/>
              <a:gd name="connsiteY0" fmla="*/ 0 h 6858000"/>
              <a:gd name="connsiteX1" fmla="*/ 5140363 w 5932965"/>
              <a:gd name="connsiteY1" fmla="*/ 0 h 6858000"/>
              <a:gd name="connsiteX2" fmla="*/ 5152943 w 5932965"/>
              <a:gd name="connsiteY2" fmla="*/ 23550 h 6858000"/>
              <a:gd name="connsiteX3" fmla="*/ 5932965 w 5932965"/>
              <a:gd name="connsiteY3" fmla="*/ 3479505 h 6858000"/>
              <a:gd name="connsiteX4" fmla="*/ 5262410 w 5932965"/>
              <a:gd name="connsiteY4" fmla="*/ 6708999 h 6858000"/>
              <a:gd name="connsiteX5" fmla="*/ 5190385 w 5932965"/>
              <a:gd name="connsiteY5" fmla="*/ 6858000 h 6858000"/>
              <a:gd name="connsiteX6" fmla="*/ 0 w 593296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2965" h="6858000">
                <a:moveTo>
                  <a:pt x="0" y="0"/>
                </a:moveTo>
                <a:lnTo>
                  <a:pt x="5140363" y="0"/>
                </a:lnTo>
                <a:lnTo>
                  <a:pt x="5152943" y="23550"/>
                </a:lnTo>
                <a:cubicBezTo>
                  <a:pt x="5642847" y="987256"/>
                  <a:pt x="5932965" y="2183538"/>
                  <a:pt x="5932965" y="3479505"/>
                </a:cubicBezTo>
                <a:cubicBezTo>
                  <a:pt x="5932965" y="4675783"/>
                  <a:pt x="5685764" y="5787121"/>
                  <a:pt x="5262410" y="6708999"/>
                </a:cubicBezTo>
                <a:lnTo>
                  <a:pt x="519038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33" name="Freeform: Shape 5132">
            <a:extLst>
              <a:ext uri="{FF2B5EF4-FFF2-40B4-BE49-F238E27FC236}">
                <a16:creationId xmlns:a16="http://schemas.microsoft.com/office/drawing/2014/main" id="{5676B86F-860B-4586-BCAA-C0650C09B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2333" cy="6858000"/>
          </a:xfrm>
          <a:custGeom>
            <a:avLst/>
            <a:gdLst>
              <a:gd name="connsiteX0" fmla="*/ 0 w 5922333"/>
              <a:gd name="connsiteY0" fmla="*/ 0 h 6858000"/>
              <a:gd name="connsiteX1" fmla="*/ 5129731 w 5922333"/>
              <a:gd name="connsiteY1" fmla="*/ 0 h 6858000"/>
              <a:gd name="connsiteX2" fmla="*/ 5142311 w 5922333"/>
              <a:gd name="connsiteY2" fmla="*/ 23550 h 6858000"/>
              <a:gd name="connsiteX3" fmla="*/ 5922333 w 5922333"/>
              <a:gd name="connsiteY3" fmla="*/ 3479505 h 6858000"/>
              <a:gd name="connsiteX4" fmla="*/ 5251778 w 5922333"/>
              <a:gd name="connsiteY4" fmla="*/ 6708999 h 6858000"/>
              <a:gd name="connsiteX5" fmla="*/ 5179753 w 5922333"/>
              <a:gd name="connsiteY5" fmla="*/ 6858000 h 6858000"/>
              <a:gd name="connsiteX6" fmla="*/ 0 w 592233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2333" h="6858000">
                <a:moveTo>
                  <a:pt x="0" y="0"/>
                </a:moveTo>
                <a:lnTo>
                  <a:pt x="5129731" y="0"/>
                </a:lnTo>
                <a:lnTo>
                  <a:pt x="5142311" y="23550"/>
                </a:lnTo>
                <a:cubicBezTo>
                  <a:pt x="5632215" y="987256"/>
                  <a:pt x="5922333" y="2183538"/>
                  <a:pt x="5922333" y="3479505"/>
                </a:cubicBezTo>
                <a:cubicBezTo>
                  <a:pt x="5922333" y="4675783"/>
                  <a:pt x="5675132" y="5787121"/>
                  <a:pt x="5251778" y="6708999"/>
                </a:cubicBezTo>
                <a:lnTo>
                  <a:pt x="5179753"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580A187-AFDB-ACFB-19A7-C4E007E87A89}"/>
              </a:ext>
            </a:extLst>
          </p:cNvPr>
          <p:cNvSpPr txBox="1"/>
          <p:nvPr/>
        </p:nvSpPr>
        <p:spPr>
          <a:xfrm>
            <a:off x="448056" y="685800"/>
            <a:ext cx="4922338"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600" kern="1200" dirty="0">
                <a:solidFill>
                  <a:schemeClr val="tx1"/>
                </a:solidFill>
                <a:latin typeface="+mj-lt"/>
                <a:ea typeface="+mj-ea"/>
                <a:cs typeface="+mj-cs"/>
              </a:rPr>
              <a:t>HISTORY OF </a:t>
            </a:r>
          </a:p>
          <a:p>
            <a:pPr defTabSz="914400">
              <a:lnSpc>
                <a:spcPct val="90000"/>
              </a:lnSpc>
              <a:spcBef>
                <a:spcPct val="0"/>
              </a:spcBef>
              <a:spcAft>
                <a:spcPts val="600"/>
              </a:spcAft>
            </a:pPr>
            <a:r>
              <a:rPr lang="en-US" sz="2600" dirty="0">
                <a:latin typeface="+mj-lt"/>
                <a:ea typeface="+mj-ea"/>
                <a:cs typeface="+mj-cs"/>
              </a:rPr>
              <a:t>DIGITAL MARKETING</a:t>
            </a:r>
            <a:endParaRPr lang="en-US" sz="2600" kern="1200" dirty="0">
              <a:solidFill>
                <a:schemeClr val="tx1"/>
              </a:solidFill>
              <a:latin typeface="+mj-lt"/>
              <a:ea typeface="+mj-ea"/>
              <a:cs typeface="+mj-cs"/>
            </a:endParaRPr>
          </a:p>
        </p:txBody>
      </p:sp>
      <p:sp>
        <p:nvSpPr>
          <p:cNvPr id="5135" name="Rectangle 5134">
            <a:extLst>
              <a:ext uri="{FF2B5EF4-FFF2-40B4-BE49-F238E27FC236}">
                <a16:creationId xmlns:a16="http://schemas.microsoft.com/office/drawing/2014/main" id="{8C818ED5-2F56-4171-9445-3AA4F4462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37" name="Rectangle 5136">
            <a:extLst>
              <a:ext uri="{FF2B5EF4-FFF2-40B4-BE49-F238E27FC236}">
                <a16:creationId xmlns:a16="http://schemas.microsoft.com/office/drawing/2014/main" id="{DE74FCE8-866C-4AFA-B45C-FACE2A609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1" y="2089941"/>
            <a:ext cx="497043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EE52BFF-465B-7703-4552-712E38AEFDFC}"/>
              </a:ext>
            </a:extLst>
          </p:cNvPr>
          <p:cNvSpPr txBox="1"/>
          <p:nvPr/>
        </p:nvSpPr>
        <p:spPr>
          <a:xfrm>
            <a:off x="448056" y="2514600"/>
            <a:ext cx="4922338" cy="3666744"/>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700" dirty="0"/>
              <a:t>The history of </a:t>
            </a:r>
            <a:r>
              <a:rPr lang="en-US" sz="1700" b="1" dirty="0"/>
              <a:t>digital marketing</a:t>
            </a:r>
            <a:r>
              <a:rPr lang="en-US" sz="1700" dirty="0"/>
              <a:t> began with the rise of the internet and has evolved rapidly over the past few decades. In the early 1990s, the advent of the </a:t>
            </a:r>
            <a:r>
              <a:rPr lang="en-US" sz="1700" b="1" dirty="0"/>
              <a:t>World Wide Web</a:t>
            </a:r>
            <a:r>
              <a:rPr lang="en-US" sz="1700" dirty="0"/>
              <a:t> transformed how businesses could interact with consumers. The first digital ads, such as banner ads, appeared in 1994, and websites like Yahoo and Google soon became dominant forces, offering new opportunities for search engine marketing (SEM) and pay-per-click (PPC) advertising. Email marketing also gained popularity during this period, as companies began to send targeted promotional messages to consumers.</a:t>
            </a:r>
          </a:p>
        </p:txBody>
      </p:sp>
    </p:spTree>
    <p:extLst>
      <p:ext uri="{BB962C8B-B14F-4D97-AF65-F5344CB8AC3E}">
        <p14:creationId xmlns:p14="http://schemas.microsoft.com/office/powerpoint/2010/main" val="304293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B43B9CA2-4B31-4ACD-9A9F-B8E6C6420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Social Media Marketing Will Take Your ...">
            <a:extLst>
              <a:ext uri="{FF2B5EF4-FFF2-40B4-BE49-F238E27FC236}">
                <a16:creationId xmlns:a16="http://schemas.microsoft.com/office/drawing/2014/main" id="{C53A9AE9-02AD-0DC4-92BA-55092453D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9" r="338" b="-2"/>
          <a:stretch/>
        </p:blipFill>
        <p:spPr bwMode="auto">
          <a:xfrm>
            <a:off x="8529321" y="10"/>
            <a:ext cx="3662680" cy="3401558"/>
          </a:xfrm>
          <a:custGeom>
            <a:avLst/>
            <a:gdLst/>
            <a:ahLst/>
            <a:cxnLst/>
            <a:rect l="l" t="t" r="r" b="b"/>
            <a:pathLst>
              <a:path w="3662680" h="3401568">
                <a:moveTo>
                  <a:pt x="0" y="0"/>
                </a:moveTo>
                <a:lnTo>
                  <a:pt x="3662680" y="0"/>
                </a:lnTo>
                <a:lnTo>
                  <a:pt x="3662680" y="3401568"/>
                </a:lnTo>
                <a:lnTo>
                  <a:pt x="774527" y="3401568"/>
                </a:lnTo>
                <a:lnTo>
                  <a:pt x="769892" y="3133175"/>
                </a:lnTo>
                <a:cubicBezTo>
                  <a:pt x="732577" y="2055441"/>
                  <a:pt x="492520" y="1056020"/>
                  <a:pt x="104445" y="215033"/>
                </a:cubicBezTo>
                <a:close/>
              </a:path>
            </a:pathLst>
          </a:custGeom>
          <a:noFill/>
          <a:extLst>
            <a:ext uri="{909E8E84-426E-40DD-AFC4-6F175D3DCCD1}">
              <a14:hiddenFill xmlns:a14="http://schemas.microsoft.com/office/drawing/2010/main">
                <a:solidFill>
                  <a:srgbClr val="FFFFFF"/>
                </a:solidFill>
              </a14:hiddenFill>
            </a:ext>
          </a:extLst>
        </p:spPr>
      </p:pic>
      <p:pic>
        <p:nvPicPr>
          <p:cNvPr id="6146" name="Picture 2" descr="Role of SEO in Digital Marketing">
            <a:extLst>
              <a:ext uri="{FF2B5EF4-FFF2-40B4-BE49-F238E27FC236}">
                <a16:creationId xmlns:a16="http://schemas.microsoft.com/office/drawing/2014/main" id="{DE996839-E91D-9D8C-0E4B-6193C2353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7" r="10" b="-2"/>
          <a:stretch/>
        </p:blipFill>
        <p:spPr bwMode="auto">
          <a:xfrm>
            <a:off x="5115314" y="10"/>
            <a:ext cx="4118110" cy="3401558"/>
          </a:xfrm>
          <a:custGeom>
            <a:avLst/>
            <a:gdLst/>
            <a:ahLst/>
            <a:cxnLst/>
            <a:rect l="l" t="t" r="r" b="b"/>
            <a:pathLst>
              <a:path w="4118110" h="3401568">
                <a:moveTo>
                  <a:pt x="0" y="0"/>
                </a:moveTo>
                <a:lnTo>
                  <a:pt x="3343575" y="0"/>
                </a:lnTo>
                <a:lnTo>
                  <a:pt x="3448028" y="215050"/>
                </a:lnTo>
                <a:cubicBezTo>
                  <a:pt x="3836103" y="1056037"/>
                  <a:pt x="4076161" y="2055458"/>
                  <a:pt x="4113475" y="3133192"/>
                </a:cubicBezTo>
                <a:lnTo>
                  <a:pt x="4118110" y="3401568"/>
                </a:lnTo>
                <a:lnTo>
                  <a:pt x="801224" y="3401568"/>
                </a:lnTo>
                <a:lnTo>
                  <a:pt x="797493" y="3185579"/>
                </a:lnTo>
                <a:cubicBezTo>
                  <a:pt x="756786" y="2009870"/>
                  <a:pt x="474799" y="927359"/>
                  <a:pt x="22579" y="42066"/>
                </a:cubicBezTo>
                <a:close/>
              </a:path>
            </a:pathLst>
          </a:custGeom>
          <a:noFill/>
          <a:extLst>
            <a:ext uri="{909E8E84-426E-40DD-AFC4-6F175D3DCCD1}">
              <a14:hiddenFill xmlns:a14="http://schemas.microsoft.com/office/drawing/2010/main">
                <a:solidFill>
                  <a:srgbClr val="FFFFFF"/>
                </a:solidFill>
              </a14:hiddenFill>
            </a:ext>
          </a:extLst>
        </p:spPr>
      </p:pic>
      <p:pic>
        <p:nvPicPr>
          <p:cNvPr id="2" name="Picture 1" descr="Logo&#10;&#10;Description automatically generated">
            <a:extLst>
              <a:ext uri="{FF2B5EF4-FFF2-40B4-BE49-F238E27FC236}">
                <a16:creationId xmlns:a16="http://schemas.microsoft.com/office/drawing/2014/main" id="{6F4794E9-460C-2430-DBFB-579F9592ED36}"/>
              </a:ext>
            </a:extLst>
          </p:cNvPr>
          <p:cNvPicPr>
            <a:picLocks noChangeAspect="1"/>
          </p:cNvPicPr>
          <p:nvPr/>
        </p:nvPicPr>
        <p:blipFill>
          <a:blip r:embed="rId4">
            <a:extLst>
              <a:ext uri="{28A0092B-C50C-407E-A947-70E740481C1C}">
                <a14:useLocalDpi xmlns:a14="http://schemas.microsoft.com/office/drawing/2010/main" val="0"/>
              </a:ext>
            </a:extLst>
          </a:blip>
          <a:srcRect t="6605" r="-1" b="8054"/>
          <a:stretch/>
        </p:blipFill>
        <p:spPr>
          <a:xfrm>
            <a:off x="5168353" y="3456432"/>
            <a:ext cx="7023646" cy="3401568"/>
          </a:xfrm>
          <a:custGeom>
            <a:avLst/>
            <a:gdLst/>
            <a:ahLst/>
            <a:cxnLst/>
            <a:rect l="l" t="t" r="r" b="b"/>
            <a:pathLst>
              <a:path w="7023646" h="3401568">
                <a:moveTo>
                  <a:pt x="749132" y="0"/>
                </a:moveTo>
                <a:lnTo>
                  <a:pt x="7023646" y="0"/>
                </a:lnTo>
                <a:lnTo>
                  <a:pt x="7023646" y="3401568"/>
                </a:lnTo>
                <a:lnTo>
                  <a:pt x="0" y="3401568"/>
                </a:lnTo>
                <a:lnTo>
                  <a:pt x="79008" y="3238906"/>
                </a:lnTo>
                <a:cubicBezTo>
                  <a:pt x="502362" y="2321466"/>
                  <a:pt x="749563" y="1215476"/>
                  <a:pt x="749563" y="24956"/>
                </a:cubicBezTo>
                <a:close/>
              </a:path>
            </a:pathLst>
          </a:custGeom>
        </p:spPr>
      </p:pic>
      <p:sp useBgFill="1">
        <p:nvSpPr>
          <p:cNvPr id="6155" name="Freeform: Shape 6154">
            <a:extLst>
              <a:ext uri="{FF2B5EF4-FFF2-40B4-BE49-F238E27FC236}">
                <a16:creationId xmlns:a16="http://schemas.microsoft.com/office/drawing/2014/main" id="{33F94DB1-BC5D-454D-845C-7BA3A1F46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32965" cy="6858000"/>
          </a:xfrm>
          <a:custGeom>
            <a:avLst/>
            <a:gdLst>
              <a:gd name="connsiteX0" fmla="*/ 0 w 5932965"/>
              <a:gd name="connsiteY0" fmla="*/ 0 h 6858000"/>
              <a:gd name="connsiteX1" fmla="*/ 5140363 w 5932965"/>
              <a:gd name="connsiteY1" fmla="*/ 0 h 6858000"/>
              <a:gd name="connsiteX2" fmla="*/ 5152943 w 5932965"/>
              <a:gd name="connsiteY2" fmla="*/ 23550 h 6858000"/>
              <a:gd name="connsiteX3" fmla="*/ 5932965 w 5932965"/>
              <a:gd name="connsiteY3" fmla="*/ 3479505 h 6858000"/>
              <a:gd name="connsiteX4" fmla="*/ 5262410 w 5932965"/>
              <a:gd name="connsiteY4" fmla="*/ 6708999 h 6858000"/>
              <a:gd name="connsiteX5" fmla="*/ 5190385 w 5932965"/>
              <a:gd name="connsiteY5" fmla="*/ 6858000 h 6858000"/>
              <a:gd name="connsiteX6" fmla="*/ 0 w 593296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2965" h="6858000">
                <a:moveTo>
                  <a:pt x="0" y="0"/>
                </a:moveTo>
                <a:lnTo>
                  <a:pt x="5140363" y="0"/>
                </a:lnTo>
                <a:lnTo>
                  <a:pt x="5152943" y="23550"/>
                </a:lnTo>
                <a:cubicBezTo>
                  <a:pt x="5642847" y="987256"/>
                  <a:pt x="5932965" y="2183538"/>
                  <a:pt x="5932965" y="3479505"/>
                </a:cubicBezTo>
                <a:cubicBezTo>
                  <a:pt x="5932965" y="4675783"/>
                  <a:pt x="5685764" y="5787121"/>
                  <a:pt x="5262410" y="6708999"/>
                </a:cubicBezTo>
                <a:lnTo>
                  <a:pt x="519038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57" name="Freeform: Shape 6156">
            <a:extLst>
              <a:ext uri="{FF2B5EF4-FFF2-40B4-BE49-F238E27FC236}">
                <a16:creationId xmlns:a16="http://schemas.microsoft.com/office/drawing/2014/main" id="{5676B86F-860B-4586-BCAA-C0650C09B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2333" cy="6858000"/>
          </a:xfrm>
          <a:custGeom>
            <a:avLst/>
            <a:gdLst>
              <a:gd name="connsiteX0" fmla="*/ 0 w 5922333"/>
              <a:gd name="connsiteY0" fmla="*/ 0 h 6858000"/>
              <a:gd name="connsiteX1" fmla="*/ 5129731 w 5922333"/>
              <a:gd name="connsiteY1" fmla="*/ 0 h 6858000"/>
              <a:gd name="connsiteX2" fmla="*/ 5142311 w 5922333"/>
              <a:gd name="connsiteY2" fmla="*/ 23550 h 6858000"/>
              <a:gd name="connsiteX3" fmla="*/ 5922333 w 5922333"/>
              <a:gd name="connsiteY3" fmla="*/ 3479505 h 6858000"/>
              <a:gd name="connsiteX4" fmla="*/ 5251778 w 5922333"/>
              <a:gd name="connsiteY4" fmla="*/ 6708999 h 6858000"/>
              <a:gd name="connsiteX5" fmla="*/ 5179753 w 5922333"/>
              <a:gd name="connsiteY5" fmla="*/ 6858000 h 6858000"/>
              <a:gd name="connsiteX6" fmla="*/ 0 w 592233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2333" h="6858000">
                <a:moveTo>
                  <a:pt x="0" y="0"/>
                </a:moveTo>
                <a:lnTo>
                  <a:pt x="5129731" y="0"/>
                </a:lnTo>
                <a:lnTo>
                  <a:pt x="5142311" y="23550"/>
                </a:lnTo>
                <a:cubicBezTo>
                  <a:pt x="5632215" y="987256"/>
                  <a:pt x="5922333" y="2183538"/>
                  <a:pt x="5922333" y="3479505"/>
                </a:cubicBezTo>
                <a:cubicBezTo>
                  <a:pt x="5922333" y="4675783"/>
                  <a:pt x="5675132" y="5787121"/>
                  <a:pt x="5251778" y="6708999"/>
                </a:cubicBezTo>
                <a:lnTo>
                  <a:pt x="5179753"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A95248D-950D-BD64-3E40-373C2148AE00}"/>
              </a:ext>
            </a:extLst>
          </p:cNvPr>
          <p:cNvSpPr txBox="1"/>
          <p:nvPr/>
        </p:nvSpPr>
        <p:spPr>
          <a:xfrm>
            <a:off x="448056" y="685800"/>
            <a:ext cx="4922338"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400" kern="1200">
                <a:solidFill>
                  <a:schemeClr val="tx1"/>
                </a:solidFill>
                <a:latin typeface="+mj-lt"/>
                <a:ea typeface="+mj-ea"/>
                <a:cs typeface="+mj-cs"/>
              </a:rPr>
              <a:t>HISTORY OF </a:t>
            </a:r>
          </a:p>
          <a:p>
            <a:pPr defTabSz="914400">
              <a:lnSpc>
                <a:spcPct val="90000"/>
              </a:lnSpc>
              <a:spcBef>
                <a:spcPct val="0"/>
              </a:spcBef>
              <a:spcAft>
                <a:spcPts val="600"/>
              </a:spcAft>
            </a:pPr>
            <a:r>
              <a:rPr lang="en-US" sz="3400" kern="1200">
                <a:solidFill>
                  <a:schemeClr val="tx1"/>
                </a:solidFill>
                <a:latin typeface="+mj-lt"/>
                <a:ea typeface="+mj-ea"/>
                <a:cs typeface="+mj-cs"/>
              </a:rPr>
              <a:t>DIGITAL MARKETING</a:t>
            </a:r>
          </a:p>
        </p:txBody>
      </p:sp>
      <p:sp>
        <p:nvSpPr>
          <p:cNvPr id="6159" name="Rectangle 6158">
            <a:extLst>
              <a:ext uri="{FF2B5EF4-FFF2-40B4-BE49-F238E27FC236}">
                <a16:creationId xmlns:a16="http://schemas.microsoft.com/office/drawing/2014/main" id="{8C818ED5-2F56-4171-9445-3AA4F4462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61" name="Rectangle 6160">
            <a:extLst>
              <a:ext uri="{FF2B5EF4-FFF2-40B4-BE49-F238E27FC236}">
                <a16:creationId xmlns:a16="http://schemas.microsoft.com/office/drawing/2014/main" id="{DE74FCE8-866C-4AFA-B45C-FACE2A609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1" y="2089941"/>
            <a:ext cx="497043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D2BDB1D-E545-543C-E599-0CC3D5723F46}"/>
              </a:ext>
            </a:extLst>
          </p:cNvPr>
          <p:cNvSpPr txBox="1"/>
          <p:nvPr/>
        </p:nvSpPr>
        <p:spPr>
          <a:xfrm>
            <a:off x="448056" y="2514600"/>
            <a:ext cx="4922338" cy="3666744"/>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700" dirty="0"/>
              <a:t>The 2000s marked a major turning point with the emergence of </a:t>
            </a:r>
            <a:r>
              <a:rPr lang="en-US" sz="1700" b="1" dirty="0"/>
              <a:t>social media platforms</a:t>
            </a:r>
            <a:r>
              <a:rPr lang="en-US" sz="1700" dirty="0"/>
              <a:t> like Facebook, YouTube, and Twitter, which revolutionized how businesses connected with audiences. Digital marketing evolved to include social media marketing, content marketing, and influencer collaborations. The introduction of smartphones further accelerated digital marketing's growth, enabling mobile marketing and location-based targeting. Over the years, digital marketing has continued to adapt with innovations in </a:t>
            </a:r>
            <a:r>
              <a:rPr lang="en-US" sz="1700" b="1" dirty="0"/>
              <a:t>SEO, programmatic advertising, and artificial intelligence (AI)</a:t>
            </a:r>
            <a:r>
              <a:rPr lang="en-US" sz="1700" dirty="0"/>
              <a:t>, allowing marketers to target customers more precisely and personalize their experiences across multiple channels.</a:t>
            </a:r>
          </a:p>
        </p:txBody>
      </p:sp>
    </p:spTree>
    <p:extLst>
      <p:ext uri="{BB962C8B-B14F-4D97-AF65-F5344CB8AC3E}">
        <p14:creationId xmlns:p14="http://schemas.microsoft.com/office/powerpoint/2010/main" val="75713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92" y="-970181"/>
            <a:ext cx="5924760" cy="3356753"/>
          </a:xfrm>
          <a:prstGeom prst="rect">
            <a:avLst/>
          </a:prstGeom>
        </p:spPr>
      </p:pic>
      <p:sp>
        <p:nvSpPr>
          <p:cNvPr id="3" name="TextBox 2"/>
          <p:cNvSpPr txBox="1"/>
          <p:nvPr/>
        </p:nvSpPr>
        <p:spPr>
          <a:xfrm>
            <a:off x="3617367" y="578837"/>
            <a:ext cx="7949601" cy="553085"/>
          </a:xfrm>
          <a:prstGeom prst="rect">
            <a:avLst/>
          </a:prstGeom>
          <a:noFill/>
        </p:spPr>
        <p:txBody>
          <a:bodyPr wrap="square" rtlCol="0">
            <a:spAutoFit/>
          </a:bodyPr>
          <a:lstStyle/>
          <a:p>
            <a:pPr algn="ctr"/>
            <a:r>
              <a:rPr lang="en-US" sz="3000" b="1">
                <a:solidFill>
                  <a:srgbClr val="00336E"/>
                </a:solidFill>
                <a:latin typeface="Times New Roman" panose="02020603050405020304" pitchFamily="18" charset="0"/>
                <a:cs typeface="Times New Roman" panose="02020603050405020304" pitchFamily="18" charset="0"/>
              </a:rPr>
              <a:t>What is AI in Digital Marketing?</a:t>
            </a:r>
            <a:endParaRPr lang="en-US" sz="3000" b="1" dirty="0">
              <a:solidFill>
                <a:srgbClr val="00336E"/>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22593" y="1540402"/>
            <a:ext cx="10546814" cy="4293483"/>
          </a:xfrm>
          <a:prstGeom prst="rect">
            <a:avLst/>
          </a:prstGeom>
          <a:noFill/>
        </p:spPr>
        <p:txBody>
          <a:bodyPr wrap="square">
            <a:spAutoFit/>
          </a:bodyPr>
          <a:lstStyle/>
          <a:p>
            <a:pPr marL="342900" indent="-342900" algn="just">
              <a:buFont typeface="Wingdings" panose="05000000000000000000" pitchFamily="2" charset="2"/>
              <a:buChar char="Ø"/>
            </a:pPr>
            <a:r>
              <a:rPr lang="en-US" sz="2100" b="1" u="sng">
                <a:solidFill>
                  <a:schemeClr val="tx1"/>
                </a:solidFill>
                <a:latin typeface="Cambria" panose="02040503050406030204" pitchFamily="18" charset="0"/>
                <a:ea typeface="Cambria" panose="02040503050406030204" pitchFamily="18" charset="0"/>
                <a:cs typeface="Times New Roman" panose="02020603050405020304" pitchFamily="18" charset="0"/>
              </a:rPr>
              <a:t>Definition</a:t>
            </a:r>
            <a:r>
              <a:rPr lang="en-US" sz="2100" b="1" u="sng" dirty="0">
                <a:solidFill>
                  <a:schemeClr val="tx1"/>
                </a:solidFill>
                <a:latin typeface="Cambria" panose="02040503050406030204" pitchFamily="18" charset="0"/>
                <a:ea typeface="Cambria" panose="02040503050406030204" pitchFamily="18" charset="0"/>
                <a:cs typeface="Times New Roman" panose="02020603050405020304" pitchFamily="18" charset="0"/>
              </a:rPr>
              <a:t>:</a:t>
            </a:r>
            <a:r>
              <a:rPr lang="en-US" sz="2100" dirty="0">
                <a:latin typeface="Cambria" panose="02040503050406030204" pitchFamily="18" charset="0"/>
                <a:ea typeface="Cambria" panose="02040503050406030204" pitchFamily="18" charset="0"/>
                <a:cs typeface="Times New Roman" panose="02020603050405020304" pitchFamily="18" charset="0"/>
              </a:rPr>
              <a:t>  AI in digital marketing refers to the use of artificial intelligence technologies to automate, optimize, and enhance various marketing tasks and strategies. This includes leveraging machine learning, natural language processing, predictive analytics, and other AI-driven tools to analyze data, personalize customer experiences, automate repetitive tasks, and improve decision-making. By integrating AI, marketers can better understand consumer behavior, predict trends, and deliver more targeted and effective marketing campaigns.</a:t>
            </a:r>
          </a:p>
          <a:p>
            <a:pPr marL="34290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Font typeface="Wingdings" panose="05000000000000000000" pitchFamily="2" charset="2"/>
              <a:buChar char="Ø"/>
            </a:pPr>
            <a:r>
              <a:rPr lang="en-US" sz="2100" b="1" dirty="0">
                <a:latin typeface="Cambria" panose="02040503050406030204" pitchFamily="18" charset="0"/>
                <a:ea typeface="Cambria" panose="02040503050406030204" pitchFamily="18" charset="0"/>
                <a:cs typeface="Times New Roman" panose="02020603050405020304" pitchFamily="18" charset="0"/>
              </a:rPr>
              <a:t>Key Components:</a:t>
            </a:r>
          </a:p>
          <a:p>
            <a:pPr marL="342900" indent="-342900" algn="just">
              <a:buFont typeface="Arial" panose="020B0604020202020204" pitchFamily="34" charset="0"/>
              <a:buChar char="•"/>
            </a:pPr>
            <a:r>
              <a:rPr lang="en-US" sz="2100" dirty="0">
                <a:latin typeface="Cambria" panose="02040503050406030204" pitchFamily="18" charset="0"/>
                <a:ea typeface="Cambria" panose="02040503050406030204" pitchFamily="18" charset="0"/>
                <a:cs typeface="Times New Roman" panose="02020603050405020304" pitchFamily="18" charset="0"/>
              </a:rPr>
              <a:t>Machine Learning</a:t>
            </a:r>
          </a:p>
          <a:p>
            <a:pPr marL="342900" indent="-342900" algn="just">
              <a:buFont typeface="Arial" panose="020B0604020202020204" pitchFamily="34" charset="0"/>
              <a:buChar char="•"/>
            </a:pPr>
            <a:r>
              <a:rPr lang="en-US" sz="2100" dirty="0">
                <a:latin typeface="Cambria" panose="02040503050406030204" pitchFamily="18" charset="0"/>
                <a:ea typeface="Cambria" panose="02040503050406030204" pitchFamily="18" charset="0"/>
                <a:cs typeface="Times New Roman" panose="02020603050405020304" pitchFamily="18" charset="0"/>
              </a:rPr>
              <a:t>Natural Language Processing (NLP)</a:t>
            </a:r>
          </a:p>
          <a:p>
            <a:pPr marL="342900" indent="-342900" algn="just">
              <a:buFont typeface="Arial" panose="020B0604020202020204" pitchFamily="34" charset="0"/>
              <a:buChar char="•"/>
            </a:pPr>
            <a:r>
              <a:rPr lang="en-US" sz="2100" dirty="0">
                <a:latin typeface="Cambria" panose="02040503050406030204" pitchFamily="18" charset="0"/>
                <a:ea typeface="Cambria" panose="02040503050406030204" pitchFamily="18" charset="0"/>
                <a:cs typeface="Times New Roman" panose="02020603050405020304" pitchFamily="18" charset="0"/>
              </a:rPr>
              <a:t>Data Analytics</a:t>
            </a:r>
          </a:p>
          <a:p>
            <a:pPr marL="342900" indent="-342900" algn="just">
              <a:buFont typeface="Arial" panose="020B0604020202020204" pitchFamily="34" charset="0"/>
              <a:buChar char="•"/>
            </a:pPr>
            <a:r>
              <a:rPr lang="en-US" sz="2100" dirty="0">
                <a:latin typeface="Cambria" panose="02040503050406030204" pitchFamily="18" charset="0"/>
                <a:ea typeface="Cambria" panose="02040503050406030204" pitchFamily="18" charset="0"/>
                <a:cs typeface="Times New Roman" panose="02020603050405020304" pitchFamily="18" charset="0"/>
              </a:rPr>
              <a:t>Automation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92" y="-970181"/>
            <a:ext cx="5924760" cy="3356753"/>
          </a:xfrm>
          <a:prstGeom prst="rect">
            <a:avLst/>
          </a:prstGeom>
        </p:spPr>
      </p:pic>
      <p:sp>
        <p:nvSpPr>
          <p:cNvPr id="3" name="TextBox 2"/>
          <p:cNvSpPr txBox="1"/>
          <p:nvPr/>
        </p:nvSpPr>
        <p:spPr>
          <a:xfrm>
            <a:off x="3617367" y="578837"/>
            <a:ext cx="7949601" cy="553085"/>
          </a:xfrm>
          <a:prstGeom prst="rect">
            <a:avLst/>
          </a:prstGeom>
          <a:noFill/>
        </p:spPr>
        <p:txBody>
          <a:bodyPr wrap="square" rtlCol="0">
            <a:spAutoFit/>
          </a:bodyPr>
          <a:lstStyle/>
          <a:p>
            <a:pPr algn="ctr"/>
            <a:r>
              <a:rPr lang="en-US" sz="3000" b="1" dirty="0">
                <a:solidFill>
                  <a:srgbClr val="00336E"/>
                </a:solidFill>
                <a:latin typeface="Times New Roman" panose="02020603050405020304" pitchFamily="18" charset="0"/>
                <a:cs typeface="Times New Roman" panose="02020603050405020304" pitchFamily="18" charset="0"/>
              </a:rPr>
              <a:t>AI-Driven Digital Marketing Tools</a:t>
            </a:r>
          </a:p>
        </p:txBody>
      </p:sp>
      <p:sp>
        <p:nvSpPr>
          <p:cNvPr id="6" name="TextBox 5"/>
          <p:cNvSpPr txBox="1"/>
          <p:nvPr/>
        </p:nvSpPr>
        <p:spPr>
          <a:xfrm>
            <a:off x="822593" y="1540402"/>
            <a:ext cx="10546814" cy="3969385"/>
          </a:xfrm>
          <a:prstGeom prst="rect">
            <a:avLst/>
          </a:prstGeom>
          <a:noFill/>
        </p:spPr>
        <p:txBody>
          <a:bodyPr wrap="square">
            <a:spAutoFit/>
          </a:bodyPr>
          <a:lstStyle/>
          <a:p>
            <a:pPr marL="342900" indent="-342900" algn="just">
              <a:buFont typeface="Wingdings" panose="05000000000000000000" pitchFamily="2" charset="2"/>
              <a:buChar char="Ø"/>
            </a:pPr>
            <a:r>
              <a:rPr lang="en-US" sz="2100" dirty="0">
                <a:latin typeface="Cambria" panose="02040503050406030204" pitchFamily="18" charset="0"/>
                <a:ea typeface="Cambria" panose="02040503050406030204" pitchFamily="18" charset="0"/>
                <a:cs typeface="Times New Roman" panose="02020603050405020304" pitchFamily="18" charset="0"/>
              </a:rPr>
              <a:t>AI-driven digital marketing tools are software solutions that utilize artificial intelligence to automate, enhance, and optimize marketing activities. These tools help businesses improve efficiency, personalize customer interactions, and achieve better results. Some key AI-driven digital marketing tools include:</a:t>
            </a:r>
          </a:p>
          <a:p>
            <a:pPr marL="34290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Font typeface="Arial" panose="020B0604020202020204" pitchFamily="34" charset="0"/>
              <a:buChar char="•"/>
            </a:pPr>
            <a:endParaRPr lang="en-US" sz="2100" dirty="0">
              <a:latin typeface="Cambria" panose="02040503050406030204" pitchFamily="18" charset="0"/>
              <a:ea typeface="Cambria" panose="02040503050406030204" pitchFamily="18" charset="0"/>
              <a:cs typeface="Times New Roman" panose="02020603050405020304" pitchFamily="18" charset="0"/>
            </a:endParaRPr>
          </a:p>
          <a:p>
            <a:pPr marL="457200" indent="-457200" algn="just">
              <a:buFont typeface="Arial" panose="020B0604020202020204" pitchFamily="34" charset="0"/>
              <a:buChar char="•"/>
            </a:pPr>
            <a:r>
              <a:rPr lang="en-US" sz="2100" b="1" dirty="0">
                <a:latin typeface="Cambria" panose="02040503050406030204" pitchFamily="18" charset="0"/>
                <a:ea typeface="Cambria" panose="02040503050406030204" pitchFamily="18" charset="0"/>
                <a:cs typeface="Times New Roman" panose="02020603050405020304" pitchFamily="18" charset="0"/>
              </a:rPr>
              <a:t>Chatbots and Virtual Assistants:</a:t>
            </a:r>
            <a:r>
              <a:rPr lang="en-US" sz="2100" dirty="0">
                <a:latin typeface="Cambria" panose="02040503050406030204" pitchFamily="18" charset="0"/>
                <a:ea typeface="Cambria" panose="02040503050406030204" pitchFamily="18" charset="0"/>
                <a:cs typeface="Times New Roman" panose="02020603050405020304" pitchFamily="18" charset="0"/>
              </a:rPr>
              <a:t> AI-powered chatbots, like Drift or Intercom, provide instant customer support, engage with users, and guide them through their purchasing journey.</a:t>
            </a:r>
          </a:p>
          <a:p>
            <a:pPr marL="457200" indent="-457200" algn="just">
              <a:buFont typeface="Arial" panose="020B0604020202020204" pitchFamily="34" charset="0"/>
              <a:buChar char="•"/>
            </a:pPr>
            <a:endParaRPr lang="en-US" sz="2100" dirty="0">
              <a:latin typeface="Cambria" panose="02040503050406030204" pitchFamily="18" charset="0"/>
              <a:ea typeface="Cambria" panose="02040503050406030204" pitchFamily="18" charset="0"/>
              <a:cs typeface="Times New Roman" panose="02020603050405020304" pitchFamily="18" charset="0"/>
            </a:endParaRPr>
          </a:p>
          <a:p>
            <a:pPr marL="457200" indent="-457200" algn="just">
              <a:buFont typeface="Arial" panose="020B0604020202020204" pitchFamily="34" charset="0"/>
              <a:buChar char="•"/>
            </a:pPr>
            <a:r>
              <a:rPr lang="en-US" sz="2100" b="1" dirty="0">
                <a:latin typeface="Cambria" panose="02040503050406030204" pitchFamily="18" charset="0"/>
                <a:ea typeface="Cambria" panose="02040503050406030204" pitchFamily="18" charset="0"/>
                <a:cs typeface="Times New Roman" panose="02020603050405020304" pitchFamily="18" charset="0"/>
              </a:rPr>
              <a:t>Email Marketing Automation:</a:t>
            </a:r>
            <a:r>
              <a:rPr lang="en-US" sz="2100" dirty="0">
                <a:latin typeface="Cambria" panose="02040503050406030204" pitchFamily="18" charset="0"/>
                <a:ea typeface="Cambria" panose="02040503050406030204" pitchFamily="18" charset="0"/>
                <a:cs typeface="Times New Roman" panose="02020603050405020304" pitchFamily="18" charset="0"/>
              </a:rPr>
              <a:t> Tools like Mailchimp and HubSpot use AI to segment audience</a:t>
            </a:r>
          </a:p>
        </p:txBody>
      </p:sp>
    </p:spTree>
  </p:cSld>
  <p:clrMapOvr>
    <a:masterClrMapping/>
  </p:clrMapOvr>
</p:sld>
</file>

<file path=ppt/theme/theme1.xml><?xml version="1.0" encoding="utf-8"?>
<a:theme xmlns:a="http://schemas.openxmlformats.org/drawingml/2006/main" name="Basis">
  <a:themeElements>
    <a:clrScheme name="Custom 1">
      <a:dk1>
        <a:srgbClr val="000000"/>
      </a:dk1>
      <a:lt1>
        <a:sysClr val="window" lastClr="FFFFFF"/>
      </a:lt1>
      <a:dk2>
        <a:srgbClr val="FFFFFF"/>
      </a:dk2>
      <a:lt2>
        <a:srgbClr val="EBEBEB"/>
      </a:lt2>
      <a:accent1>
        <a:srgbClr val="A51C24"/>
      </a:accent1>
      <a:accent2>
        <a:srgbClr val="00336E"/>
      </a:accent2>
      <a:accent3>
        <a:srgbClr val="FFFFFF"/>
      </a:accent3>
      <a:accent4>
        <a:srgbClr val="FFFFFF"/>
      </a:accent4>
      <a:accent5>
        <a:srgbClr val="FFFFFF"/>
      </a:accent5>
      <a:accent6>
        <a:srgbClr val="FFFFFF"/>
      </a:accent6>
      <a:hlink>
        <a:srgbClr val="A51C24"/>
      </a:hlink>
      <a:folHlink>
        <a:srgbClr val="A51C24"/>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249</TotalTime>
  <Words>2250</Words>
  <Application>Microsoft Macintosh PowerPoint</Application>
  <PresentationFormat>Widescreen</PresentationFormat>
  <Paragraphs>183</Paragraphs>
  <Slides>30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Aptos</vt:lpstr>
      <vt:lpstr>Arial</vt:lpstr>
      <vt:lpstr>Calibri</vt:lpstr>
      <vt:lpstr>Cambria</vt:lpstr>
      <vt:lpstr>Corbel</vt:lpstr>
      <vt:lpstr>Times New Roman</vt:lpstr>
      <vt:lpstr>Wingdings</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Rachabathula Ranee Bhagyasri</dc:creator>
  <cp:lastModifiedBy>UPPADA GIRIDHAR KARTHIK</cp:lastModifiedBy>
  <cp:revision>431</cp:revision>
  <dcterms:created xsi:type="dcterms:W3CDTF">2024-09-16T03:38:22Z</dcterms:created>
  <dcterms:modified xsi:type="dcterms:W3CDTF">2024-09-21T13:45:49Z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1033-5.7.2.8094</vt:lpwstr>
  </property>
  <property fmtid="{D5CDD505-2E9C-101B-9397-08002B2CF9AE}" pid="3" name="NXPowerLiteLastOptimized">
    <vt:lpwstr>548416</vt:lpwstr>
  </property>
  <property fmtid="{D5CDD505-2E9C-101B-9397-08002B2CF9AE}" pid="4" name="NXPowerLiteSettings">
    <vt:lpwstr>F7000400038000</vt:lpwstr>
  </property>
  <property fmtid="{D5CDD505-2E9C-101B-9397-08002B2CF9AE}" pid="5" name="NXPowerLiteVersion">
    <vt:lpwstr>S10.2.0</vt:lpwstr>
  </property>
</Properties>
</file>