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379739"/>
            <a:ext cx="8610600" cy="2308324"/>
          </a:xfrm>
          <a:prstGeom prst="rect">
            <a:avLst/>
          </a:prstGeom>
          <a:noFill/>
        </p:spPr>
        <p:txBody>
          <a:bodyPr wrap="square" rtlCol="0">
            <a:spAutoFit/>
          </a:bodyPr>
          <a:lstStyle/>
          <a:p>
            <a:r>
              <a:rPr lang="en-US" sz="2400" dirty="0"/>
              <a:t>STUDENT NAME: </a:t>
            </a:r>
            <a:r>
              <a:rPr lang="en-IN" sz="2400" dirty="0"/>
              <a:t>R.KARTHIKEYAN</a:t>
            </a:r>
            <a:endParaRPr lang="en-US" sz="2400" dirty="0"/>
          </a:p>
          <a:p>
            <a:r>
              <a:rPr lang="en-US" sz="2400" dirty="0"/>
              <a:t>REGISTER NO     :</a:t>
            </a:r>
            <a:r>
              <a:rPr lang="en-IN" sz="2400" dirty="0"/>
              <a:t>122201411</a:t>
            </a:r>
            <a:endParaRPr lang="en-US" sz="2400" dirty="0"/>
          </a:p>
          <a:p>
            <a:r>
              <a:rPr lang="en-US" sz="2400" dirty="0"/>
              <a:t>NM ID : </a:t>
            </a:r>
            <a:r>
              <a:rPr lang="en-IN" sz="2400" dirty="0"/>
              <a:t>4C584C91E89FBC0AC4A45F62E167B0F0</a:t>
            </a:r>
            <a:endParaRPr lang="en-US" sz="2400" dirty="0"/>
          </a:p>
          <a:p>
            <a:r>
              <a:rPr lang="en-US" sz="2400" dirty="0"/>
              <a:t>DEPARTMENT    : B.COM Corporate Secretaryship </a:t>
            </a:r>
          </a:p>
          <a:p>
            <a:r>
              <a:rPr lang="en-US" sz="2400" dirty="0"/>
              <a:t>COLLEGE             : </a:t>
            </a:r>
            <a:r>
              <a:rPr lang="en-IN" sz="2400" dirty="0"/>
              <a:t>S.I.V.E.T COLLEGE, GOWRIVAKAM</a:t>
            </a:r>
            <a:r>
              <a:rPr lang="en-US" sz="2400" dirty="0"/>
              <a:t>,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A29470CA-628E-4665-A791-43615CD9F4D4}"/>
              </a:ext>
            </a:extLst>
          </p:cNvPr>
          <p:cNvSpPr/>
          <p:nvPr/>
        </p:nvSpPr>
        <p:spPr>
          <a:xfrm>
            <a:off x="739774" y="1219200"/>
            <a:ext cx="8175625" cy="4893647"/>
          </a:xfrm>
          <a:prstGeom prst="rect">
            <a:avLst/>
          </a:prstGeom>
        </p:spPr>
        <p:txBody>
          <a:bodyPr wrap="square">
            <a:spAutoFit/>
          </a:bodyPr>
          <a:lstStyle/>
          <a:p>
            <a:r>
              <a:rPr lang="en-US" sz="2400" b="1" dirty="0"/>
              <a:t>DATA COLLECTION: </a:t>
            </a:r>
            <a:r>
              <a:rPr lang="en-US" sz="2400" dirty="0"/>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942B6-D842-4867-9844-B884D3AE37FF}"/>
              </a:ext>
            </a:extLst>
          </p:cNvPr>
          <p:cNvSpPr txBox="1"/>
          <p:nvPr/>
        </p:nvSpPr>
        <p:spPr>
          <a:xfrm>
            <a:off x="990600" y="1295400"/>
            <a:ext cx="7315200" cy="4154984"/>
          </a:xfrm>
          <a:prstGeom prst="rect">
            <a:avLst/>
          </a:prstGeom>
          <a:noFill/>
        </p:spPr>
        <p:txBody>
          <a:bodyPr wrap="square" rtlCol="0">
            <a:spAutoFit/>
          </a:bodyPr>
          <a:lstStyle/>
          <a:p>
            <a:r>
              <a:rPr lang="en-US" sz="2400" b="1" dirty="0"/>
              <a:t>SUMMARY:</a:t>
            </a:r>
            <a:r>
              <a:rPr lang="en-US" sz="2400" dirty="0"/>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lang="en-US" sz="2400" dirty="0"/>
              <a:t> VISUALISATION: Graphical</a:t>
            </a:r>
          </a:p>
          <a:p>
            <a:r>
              <a:rPr lang="en-US" sz="2400" dirty="0"/>
              <a:t> Representation: Make a graph based on the table which we have created. There is the feature of recommended graph Filter: We can also filter the graph like male, female etc. We also filter the analysis by our choose.</a:t>
            </a:r>
          </a:p>
        </p:txBody>
      </p:sp>
    </p:spTree>
    <p:extLst>
      <p:ext uri="{BB962C8B-B14F-4D97-AF65-F5344CB8AC3E}">
        <p14:creationId xmlns:p14="http://schemas.microsoft.com/office/powerpoint/2010/main" val="185021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6143C-593F-411D-99B7-F6DE70F76CC7}"/>
              </a:ext>
            </a:extLst>
          </p:cNvPr>
          <p:cNvSpPr txBox="1"/>
          <p:nvPr/>
        </p:nvSpPr>
        <p:spPr>
          <a:xfrm>
            <a:off x="914400" y="1828800"/>
            <a:ext cx="6934200" cy="4154984"/>
          </a:xfrm>
          <a:prstGeom prst="rect">
            <a:avLst/>
          </a:prstGeom>
          <a:noFill/>
        </p:spPr>
        <p:txBody>
          <a:bodyPr wrap="square" rtlCol="0">
            <a:spAutoFit/>
          </a:bodyPr>
          <a:lstStyle/>
          <a:p>
            <a:r>
              <a:rPr lang="en-US" sz="2400" dirty="0"/>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lang="en-US" sz="2400" dirty="0" err="1"/>
              <a:t>goals</a:t>
            </a:r>
            <a:r>
              <a:rPr lang="en-US" sz="2400" dirty="0"/>
              <a:t> with company objectives. It is used as the basis for a salary increase, promotion or termination of an employee.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2FFE97B-38B3-4827-804E-84EC543144A4}"/>
              </a:ext>
            </a:extLst>
          </p:cNvPr>
          <p:cNvSpPr txBox="1"/>
          <p:nvPr/>
        </p:nvSpPr>
        <p:spPr>
          <a:xfrm>
            <a:off x="833437" y="2254151"/>
            <a:ext cx="6019800" cy="2308324"/>
          </a:xfrm>
          <a:prstGeom prst="rect">
            <a:avLst/>
          </a:prstGeom>
          <a:noFill/>
        </p:spPr>
        <p:txBody>
          <a:bodyPr wrap="square" rtlCol="0">
            <a:spAutoFit/>
          </a:bodyPr>
          <a:lstStyle/>
          <a:p>
            <a:r>
              <a:rPr lang="en-US" sz="2400" b="1" dirty="0">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lang="en-US" sz="2400" b="1" dirty="0">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B6B3D2-051C-4F70-9BBE-A088DF73D8F9}"/>
              </a:ext>
            </a:extLst>
          </p:cNvPr>
          <p:cNvSpPr txBox="1"/>
          <p:nvPr/>
        </p:nvSpPr>
        <p:spPr>
          <a:xfrm>
            <a:off x="793018" y="2033368"/>
            <a:ext cx="5956300" cy="3170099"/>
          </a:xfrm>
          <a:prstGeom prst="rect">
            <a:avLst/>
          </a:prstGeom>
          <a:noFill/>
        </p:spPr>
        <p:txBody>
          <a:bodyPr wrap="square" rtlCol="0">
            <a:spAutoFit/>
          </a:bodyPr>
          <a:lstStyle/>
          <a:p>
            <a:r>
              <a:rPr lang="en-US" sz="2000" b="1" dirty="0">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lang="en-US" sz="2000" b="1" dirty="0">
                <a:latin typeface="Baskerville Old Face" panose="02020602080505020303" pitchFamily="18" charset="0"/>
              </a:rPr>
              <a:t>departments. The findings will support data-driven</a:t>
            </a:r>
          </a:p>
          <a:p>
            <a:r>
              <a:rPr lang="en-US" sz="2000" b="1" dirty="0">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39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2F4F42-8D8B-4A9C-9DEA-25CCE8FE04A3}"/>
              </a:ext>
            </a:extLst>
          </p:cNvPr>
          <p:cNvSpPr txBox="1"/>
          <p:nvPr/>
        </p:nvSpPr>
        <p:spPr>
          <a:xfrm>
            <a:off x="1242933" y="1620857"/>
            <a:ext cx="2871867" cy="4385816"/>
          </a:xfrm>
          <a:prstGeom prst="rect">
            <a:avLst/>
          </a:prstGeom>
          <a:noFill/>
        </p:spPr>
        <p:txBody>
          <a:bodyPr wrap="square" rtlCol="0">
            <a:spAutoFit/>
          </a:bodyPr>
          <a:lstStyle/>
          <a:p>
            <a:pPr marL="342900" indent="-342900">
              <a:lnSpc>
                <a:spcPct val="250000"/>
              </a:lnSpc>
              <a:buFont typeface="+mj-lt"/>
              <a:buAutoNum type="arabicPeriod"/>
            </a:pPr>
            <a:r>
              <a:rPr lang="en-US" dirty="0"/>
              <a:t>HR MANAGER                                                                     </a:t>
            </a:r>
          </a:p>
          <a:p>
            <a:pPr marL="342900" indent="-342900">
              <a:lnSpc>
                <a:spcPct val="250000"/>
              </a:lnSpc>
              <a:buFont typeface="+mj-lt"/>
              <a:buAutoNum type="arabicPeriod"/>
            </a:pPr>
            <a:r>
              <a:rPr lang="en-US" dirty="0"/>
              <a:t>DEPARTMENT MANAGER</a:t>
            </a:r>
          </a:p>
          <a:p>
            <a:pPr marL="342900" indent="-342900">
              <a:lnSpc>
                <a:spcPct val="250000"/>
              </a:lnSpc>
              <a:buAutoNum type="arabicPeriod" startAt="3"/>
            </a:pPr>
            <a:r>
              <a:rPr lang="en-US" dirty="0"/>
              <a:t>EXCECUTIVES </a:t>
            </a:r>
          </a:p>
          <a:p>
            <a:pPr marL="342900" indent="-342900">
              <a:lnSpc>
                <a:spcPct val="250000"/>
              </a:lnSpc>
              <a:buAutoNum type="arabicPeriod" startAt="3"/>
            </a:pPr>
            <a:r>
              <a:rPr lang="en-US" dirty="0"/>
              <a:t>DATA ANALYST </a:t>
            </a:r>
          </a:p>
          <a:p>
            <a:pPr marL="342900" indent="-342900">
              <a:lnSpc>
                <a:spcPct val="250000"/>
              </a:lnSpc>
              <a:buAutoNum type="arabicPeriod" startAt="3"/>
            </a:pPr>
            <a:r>
              <a:rPr lang="en-US" dirty="0"/>
              <a:t>EMPLOYEES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9" name="Picture 2" descr="26,806 Hr Manager Stock Photos - Free &amp; Royalty-Free Stock ...">
            <a:extLst>
              <a:ext uri="{FF2B5EF4-FFF2-40B4-BE49-F238E27FC236}">
                <a16:creationId xmlns:a16="http://schemas.microsoft.com/office/drawing/2014/main" id="{BEA0C5DB-EE1E-4D91-B8A9-BF82D669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010" y="1303753"/>
            <a:ext cx="2140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986,200+ Department Head Stock Photos, Pictures &amp; Royalty ...">
            <a:extLst>
              <a:ext uri="{FF2B5EF4-FFF2-40B4-BE49-F238E27FC236}">
                <a16:creationId xmlns:a16="http://schemas.microsoft.com/office/drawing/2014/main" id="{3A6A2FEB-D74B-4FBC-B019-3BCB31AD4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678" y="1282066"/>
            <a:ext cx="19526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0+ Free Executive &amp; Business Images - Pixabay">
            <a:extLst>
              <a:ext uri="{FF2B5EF4-FFF2-40B4-BE49-F238E27FC236}">
                <a16:creationId xmlns:a16="http://schemas.microsoft.com/office/drawing/2014/main" id="{0929E105-D24E-4480-8A18-2792DD68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544" y="3419476"/>
            <a:ext cx="21145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ecutive Job Titles一What Do They Mean? | CO- by US Chamber ...">
            <a:extLst>
              <a:ext uri="{FF2B5EF4-FFF2-40B4-BE49-F238E27FC236}">
                <a16:creationId xmlns:a16="http://schemas.microsoft.com/office/drawing/2014/main" id="{96193627-CF1B-4F17-93F1-B5BCE0C1A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91" y="3343275"/>
            <a:ext cx="21812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ff Royalty-Free Images, Stock Photos &amp; Pictures ...">
            <a:extLst>
              <a:ext uri="{FF2B5EF4-FFF2-40B4-BE49-F238E27FC236}">
                <a16:creationId xmlns:a16="http://schemas.microsoft.com/office/drawing/2014/main" id="{7AAF6FBF-593B-46A1-9DA7-662A415C3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927" y="5005387"/>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ny logo hi-res stock photography and images - Alamy">
            <a:extLst>
              <a:ext uri="{FF2B5EF4-FFF2-40B4-BE49-F238E27FC236}">
                <a16:creationId xmlns:a16="http://schemas.microsoft.com/office/drawing/2014/main" id="{66D6B60C-7527-405D-968E-A47DDC3B2E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015" y="3261847"/>
            <a:ext cx="193357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 the data</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703750" y="1143634"/>
            <a:ext cx="8229600" cy="5892382"/>
          </a:xfrm>
          <a:prstGeom prst="rect">
            <a:avLst/>
          </a:prstGeom>
          <a:noFill/>
        </p:spPr>
        <p:txBody>
          <a:bodyPr wrap="square" rtlCol="0">
            <a:spAutoFit/>
          </a:bodyPr>
          <a:lstStyle/>
          <a:p>
            <a:r>
              <a:rPr lang="en-US" sz="2000" b="1" dirty="0"/>
              <a:t>Dataset Name: </a:t>
            </a:r>
            <a:r>
              <a:rPr lang="en-US" sz="2000" dirty="0"/>
              <a:t>Employee Performance Analysis Data</a:t>
            </a:r>
          </a:p>
          <a:p>
            <a:r>
              <a:rPr lang="en-US" sz="2000" b="1" dirty="0"/>
              <a:t>Description: </a:t>
            </a:r>
            <a:r>
              <a:rPr lang="en-US" sz="2000" dirty="0"/>
              <a:t>Contains performance metrics for employees, including</a:t>
            </a:r>
          </a:p>
          <a:p>
            <a:r>
              <a:rPr lang="en-US" sz="2000" dirty="0"/>
              <a:t>Satisfaction scores, Performance ratings, and demographic details.</a:t>
            </a:r>
          </a:p>
          <a:p>
            <a:r>
              <a:rPr lang="en-US" sz="2000" b="1" dirty="0"/>
              <a:t>Sources:</a:t>
            </a:r>
            <a:r>
              <a:rPr lang="en-US" sz="2000" dirty="0"/>
              <a:t> kaggle.com</a:t>
            </a:r>
          </a:p>
          <a:p>
            <a:r>
              <a:rPr lang="en-US" sz="2000" b="1" dirty="0"/>
              <a:t>Variable/Columns:</a:t>
            </a:r>
          </a:p>
          <a:p>
            <a:r>
              <a:rPr lang="en-US" sz="2000" dirty="0"/>
              <a:t>      Name: First name</a:t>
            </a:r>
          </a:p>
          <a:p>
            <a:r>
              <a:rPr lang="en-US" sz="2000" dirty="0"/>
              <a:t>      Gender: Male and Female</a:t>
            </a:r>
          </a:p>
          <a:p>
            <a:r>
              <a:rPr lang="en-US" sz="2000" dirty="0"/>
              <a:t>      Business Unit: BPC, CCDR, EW, MSC, NEL, PL, PYZ, SVG, TNS, WBL</a:t>
            </a:r>
          </a:p>
          <a:p>
            <a:r>
              <a:rPr lang="en-US" sz="2000" dirty="0"/>
              <a:t>      Performance Rating: Very High, High, Medium, Low</a:t>
            </a:r>
          </a:p>
          <a:p>
            <a:r>
              <a:rPr lang="en-US" sz="2000" dirty="0"/>
              <a:t>Satisfaction Score: 1-5</a:t>
            </a:r>
          </a:p>
          <a:p>
            <a:r>
              <a:rPr lang="en-US" sz="2000" b="1" dirty="0"/>
              <a:t>Data Types:</a:t>
            </a:r>
            <a:r>
              <a:rPr lang="en-US" sz="2000" dirty="0"/>
              <a:t> Numeric and Text</a:t>
            </a:r>
          </a:p>
          <a:p>
            <a:r>
              <a:rPr lang="en-US" sz="2000" b="1" dirty="0"/>
              <a:t>Unit of Measurement:</a:t>
            </a:r>
          </a:p>
          <a:p>
            <a:pPr marL="342900" indent="-342900">
              <a:buFont typeface="Arial" panose="020B0604020202020204" pitchFamily="34" charset="0"/>
              <a:buChar char="•"/>
            </a:pPr>
            <a:r>
              <a:rPr lang="en-US" sz="2000" dirty="0"/>
              <a:t>Satisfaction score: Scale of 1-5</a:t>
            </a:r>
          </a:p>
          <a:p>
            <a:pPr marL="342900" indent="-342900">
              <a:buFont typeface="Arial" panose="020B0604020202020204" pitchFamily="34" charset="0"/>
              <a:buChar char="•"/>
            </a:pPr>
            <a:r>
              <a:rPr lang="en-US" sz="2000" dirty="0"/>
              <a:t>Performance rating: Very High, High, Medium, Low</a:t>
            </a:r>
          </a:p>
          <a:p>
            <a:r>
              <a:rPr lang="en-US" sz="2000" dirty="0"/>
              <a:t>      </a:t>
            </a:r>
            <a:r>
              <a:rPr lang="en-US" sz="2000" b="1" dirty="0"/>
              <a:t>Size: </a:t>
            </a:r>
            <a:r>
              <a:rPr lang="en-US" sz="2000" dirty="0"/>
              <a:t>26 records, 9 Fields</a:t>
            </a:r>
          </a:p>
          <a:p>
            <a:r>
              <a:rPr lang="en-US" sz="2000" dirty="0"/>
              <a:t>      </a:t>
            </a:r>
            <a:r>
              <a:rPr lang="en-US" sz="2000" b="1" dirty="0"/>
              <a:t>Visualization:</a:t>
            </a:r>
            <a:r>
              <a:rPr lang="en-US" sz="2000" dirty="0"/>
              <a:t> Bar graph</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125139"/>
            <a:ext cx="6629400" cy="3139321"/>
          </a:xfrm>
          <a:prstGeom prst="rect">
            <a:avLst/>
          </a:prstGeom>
          <a:noFill/>
        </p:spPr>
        <p:txBody>
          <a:bodyPr wrap="square" rtlCol="0">
            <a:spAutoFit/>
          </a:bodyPr>
          <a:lstStyle/>
          <a:p>
            <a:r>
              <a:rPr lang="en-US" sz="2400" dirty="0"/>
              <a:t>FORMULA</a:t>
            </a:r>
          </a:p>
          <a:p>
            <a:endParaRPr lang="en-US" sz="1200" dirty="0"/>
          </a:p>
          <a:p>
            <a:pPr marL="342900" indent="-342900">
              <a:buFont typeface="Arial" panose="020B0604020202020204" pitchFamily="34" charset="0"/>
              <a:buChar char="•"/>
            </a:pPr>
            <a:r>
              <a:rPr lang="en-US" sz="2400" dirty="0"/>
              <a:t>IFS(Z8&gt;=5,”VERYHIGH”,Z8&gt;=4,“HIGH”,Z8&gt;=3,”MED”,TRUE,”LOW”)</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endParaRPr lang="en-US" sz="2400" b="1" dirty="0"/>
          </a:p>
          <a:p>
            <a:pPr marL="342900" indent="-342900">
              <a:buFont typeface="Arial" panose="020B0604020202020204" pitchFamily="34" charset="0"/>
              <a:buChar char="•"/>
            </a:pPr>
            <a:endParaRPr lang="en-US" sz="2400" b="1" dirty="0"/>
          </a:p>
          <a:p>
            <a:r>
              <a:rPr lang="en-US" dirty="0"/>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773</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41</cp:revision>
  <dcterms:created xsi:type="dcterms:W3CDTF">2024-03-29T15:07:22Z</dcterms:created>
  <dcterms:modified xsi:type="dcterms:W3CDTF">2024-09-30T06:44:13Z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