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6" r:id="rId3"/>
    <p:sldId id="259" r:id="rId4"/>
    <p:sldId id="257" r:id="rId5"/>
    <p:sldId id="261" r:id="rId6"/>
    <p:sldId id="264" r:id="rId7"/>
    <p:sldId id="265" r:id="rId8"/>
    <p:sldId id="267" r:id="rId9"/>
    <p:sldId id="268" r:id="rId10"/>
    <p:sldId id="258" r:id="rId11"/>
    <p:sldId id="263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9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97B91-9572-4C4F-BE5A-9BAFAE9ED5F7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33230-CB43-4C1F-8C47-648FEBE6C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13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33230-CB43-4C1F-8C47-648FEBE6C75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377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_Dark_25YearLogo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person, computer, shirt&#10;&#10;Description automatically generated">
            <a:extLst>
              <a:ext uri="{FF2B5EF4-FFF2-40B4-BE49-F238E27FC236}">
                <a16:creationId xmlns:a16="http://schemas.microsoft.com/office/drawing/2014/main" id="{D14600E9-0980-1B4D-ACE2-0539A7D8C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86397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3F49CCE-1D23-6143-B220-FC8F5B66B6BB}"/>
              </a:ext>
            </a:extLst>
          </p:cNvPr>
          <p:cNvSpPr/>
          <p:nvPr/>
        </p:nvSpPr>
        <p:spPr>
          <a:xfrm>
            <a:off x="-2" y="0"/>
            <a:ext cx="12192191" cy="6858000"/>
          </a:xfrm>
          <a:prstGeom prst="rect">
            <a:avLst/>
          </a:prstGeom>
          <a:gradFill flip="none" rotWithShape="1">
            <a:gsLst>
              <a:gs pos="100000">
                <a:srgbClr val="00092E"/>
              </a:gs>
              <a:gs pos="0">
                <a:srgbClr val="00092E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53120"/>
            <a:ext cx="9144000" cy="2387600"/>
          </a:xfrm>
        </p:spPr>
        <p:txBody>
          <a:bodyPr anchor="b"/>
          <a:lstStyle>
            <a:lvl1pPr algn="l">
              <a:defRPr sz="6000" b="1">
                <a:solidFill>
                  <a:srgbClr val="F4F5F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21644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F4F5F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259AB-41A2-B74A-82D9-26A3761F66CE}"/>
              </a:ext>
            </a:extLst>
          </p:cNvPr>
          <p:cNvSpPr txBox="1"/>
          <p:nvPr/>
        </p:nvSpPr>
        <p:spPr>
          <a:xfrm>
            <a:off x="9388930" y="628163"/>
            <a:ext cx="245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rgbClr val="F4F5F8"/>
                </a:solidFill>
                <a:latin typeface="Avenir Next LT Pro Light" panose="020B0304020202020204" pitchFamily="34" charset="77"/>
              </a:rPr>
              <a:t>www.solitontech.com</a:t>
            </a:r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99D7F23D-5470-9E55-F306-A643CC329D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5521" y="278189"/>
            <a:ext cx="1747879" cy="10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7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nd Content">
    <p:bg>
      <p:bgPr>
        <a:blipFill dpi="0" rotWithShape="1">
          <a:blip r:embed="rId2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632FF9D-AFF9-2F42-A628-2075658ABEF1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0" y="0"/>
            <a:ext cx="3363913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Click to Choose Picture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8097A-F6BF-584E-9C47-5BC4A6E657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68658" y="1542081"/>
            <a:ext cx="7627127" cy="4992070"/>
          </a:xfrm>
          <a:prstGeom prst="rect">
            <a:avLst/>
          </a:prstGeom>
        </p:spPr>
        <p:txBody>
          <a:bodyPr wrap="square" lIns="0" tIns="0" rIns="0" anchor="t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2133"/>
            </a:lvl1pPr>
          </a:lstStyle>
          <a:p>
            <a:pPr lvl="0"/>
            <a:r>
              <a:rPr lang="en-US" dirty="0"/>
              <a:t>Body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EEFA69-280F-B248-B8F6-2768F238FF2A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C8A9EA5A-A7AC-484C-8B6A-2923C1858606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742DE-7C15-A048-8271-255865D4B8B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9930C-EFFE-CC46-9097-46DC2A9ECEC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34FB99A-2A8D-40BE-A250-8C7B84E97EE2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8E7D764-9493-014F-A843-33769C2AB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8658" y="136525"/>
            <a:ext cx="10515600" cy="1325563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636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nd Content 2">
    <p:bg>
      <p:bgPr>
        <a:blipFill dpi="0" rotWithShape="1">
          <a:blip r:embed="rId2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632FF9D-AFF9-2F42-A628-2075658ABEF1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-1" y="0"/>
            <a:ext cx="5238427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 dirty="0"/>
              <a:t>Click to Choose Picture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8097A-F6BF-584E-9C47-5BC4A6E657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61409" y="1542081"/>
            <a:ext cx="5734375" cy="4992070"/>
          </a:xfrm>
          <a:prstGeom prst="rect">
            <a:avLst/>
          </a:prstGeom>
        </p:spPr>
        <p:txBody>
          <a:bodyPr wrap="square" lIns="0" tIns="0" rIns="0" anchor="t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2133" b="0"/>
            </a:lvl1pPr>
          </a:lstStyle>
          <a:p>
            <a:pPr lvl="0"/>
            <a:r>
              <a:rPr lang="en-US" dirty="0"/>
              <a:t>Body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EEFA69-280F-B248-B8F6-2768F238FF2A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C8A9EA5A-A7AC-484C-8B6A-2923C1858606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742DE-7C15-A048-8271-255865D4B8B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9930C-EFFE-CC46-9097-46DC2A9ECEC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34FB99A-2A8D-40BE-A250-8C7B84E97EE2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8E7D764-9493-014F-A843-33769C2AB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409" y="136525"/>
            <a:ext cx="5734375" cy="1325563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843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92A09C1-6B0B-EA4F-8D2A-F91F6B9F8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EA5A-A7AC-484C-8B6A-2923C1858606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8C9B147-E101-FA4F-A809-79A1E4B5C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97FC5C8-D8AC-6941-AC3D-8E32EFA8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B99A-2A8D-40BE-A250-8C7B84E97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14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98AF449A-BF66-BC42-A3CB-8BB0CE357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EA5A-A7AC-484C-8B6A-2923C1858606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3A60E51-234A-824A-95A5-1AABCCDCD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6419949-3855-5145-BB9A-D448678F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B99A-2A8D-40BE-A250-8C7B84E97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99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F4760D7-5823-4B45-AD49-C1360326D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EA5A-A7AC-484C-8B6A-2923C1858606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BEAB9A6-33C6-6647-8729-A20FC9615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72D91C-28F2-CD4D-9476-3A3A1777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B99A-2A8D-40BE-A250-8C7B84E97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25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6494" y="3011003"/>
            <a:ext cx="6759011" cy="835994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F4760D7-5823-4B45-AD49-C1360326D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EA5A-A7AC-484C-8B6A-2923C1858606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BEAB9A6-33C6-6647-8729-A20FC9615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72D91C-28F2-CD4D-9476-3A3A1777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B99A-2A8D-40BE-A250-8C7B84E97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35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13700-EFAD-7C49-97BB-3B19BF7A9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EA5A-A7AC-484C-8B6A-2923C1858606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F6573-E104-824F-90F2-A4DAE0DA7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3379A-7289-BA49-BBDB-61AB58ACA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B99A-2A8D-40BE-A250-8C7B84E97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41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lnSpc>
                <a:spcPct val="13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4732EA7-CC3D-C74D-A97B-007CFC146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EA5A-A7AC-484C-8B6A-2923C1858606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5508691-F37F-D344-8D50-652E5AA3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5C92E86-7A92-4448-BE6D-162AF675B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B99A-2A8D-40BE-A250-8C7B84E97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4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lnSpc>
                <a:spcPct val="13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48C2D12-CA87-C145-8319-9BBDFD42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EA5A-A7AC-484C-8B6A-2923C1858606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C466F14-B52D-8445-8A05-3CD62A8F0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8BACB29-C8D8-F047-BB0B-34D69DC0F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B99A-2A8D-40BE-A250-8C7B84E97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15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C435E4-7F69-B441-8E9C-14989224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EA5A-A7AC-484C-8B6A-2923C1858606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71264C-E474-BF48-8A0B-666D720C0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77C0DF-4AF2-0E41-A7CE-923CA086E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B99A-2A8D-40BE-A250-8C7B84E97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67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_Light_25YearLog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0CD15E-0871-B440-9789-6FCF052899A0}"/>
              </a:ext>
            </a:extLst>
          </p:cNvPr>
          <p:cNvSpPr/>
          <p:nvPr/>
        </p:nvSpPr>
        <p:spPr>
          <a:xfrm>
            <a:off x="0" y="16151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41969"/>
            <a:ext cx="9144000" cy="2387600"/>
          </a:xfrm>
        </p:spPr>
        <p:txBody>
          <a:bodyPr anchor="b"/>
          <a:lstStyle>
            <a:lvl1pPr algn="l">
              <a:defRPr sz="6000" b="1">
                <a:solidFill>
                  <a:srgbClr val="12287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21644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20398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259AB-41A2-B74A-82D9-26A3761F66CE}"/>
              </a:ext>
            </a:extLst>
          </p:cNvPr>
          <p:cNvSpPr txBox="1"/>
          <p:nvPr/>
        </p:nvSpPr>
        <p:spPr>
          <a:xfrm>
            <a:off x="9388930" y="623591"/>
            <a:ext cx="245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rgbClr val="122877"/>
                </a:solidFill>
                <a:latin typeface="Avenir Next LT Pro Light" panose="020B0304020202020204" pitchFamily="34" charset="77"/>
              </a:rPr>
              <a:t>www.solitontech.com</a:t>
            </a:r>
          </a:p>
        </p:txBody>
      </p:sp>
      <p:pic>
        <p:nvPicPr>
          <p:cNvPr id="6" name="Picture 5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D7529C2C-E9F7-6E1C-798D-89A6EE548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000" y="276588"/>
            <a:ext cx="1738165" cy="106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22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D2323F-664E-1A4C-A768-F3837D048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EA5A-A7AC-484C-8B6A-2923C1858606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CA9828-A33E-824D-945A-E9E208CB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FA3088-5F18-064C-AE3C-937E9A2F4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B99A-2A8D-40BE-A250-8C7B84E97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54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_Dark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person, computer, shirt&#10;&#10;Description automatically generated">
            <a:extLst>
              <a:ext uri="{FF2B5EF4-FFF2-40B4-BE49-F238E27FC236}">
                <a16:creationId xmlns:a16="http://schemas.microsoft.com/office/drawing/2014/main" id="{D14600E9-0980-1B4D-ACE2-0539A7D8C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86397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3F49CCE-1D23-6143-B220-FC8F5B66B6BB}"/>
              </a:ext>
            </a:extLst>
          </p:cNvPr>
          <p:cNvSpPr/>
          <p:nvPr/>
        </p:nvSpPr>
        <p:spPr>
          <a:xfrm>
            <a:off x="-2" y="0"/>
            <a:ext cx="12192191" cy="6858000"/>
          </a:xfrm>
          <a:prstGeom prst="rect">
            <a:avLst/>
          </a:prstGeom>
          <a:gradFill flip="none" rotWithShape="1">
            <a:gsLst>
              <a:gs pos="100000">
                <a:srgbClr val="00092E"/>
              </a:gs>
              <a:gs pos="0">
                <a:srgbClr val="00092E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73379"/>
            <a:ext cx="9144000" cy="2387600"/>
          </a:xfrm>
        </p:spPr>
        <p:txBody>
          <a:bodyPr anchor="b"/>
          <a:lstStyle>
            <a:lvl1pPr algn="l">
              <a:defRPr sz="6000" b="1">
                <a:solidFill>
                  <a:srgbClr val="F4F5F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53054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F4F5F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C8669D3-8E65-1B4C-BFB1-10622FF31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522" y="412001"/>
            <a:ext cx="1747880" cy="6164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2259AB-41A2-B74A-82D9-26A3761F66CE}"/>
              </a:ext>
            </a:extLst>
          </p:cNvPr>
          <p:cNvSpPr txBox="1"/>
          <p:nvPr/>
        </p:nvSpPr>
        <p:spPr>
          <a:xfrm>
            <a:off x="9388930" y="535542"/>
            <a:ext cx="245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rgbClr val="F4F5F8"/>
                </a:solidFill>
                <a:latin typeface="Avenir Next LT Pro Light" panose="020B0304020202020204" pitchFamily="34" charset="77"/>
              </a:rPr>
              <a:t>www.solitontech.com</a:t>
            </a:r>
          </a:p>
        </p:txBody>
      </p:sp>
    </p:spTree>
    <p:extLst>
      <p:ext uri="{BB962C8B-B14F-4D97-AF65-F5344CB8AC3E}">
        <p14:creationId xmlns:p14="http://schemas.microsoft.com/office/powerpoint/2010/main" val="356417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_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0CD15E-0871-B440-9789-6FCF052899A0}"/>
              </a:ext>
            </a:extLst>
          </p:cNvPr>
          <p:cNvSpPr/>
          <p:nvPr/>
        </p:nvSpPr>
        <p:spPr>
          <a:xfrm>
            <a:off x="0" y="224054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73379"/>
            <a:ext cx="9144000" cy="2387600"/>
          </a:xfrm>
        </p:spPr>
        <p:txBody>
          <a:bodyPr anchor="b"/>
          <a:lstStyle>
            <a:lvl1pPr algn="l">
              <a:defRPr sz="6000" b="1">
                <a:solidFill>
                  <a:srgbClr val="12287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53054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20398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259AB-41A2-B74A-82D9-26A3761F66CE}"/>
              </a:ext>
            </a:extLst>
          </p:cNvPr>
          <p:cNvSpPr txBox="1"/>
          <p:nvPr/>
        </p:nvSpPr>
        <p:spPr>
          <a:xfrm>
            <a:off x="9388930" y="533534"/>
            <a:ext cx="245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rgbClr val="122877"/>
                </a:solidFill>
                <a:latin typeface="Avenir Next LT Pro Light" panose="020B0304020202020204" pitchFamily="34" charset="77"/>
              </a:rPr>
              <a:t>www.solitontech.com</a:t>
            </a:r>
          </a:p>
        </p:txBody>
      </p:sp>
      <p:pic>
        <p:nvPicPr>
          <p:cNvPr id="11" name="Picture 10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297F4B32-E375-114A-8231-213C7EEDE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0" y="410400"/>
            <a:ext cx="1738165" cy="61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75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 sz="2400" b="0" i="0">
                <a:latin typeface="Avenir Next LT Pro" panose="020B0504020202020204" pitchFamily="34" charset="77"/>
              </a:defRPr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8466B1-7B37-6041-97AE-A7F39E4B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EA5A-A7AC-484C-8B6A-2923C1858606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A8C361-F553-D64D-B294-E72259530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651B44-50ED-5C4E-AF01-A488EEEF7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B99A-2A8D-40BE-A250-8C7B84E97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07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7A8B2-19C4-984F-9A51-D9A55FF75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4C4500B-DBDF-0742-B12E-A61791F825A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1429073"/>
            <a:ext cx="2323454" cy="2108415"/>
          </a:xfrm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to choose picture</a:t>
            </a: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705F2CAC-BE9A-5543-93CD-9452B424DB2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8200" y="3765441"/>
            <a:ext cx="2323454" cy="2108415"/>
          </a:xfrm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to choose picture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0F4DBC23-A33A-254A-A2D1-B69ECEF81AC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568485" y="1429073"/>
            <a:ext cx="2323454" cy="2108415"/>
          </a:xfrm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to choose picture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F0728D3C-9C01-004F-805C-18870B51888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568485" y="3765441"/>
            <a:ext cx="2323454" cy="2108415"/>
          </a:xfrm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to choose picture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80BAF253-BBCE-5E44-9856-DC24EB9E6A2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87146" y="1429073"/>
            <a:ext cx="2323454" cy="2108415"/>
          </a:xfrm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to choose picture</a:t>
            </a:r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E1BCACDA-9EC8-494A-A5E8-CEFE72D4C61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87146" y="3765441"/>
            <a:ext cx="2323454" cy="2108415"/>
          </a:xfrm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to choose picture</a:t>
            </a:r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653568AF-F3B6-184A-B969-D52F6A7AE9E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005807" y="1429073"/>
            <a:ext cx="2323454" cy="2108415"/>
          </a:xfrm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to choose picture</a:t>
            </a:r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FFB53B07-C850-9241-BB32-9E3ACA9B11B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005807" y="3765441"/>
            <a:ext cx="2323454" cy="2108415"/>
          </a:xfrm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to choose picture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8D13C59-7629-3E47-8C3F-FF9A9388C6E7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C8A9EA5A-A7AC-484C-8B6A-2923C1858606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7E68859D-C8D1-E049-A29B-AB8E38E543ED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642DA53-B80B-E741-A980-5957B311A83B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A34FB99A-2A8D-40BE-A250-8C7B84E97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23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3655C-C374-C04D-85BC-A9AE82D8B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EA5A-A7AC-484C-8B6A-2923C1858606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777482-14E3-AA43-9ADB-43DF5337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D29D12-7C6F-B04C-9282-7CF02F8BB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B99A-2A8D-40BE-A250-8C7B84E97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65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006228"/>
          </a:xfrm>
        </p:spPr>
        <p:txBody>
          <a:bodyPr anchor="ctr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76460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EBFE9F-005D-E449-B7B9-6437277F7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EA5A-A7AC-484C-8B6A-2923C1858606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F1E1E0-42A8-AE4E-A71B-60E86DE6A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B2492-BAE0-3348-8032-D20752202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B99A-2A8D-40BE-A250-8C7B84E97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58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">
    <p:bg>
      <p:bgPr>
        <a:blipFill dpi="0" rotWithShape="1">
          <a:blip r:embed="rId2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17" y="2"/>
            <a:ext cx="3229992" cy="6857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2125" y="1106021"/>
            <a:ext cx="2249975" cy="787908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algn="l">
              <a:defRPr sz="4800" b="1" baseline="0">
                <a:solidFill>
                  <a:srgbClr val="122877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8097A-F6BF-584E-9C47-5BC4A6E657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68658" y="1106020"/>
            <a:ext cx="7627127" cy="5428131"/>
          </a:xfrm>
          <a:prstGeom prst="rect">
            <a:avLst/>
          </a:prstGeom>
        </p:spPr>
        <p:txBody>
          <a:bodyPr wrap="square" lIns="0" tIns="0" rIns="0" anchor="t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2000"/>
            </a:lvl1pPr>
          </a:lstStyle>
          <a:p>
            <a:pPr lvl="0"/>
            <a:r>
              <a:rPr lang="en-US" dirty="0"/>
              <a:t>Content Item 1</a:t>
            </a:r>
          </a:p>
          <a:p>
            <a:pPr lvl="0"/>
            <a:r>
              <a:rPr lang="en-US" dirty="0"/>
              <a:t>Content Item 2</a:t>
            </a:r>
          </a:p>
          <a:p>
            <a:pPr lvl="0"/>
            <a:r>
              <a:rPr lang="en-US" dirty="0"/>
              <a:t>Content Item 3</a:t>
            </a:r>
          </a:p>
          <a:p>
            <a:pPr lvl="0"/>
            <a:r>
              <a:rPr lang="en-US" dirty="0"/>
              <a:t>Content Item 4</a:t>
            </a:r>
          </a:p>
          <a:p>
            <a:pPr lvl="0"/>
            <a:r>
              <a:rPr lang="en-US" dirty="0"/>
              <a:t>Content Item 5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A5EDD0-1CB4-2B41-A679-1B853092C7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63619" y="453626"/>
            <a:ext cx="7633549" cy="32162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2000" b="0" i="0" kern="1200" cap="all" spc="0" baseline="0" dirty="0">
                <a:solidFill>
                  <a:srgbClr val="28292B"/>
                </a:solidFill>
                <a:latin typeface="Avenir Next LT Pro" panose="020B0504020202020204" pitchFamily="34" charset="77"/>
                <a:ea typeface="Roboto" panose="02000000000000000000" pitchFamily="2" charset="0"/>
                <a:cs typeface="Arial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Arial" panose="020B0604020202020204" pitchFamily="34" charset="0"/>
              <a:buNone/>
              <a:tabLst>
                <a:tab pos="243834" algn="l"/>
              </a:tabLst>
            </a:pPr>
            <a:r>
              <a:rPr lang="en-US" dirty="0"/>
              <a:t>SECTION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B272323-75E3-6844-B442-4F3C1FC4EC6E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C8A9EA5A-A7AC-484C-8B6A-2923C1858606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63F860A-E54C-0E40-9915-5756A83867A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E55AF9F-4077-044A-AAE2-7F4F867C9B8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34FB99A-2A8D-40BE-A250-8C7B84E97EE2}" type="slidenum">
              <a:rPr lang="en-IN" smtClean="0"/>
              <a:t>‹#›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B542B1-C1C6-454E-C07A-08A2B581F8B1}"/>
              </a:ext>
            </a:extLst>
          </p:cNvPr>
          <p:cNvSpPr txBox="1"/>
          <p:nvPr/>
        </p:nvSpPr>
        <p:spPr>
          <a:xfrm>
            <a:off x="5486400" y="33991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02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5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94847"/>
            <a:ext cx="10515600" cy="4782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88941"/>
            <a:ext cx="2743200" cy="250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Avenir Next LT Pro Light" panose="020B0304020202020204" pitchFamily="34" charset="77"/>
              </a:defRPr>
            </a:lvl1pPr>
          </a:lstStyle>
          <a:p>
            <a:fld id="{C8A9EA5A-A7AC-484C-8B6A-2923C1858606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588941"/>
            <a:ext cx="4114800" cy="250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Avenir Next LT Pro Light" panose="020B0304020202020204" pitchFamily="34" charset="77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88941"/>
            <a:ext cx="2743200" cy="250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Avenir Next LT Pro Light" panose="020B0304020202020204" pitchFamily="34" charset="77"/>
              </a:defRPr>
            </a:lvl1pPr>
          </a:lstStyle>
          <a:p>
            <a:fld id="{A34FB99A-2A8D-40BE-A250-8C7B84E97EE2}" type="slidenum">
              <a:rPr lang="en-IN" smtClean="0"/>
              <a:t>‹#›</a:t>
            </a:fld>
            <a:endParaRPr lang="en-IN"/>
          </a:p>
        </p:txBody>
      </p:sp>
      <p:pic>
        <p:nvPicPr>
          <p:cNvPr id="10" name="Picture 9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203FAC6C-6BAE-6F44-8E87-EED34DA259E2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926778" y="235433"/>
            <a:ext cx="1013791" cy="35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01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12287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rgbClr val="28292B"/>
          </a:solidFill>
          <a:latin typeface="Avenir Next LT Pro" panose="020B0504020202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8292B"/>
          </a:solidFill>
          <a:latin typeface="Avenir Next LT Pro" panose="020B0504020202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8292B"/>
          </a:solidFill>
          <a:latin typeface="Avenir Next LT Pro" panose="020B0504020202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8292B"/>
          </a:solidFill>
          <a:latin typeface="Avenir Next LT Pro" panose="020B0504020202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8292B"/>
          </a:solidFill>
          <a:latin typeface="Avenir Next LT Pro" panose="020B0504020202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karthikabiram/" TargetMode="External"/><Relationship Id="rId2" Type="http://schemas.openxmlformats.org/officeDocument/2006/relationships/hyperlink" Target="https://github.com/KarthikAbiram/Micr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rthikAbiram/Micron?tab=readme-ov-file#microns-vis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dapr/dap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rthikAbiram/Micron/releases/tag/alpha-v0.2.2.20" TargetMode="External"/><Relationship Id="rId2" Type="http://schemas.openxmlformats.org/officeDocument/2006/relationships/hyperlink" Target="https://github.com/ni/grpc-labview/releases/tag/v1.5.1.1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538B4-70AA-7997-9A4D-D38255E6C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53120"/>
            <a:ext cx="9144000" cy="1922643"/>
          </a:xfrm>
        </p:spPr>
        <p:txBody>
          <a:bodyPr>
            <a:normAutofit/>
          </a:bodyPr>
          <a:lstStyle/>
          <a:p>
            <a:r>
              <a:rPr lang="en-US" dirty="0"/>
              <a:t>Micron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3F05B-3C08-3176-379A-0FB45A549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82239"/>
            <a:ext cx="9144000" cy="291904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An Open-Source LabVIEW Based Microservice Architecture/Template</a:t>
            </a:r>
          </a:p>
          <a:p>
            <a:r>
              <a:rPr lang="en-US" dirty="0">
                <a:hlinkClick r:id="rId2"/>
              </a:rPr>
              <a:t>https://github.com/KarthikAbiram/Micron</a:t>
            </a:r>
            <a:endParaRPr lang="en-US" dirty="0"/>
          </a:p>
          <a:p>
            <a:endParaRPr lang="en-US" dirty="0"/>
          </a:p>
          <a:p>
            <a:r>
              <a:rPr lang="en-US" dirty="0"/>
              <a:t>Karthik Abiram</a:t>
            </a:r>
          </a:p>
          <a:p>
            <a:r>
              <a:rPr lang="en-US" dirty="0"/>
              <a:t>LabVIEW Champion, CLA, CTA</a:t>
            </a:r>
          </a:p>
          <a:p>
            <a:r>
              <a:rPr lang="en-US" dirty="0"/>
              <a:t>Soliton Technologies</a:t>
            </a:r>
          </a:p>
          <a:p>
            <a:r>
              <a:rPr lang="en-US" dirty="0"/>
              <a:t>LinkedIn: </a:t>
            </a:r>
            <a:r>
              <a:rPr lang="en-IN" dirty="0">
                <a:hlinkClick r:id="rId3"/>
              </a:rPr>
              <a:t>https://www.linkedin.com/in/karthikabiram/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84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E2569-2387-5B84-ECA0-D9FFEF688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Microservice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FD87B-0107-1DFD-FA38-A8C0D05D9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Tools -&gt; Micron -&gt; Create New Microservice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ABF735-32AE-99A5-0BCB-28DFCAC63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441" y="2297200"/>
            <a:ext cx="754380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E2CC20A-1FB9-8470-FDBD-F400906938A8}"/>
              </a:ext>
            </a:extLst>
          </p:cNvPr>
          <p:cNvGrpSpPr/>
          <p:nvPr/>
        </p:nvGrpSpPr>
        <p:grpSpPr>
          <a:xfrm>
            <a:off x="1557495" y="1555851"/>
            <a:ext cx="5394662" cy="5804566"/>
            <a:chOff x="779419" y="0"/>
            <a:chExt cx="6373705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E8AEBB7-6C11-F611-C82C-335901C3D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9419" y="0"/>
              <a:ext cx="3880669" cy="6858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AD183B-2175-A580-8F62-29B571930E82}"/>
                </a:ext>
              </a:extLst>
            </p:cNvPr>
            <p:cNvSpPr txBox="1"/>
            <p:nvPr/>
          </p:nvSpPr>
          <p:spPr>
            <a:xfrm>
              <a:off x="4833258" y="2116405"/>
              <a:ext cx="2319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APIs for your Service</a:t>
              </a:r>
              <a:endParaRPr lang="en-IN" b="1" i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1A5BBB1-81B3-2905-D9A3-36ED9F5C4CA7}"/>
                </a:ext>
              </a:extLst>
            </p:cNvPr>
            <p:cNvSpPr txBox="1"/>
            <p:nvPr/>
          </p:nvSpPr>
          <p:spPr>
            <a:xfrm>
              <a:off x="4833258" y="3175571"/>
              <a:ext cx="2307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Core Business Logic</a:t>
              </a:r>
              <a:endParaRPr lang="en-IN" b="1" i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FED9F7-6A69-B937-F6F0-C05CED726145}"/>
                </a:ext>
              </a:extLst>
            </p:cNvPr>
            <p:cNvSpPr txBox="1"/>
            <p:nvPr/>
          </p:nvSpPr>
          <p:spPr>
            <a:xfrm>
              <a:off x="4903596" y="4123739"/>
              <a:ext cx="960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Service</a:t>
              </a:r>
              <a:endParaRPr lang="en-IN" b="1" i="1" dirty="0"/>
            </a:p>
          </p:txBody>
        </p:sp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396A3BB6-56FE-5188-00EB-AFAB46B987BC}"/>
                </a:ext>
              </a:extLst>
            </p:cNvPr>
            <p:cNvSpPr/>
            <p:nvPr/>
          </p:nvSpPr>
          <p:spPr>
            <a:xfrm>
              <a:off x="3756909" y="1665219"/>
              <a:ext cx="903179" cy="127170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06F0305F-35BD-C767-5E7F-2FF1B51ED251}"/>
                </a:ext>
              </a:extLst>
            </p:cNvPr>
            <p:cNvSpPr/>
            <p:nvPr/>
          </p:nvSpPr>
          <p:spPr>
            <a:xfrm>
              <a:off x="3735051" y="3022682"/>
              <a:ext cx="903179" cy="67511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AEBE69B4-BE31-EE8C-AFB9-F2947DDD5ECA}"/>
                </a:ext>
              </a:extLst>
            </p:cNvPr>
            <p:cNvSpPr/>
            <p:nvPr/>
          </p:nvSpPr>
          <p:spPr>
            <a:xfrm>
              <a:off x="3756909" y="3783552"/>
              <a:ext cx="903179" cy="104970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Title 12">
            <a:extLst>
              <a:ext uri="{FF2B5EF4-FFF2-40B4-BE49-F238E27FC236}">
                <a16:creationId xmlns:a16="http://schemas.microsoft.com/office/drawing/2014/main" id="{6C82A17B-6F73-DAC3-4912-2A7F0705F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Micron Microservice – Ready to Run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882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58CD01-C549-7E44-2827-C230F6A68B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1FE20F3-97E7-A2C8-B979-169A136467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28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2583E-8DCD-5943-596C-5FE972458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Micron’s Vision</a:t>
            </a:r>
            <a:endParaRPr lang="en-IN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FBEB001-F217-0523-C5C5-5972A6581DA8}"/>
              </a:ext>
            </a:extLst>
          </p:cNvPr>
          <p:cNvGrpSpPr/>
          <p:nvPr/>
        </p:nvGrpSpPr>
        <p:grpSpPr>
          <a:xfrm>
            <a:off x="1284416" y="3749298"/>
            <a:ext cx="4115501" cy="2879049"/>
            <a:chOff x="1145512" y="1637881"/>
            <a:chExt cx="4823209" cy="435093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17A68FD-0AAE-F5AA-E2FA-BF6380DB1A8F}"/>
                </a:ext>
              </a:extLst>
            </p:cNvPr>
            <p:cNvSpPr/>
            <p:nvPr/>
          </p:nvSpPr>
          <p:spPr>
            <a:xfrm>
              <a:off x="1145512" y="1637881"/>
              <a:ext cx="4823209" cy="43509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Network: my-application-1</a:t>
              </a:r>
              <a:endParaRPr lang="en-IN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623A95-6FEC-78D1-3BE3-F2592869D8BF}"/>
                </a:ext>
              </a:extLst>
            </p:cNvPr>
            <p:cNvSpPr/>
            <p:nvPr/>
          </p:nvSpPr>
          <p:spPr>
            <a:xfrm>
              <a:off x="1520648" y="2069961"/>
              <a:ext cx="2063050" cy="119903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Service-1</a:t>
              </a:r>
            </a:p>
            <a:p>
              <a:pPr algn="ctr"/>
              <a:r>
                <a:rPr lang="en-US" sz="1600" i="1" dirty="0"/>
                <a:t>(LabVIEW)</a:t>
              </a:r>
              <a:endParaRPr lang="en-IN" i="1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F8B477-302E-60A9-A2AF-5392770812B0}"/>
                </a:ext>
              </a:extLst>
            </p:cNvPr>
            <p:cNvSpPr/>
            <p:nvPr/>
          </p:nvSpPr>
          <p:spPr>
            <a:xfrm>
              <a:off x="3870963" y="2069961"/>
              <a:ext cx="1810494" cy="119902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Service-2</a:t>
              </a:r>
            </a:p>
            <a:p>
              <a:pPr algn="ctr"/>
              <a:r>
                <a:rPr lang="en-US" sz="1600" i="1" dirty="0"/>
                <a:t>(Python)</a:t>
              </a:r>
              <a:endParaRPr lang="en-IN" i="1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E99FC18-A64C-EDBA-AF0A-DF6C773BF32A}"/>
                </a:ext>
              </a:extLst>
            </p:cNvPr>
            <p:cNvSpPr/>
            <p:nvPr/>
          </p:nvSpPr>
          <p:spPr>
            <a:xfrm>
              <a:off x="1520649" y="3813349"/>
              <a:ext cx="2036467" cy="1199032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Service-3</a:t>
              </a:r>
            </a:p>
            <a:p>
              <a:pPr algn="ctr"/>
              <a:r>
                <a:rPr lang="en-US" dirty="0"/>
                <a:t>(</a:t>
              </a:r>
              <a:r>
                <a:rPr lang="en-US" i="1" dirty="0"/>
                <a:t>Go</a:t>
              </a:r>
              <a:r>
                <a:rPr lang="en-US" dirty="0"/>
                <a:t>)</a:t>
              </a:r>
              <a:endParaRPr lang="en-IN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6B5D398-9A04-965A-8F86-019BC34011EA}"/>
              </a:ext>
            </a:extLst>
          </p:cNvPr>
          <p:cNvGrpSpPr/>
          <p:nvPr/>
        </p:nvGrpSpPr>
        <p:grpSpPr>
          <a:xfrm>
            <a:off x="6375897" y="3719377"/>
            <a:ext cx="4211594" cy="2879049"/>
            <a:chOff x="1145512" y="1637881"/>
            <a:chExt cx="4823209" cy="435093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119774A-71CF-584C-D167-CD1C85B0DD79}"/>
                </a:ext>
              </a:extLst>
            </p:cNvPr>
            <p:cNvSpPr/>
            <p:nvPr/>
          </p:nvSpPr>
          <p:spPr>
            <a:xfrm>
              <a:off x="1145512" y="1637881"/>
              <a:ext cx="4823209" cy="43509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Network: my-application-2</a:t>
              </a:r>
              <a:endParaRPr lang="en-IN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10F5BB8-2D02-165B-25FF-6565DEA6D3D0}"/>
                </a:ext>
              </a:extLst>
            </p:cNvPr>
            <p:cNvSpPr/>
            <p:nvPr/>
          </p:nvSpPr>
          <p:spPr>
            <a:xfrm>
              <a:off x="1520649" y="2069961"/>
              <a:ext cx="1594339" cy="844061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Service-1</a:t>
              </a:r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E0B5D0A-034C-5BC6-3A70-14F810616D5C}"/>
                </a:ext>
              </a:extLst>
            </p:cNvPr>
            <p:cNvSpPr/>
            <p:nvPr/>
          </p:nvSpPr>
          <p:spPr>
            <a:xfrm>
              <a:off x="3557116" y="2069960"/>
              <a:ext cx="1594339" cy="844061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Service-2</a:t>
              </a:r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E0E6D4E-F47E-8415-3073-CF40E84C7FD9}"/>
                </a:ext>
              </a:extLst>
            </p:cNvPr>
            <p:cNvSpPr/>
            <p:nvPr/>
          </p:nvSpPr>
          <p:spPr>
            <a:xfrm>
              <a:off x="1520649" y="3346102"/>
              <a:ext cx="1594339" cy="844061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Service-3</a:t>
              </a:r>
              <a:endParaRPr lang="en-IN" dirty="0"/>
            </a:p>
          </p:txBody>
        </p:sp>
      </p:grp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F332116-D14E-206B-BE73-EE9345175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4950"/>
            <a:ext cx="10515600" cy="256434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Enable easy exchange and swapping of microservices built with different programming languages easily.</a:t>
            </a:r>
          </a:p>
          <a:p>
            <a:r>
              <a:rPr lang="en-US" dirty="0"/>
              <a:t>Create a docker compose type system for service executables, instead of containers.</a:t>
            </a:r>
          </a:p>
          <a:p>
            <a:r>
              <a:rPr lang="en-US" dirty="0"/>
              <a:t>Provide tooling, libraries and batteries missing in default </a:t>
            </a:r>
            <a:r>
              <a:rPr lang="en-US" dirty="0" err="1"/>
              <a:t>gRPC</a:t>
            </a:r>
            <a:r>
              <a:rPr lang="en-US" dirty="0"/>
              <a:t>, like a client starting and stopping services.</a:t>
            </a:r>
          </a:p>
          <a:p>
            <a:r>
              <a:rPr lang="en-US" dirty="0"/>
              <a:t>Reduce the barrier of entry in creating microservices in different programming languages.</a:t>
            </a:r>
          </a:p>
          <a:p>
            <a:pPr marL="0" indent="0">
              <a:buNone/>
            </a:pPr>
            <a:r>
              <a:rPr lang="en-IN" dirty="0"/>
              <a:t>Source: </a:t>
            </a:r>
            <a:r>
              <a:rPr lang="en-IN" dirty="0">
                <a:hlinkClick r:id="rId3"/>
              </a:rPr>
              <a:t>Micron’s Vision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Possible Similar Project: </a:t>
            </a:r>
            <a:r>
              <a:rPr lang="en-IN" dirty="0">
                <a:hlinkClick r:id="rId4"/>
              </a:rPr>
              <a:t>https://github.com/dapr/dapr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188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95D88C-4829-2219-BED3-7F3F50759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Design is a Trade Off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DF6724-198E-5FDD-D219-2273766BF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My personal take on microservices: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IN" dirty="0"/>
              <a:t>Top Advantage:</a:t>
            </a:r>
          </a:p>
          <a:p>
            <a:pPr lvl="1"/>
            <a:r>
              <a:rPr lang="en-IN" dirty="0"/>
              <a:t>Leverage multiple programming languages easily.</a:t>
            </a:r>
          </a:p>
          <a:p>
            <a:pPr lvl="1"/>
            <a:r>
              <a:rPr lang="en-IN" dirty="0"/>
              <a:t>Hard separation with clear responsibility.</a:t>
            </a:r>
          </a:p>
          <a:p>
            <a:pPr lvl="1"/>
            <a:endParaRPr lang="en-IN" dirty="0"/>
          </a:p>
          <a:p>
            <a:r>
              <a:rPr lang="en-IN" dirty="0"/>
              <a:t>Top Trade Off:</a:t>
            </a:r>
          </a:p>
          <a:p>
            <a:pPr lvl="1"/>
            <a:r>
              <a:rPr lang="en-IN" dirty="0"/>
              <a:t>Some aspects are more complex than a monolith.</a:t>
            </a:r>
          </a:p>
          <a:p>
            <a:pPr lvl="1"/>
            <a:r>
              <a:rPr lang="en-IN" dirty="0"/>
              <a:t>No sharing of references/instrument handles.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39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390581-E274-8232-6D88-B117125AD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Micron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6A79F1-9FE3-9EA8-F078-6EC3624A2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Download and install below VIPM packages:</a:t>
            </a:r>
          </a:p>
          <a:p>
            <a:pPr marL="457200" indent="-457200">
              <a:buAutoNum type="arabicPeriod"/>
            </a:pPr>
            <a:r>
              <a:rPr lang="en-IN" dirty="0">
                <a:hlinkClick r:id="rId2"/>
              </a:rPr>
              <a:t>LabVIEW </a:t>
            </a:r>
            <a:r>
              <a:rPr lang="en-IN" dirty="0" err="1">
                <a:hlinkClick r:id="rId2"/>
              </a:rPr>
              <a:t>gRPC</a:t>
            </a:r>
            <a:r>
              <a:rPr lang="en-IN" dirty="0">
                <a:hlinkClick r:id="rId2"/>
              </a:rPr>
              <a:t> Packages v1.5.1.1</a:t>
            </a:r>
            <a:endParaRPr lang="en-IN" dirty="0"/>
          </a:p>
          <a:p>
            <a:pPr marL="457200" indent="-457200">
              <a:buAutoNum type="arabicPeriod"/>
            </a:pPr>
            <a:r>
              <a:rPr lang="en-IN" dirty="0">
                <a:hlinkClick r:id="rId3"/>
              </a:rPr>
              <a:t>Micron v0.2.2.20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Available in </a:t>
            </a:r>
            <a:r>
              <a:rPr lang="en-IN" b="1" dirty="0"/>
              <a:t>Tools -&gt; Micron -&gt; Create New Microservice </a:t>
            </a:r>
          </a:p>
          <a:p>
            <a:pPr marL="0" indent="0">
              <a:buNone/>
            </a:pPr>
            <a:r>
              <a:rPr lang="en-IN" dirty="0"/>
              <a:t>APIs available in  </a:t>
            </a:r>
            <a:r>
              <a:rPr lang="en-IN" b="1" dirty="0"/>
              <a:t>Functions Palette -&gt; Data Communication -&gt; Micron </a:t>
            </a:r>
          </a:p>
        </p:txBody>
      </p:sp>
    </p:spTree>
    <p:extLst>
      <p:ext uri="{BB962C8B-B14F-4D97-AF65-F5344CB8AC3E}">
        <p14:creationId xmlns:p14="http://schemas.microsoft.com/office/powerpoint/2010/main" val="165209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14009-5D35-FAA6-E498-46E0EA385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Micron Components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78155-94F9-0A83-4229-53FF57EB9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MicronCLI</a:t>
            </a:r>
            <a:r>
              <a:rPr lang="en-US" dirty="0"/>
              <a:t> – A command line registry for registering microservices.</a:t>
            </a:r>
          </a:p>
          <a:p>
            <a:r>
              <a:rPr lang="en-US" dirty="0"/>
              <a:t>LabVIEW Starter</a:t>
            </a:r>
          </a:p>
          <a:p>
            <a:pPr lvl="1"/>
            <a:r>
              <a:rPr lang="en-US" dirty="0"/>
              <a:t>Server – A minimalistic wrapper on top of </a:t>
            </a:r>
            <a:r>
              <a:rPr lang="en-US" dirty="0" err="1"/>
              <a:t>gRPC</a:t>
            </a:r>
            <a:r>
              <a:rPr lang="en-US" dirty="0"/>
              <a:t> server</a:t>
            </a:r>
          </a:p>
          <a:p>
            <a:pPr lvl="1"/>
            <a:r>
              <a:rPr lang="en-US" dirty="0"/>
              <a:t>Client – A minimalistic wrapper on top of </a:t>
            </a:r>
            <a:r>
              <a:rPr lang="en-US" dirty="0" err="1"/>
              <a:t>gRPC</a:t>
            </a:r>
            <a:r>
              <a:rPr lang="en-US" dirty="0"/>
              <a:t> client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787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DFF83-133C-317F-F877-B76CE1CBF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MicronCLI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1C9F7-47DA-EEC5-20F2-8BA7CDD5F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56" y="2228862"/>
            <a:ext cx="11224008" cy="404131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micronCLI</a:t>
            </a:r>
            <a:r>
              <a:rPr lang="en-IN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register --network </a:t>
            </a:r>
            <a:r>
              <a:rPr lang="en-IN" b="0" dirty="0" err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mynetwork</a:t>
            </a:r>
            <a:r>
              <a:rPr lang="en-IN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--service-id </a:t>
            </a:r>
            <a:r>
              <a:rPr lang="en-IN" b="0" dirty="0" err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myservice</a:t>
            </a:r>
            <a:r>
              <a:rPr lang="en-IN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--connection localhost:50051</a:t>
            </a:r>
          </a:p>
          <a:p>
            <a:pPr marL="0" indent="0">
              <a:buNone/>
            </a:pPr>
            <a:r>
              <a:rPr lang="en-IN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micronCLI</a:t>
            </a:r>
            <a:r>
              <a:rPr lang="en-IN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register </a:t>
            </a:r>
            <a:r>
              <a:rPr lang="en-IN" b="0" dirty="0" err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mynetwork</a:t>
            </a:r>
            <a:r>
              <a:rPr lang="en-IN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myservice</a:t>
            </a:r>
            <a:r>
              <a:rPr lang="en-IN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localhost:50051</a:t>
            </a:r>
          </a:p>
          <a:p>
            <a:pPr marL="0" indent="0">
              <a:buNone/>
            </a:pPr>
            <a:r>
              <a:rPr lang="en-IN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 marL="0" indent="0">
              <a:buNone/>
            </a:pPr>
            <a:r>
              <a:rPr lang="en-IN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micronCLI</a:t>
            </a:r>
            <a:r>
              <a:rPr lang="en-IN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query --network </a:t>
            </a:r>
            <a:r>
              <a:rPr lang="en-IN" b="0" dirty="0" err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mynetwork</a:t>
            </a:r>
            <a:r>
              <a:rPr lang="en-IN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--service-id </a:t>
            </a:r>
            <a:r>
              <a:rPr lang="en-IN" b="0" dirty="0" err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myservice</a:t>
            </a:r>
            <a:endParaRPr lang="en-IN" b="0" dirty="0">
              <a:solidFill>
                <a:schemeClr val="bg2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micronCLI</a:t>
            </a:r>
            <a:r>
              <a:rPr lang="en-IN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query </a:t>
            </a:r>
            <a:r>
              <a:rPr lang="en-IN" b="0" dirty="0" err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mynetwork</a:t>
            </a:r>
            <a:r>
              <a:rPr lang="en-IN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myservice</a:t>
            </a:r>
            <a:r>
              <a:rPr lang="en-IN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//Returns Connection String</a:t>
            </a:r>
          </a:p>
          <a:p>
            <a:pPr marL="0" indent="0">
              <a:buNone/>
            </a:pPr>
            <a:r>
              <a:rPr lang="en-IN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 marL="0" indent="0">
              <a:buNone/>
            </a:pPr>
            <a:r>
              <a:rPr lang="en-IN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micronCLI</a:t>
            </a:r>
            <a:r>
              <a:rPr lang="en-IN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unregister --network </a:t>
            </a:r>
            <a:r>
              <a:rPr lang="en-IN" b="0" dirty="0" err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mynetwork</a:t>
            </a:r>
            <a:r>
              <a:rPr lang="en-IN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--service-id </a:t>
            </a:r>
            <a:r>
              <a:rPr lang="en-IN" b="0" dirty="0" err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myservice</a:t>
            </a:r>
            <a:endParaRPr lang="en-IN" b="0" dirty="0">
              <a:solidFill>
                <a:schemeClr val="bg2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micronCLI</a:t>
            </a:r>
            <a:r>
              <a:rPr lang="en-IN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unregister </a:t>
            </a:r>
            <a:r>
              <a:rPr lang="en-IN" b="0" dirty="0" err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mynetwork</a:t>
            </a:r>
            <a:r>
              <a:rPr lang="en-IN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myservice</a:t>
            </a:r>
            <a:endParaRPr lang="en-IN" b="0" dirty="0">
              <a:solidFill>
                <a:schemeClr val="bg2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micronCLI</a:t>
            </a:r>
            <a:r>
              <a:rPr lang="en-IN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clear --network </a:t>
            </a:r>
            <a:r>
              <a:rPr lang="en-IN" b="0" dirty="0" err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mynetwork</a:t>
            </a:r>
            <a:endParaRPr lang="en-IN" b="0" dirty="0">
              <a:solidFill>
                <a:schemeClr val="bg2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micronCLI</a:t>
            </a:r>
            <a:r>
              <a:rPr lang="en-IN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clear </a:t>
            </a:r>
            <a:r>
              <a:rPr lang="en-IN" b="0" dirty="0" err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mynetwork</a:t>
            </a:r>
            <a:endParaRPr lang="en-IN" b="0" dirty="0">
              <a:solidFill>
                <a:schemeClr val="bg2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b="0" dirty="0">
              <a:solidFill>
                <a:schemeClr val="bg2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CA31D04-660A-F139-9586-376F81B84148}"/>
              </a:ext>
            </a:extLst>
          </p:cNvPr>
          <p:cNvSpPr txBox="1">
            <a:spLocks/>
          </p:cNvSpPr>
          <p:nvPr/>
        </p:nvSpPr>
        <p:spPr>
          <a:xfrm>
            <a:off x="838200" y="1106075"/>
            <a:ext cx="10515600" cy="8359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rgbClr val="28292B"/>
                </a:solidFill>
                <a:latin typeface="Avenir Next LT Pro" panose="020B0504020202020204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292B"/>
                </a:solidFill>
                <a:latin typeface="Avenir Next LT Pro" panose="020B0504020202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292B"/>
                </a:solidFill>
                <a:latin typeface="Avenir Next LT Pro" panose="020B0504020202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8292B"/>
                </a:solidFill>
                <a:latin typeface="Avenir Next LT Pro" panose="020B0504020202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8292B"/>
                </a:solidFill>
                <a:latin typeface="Avenir Next LT Pro" panose="020B0504020202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MicronCLI</a:t>
            </a:r>
            <a:r>
              <a:rPr lang="en-US" dirty="0"/>
              <a:t> – A command line registry for registering &amp; querying microservice connection strings.</a:t>
            </a:r>
          </a:p>
        </p:txBody>
      </p:sp>
    </p:spTree>
    <p:extLst>
      <p:ext uri="{BB962C8B-B14F-4D97-AF65-F5344CB8AC3E}">
        <p14:creationId xmlns:p14="http://schemas.microsoft.com/office/powerpoint/2010/main" val="203648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9E558-093B-EA3C-9A78-F13140A4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Micron APIs in Functions Palette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485F-44BA-61D1-D713-B111BB112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C504EE-69FB-66B6-54AC-E971619B2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30" y="1394847"/>
            <a:ext cx="1133475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69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358C9-3566-3FB0-B107-CEBF3437B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Micron Server Flow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0E62A7-A80F-0BB6-D1AA-51A546B41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1" y="1041133"/>
            <a:ext cx="9365719" cy="4775734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50B899C-9326-67B2-69AF-3D5AA6A531A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422660" y="1989574"/>
            <a:ext cx="2712399" cy="3827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rgbClr val="28292B"/>
                </a:solidFill>
                <a:latin typeface="Avenir Next LT Pro" panose="020B0504020202020204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292B"/>
                </a:solidFill>
                <a:latin typeface="Avenir Next LT Pro" panose="020B0504020202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292B"/>
                </a:solidFill>
                <a:latin typeface="Avenir Next LT Pro" panose="020B0504020202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8292B"/>
                </a:solidFill>
                <a:latin typeface="Avenir Next LT Pro" panose="020B0504020202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8292B"/>
                </a:solidFill>
                <a:latin typeface="Avenir Next LT Pro" panose="020B0504020202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5 Step Process: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dirty="0"/>
              <a:t>Get </a:t>
            </a:r>
            <a:r>
              <a:rPr lang="en-US" sz="2000" dirty="0" err="1"/>
              <a:t>Args</a:t>
            </a:r>
            <a:endParaRPr lang="en-US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dirty="0"/>
              <a:t>Initialize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dirty="0"/>
              <a:t>Get Message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dirty="0"/>
              <a:t>Reply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dirty="0"/>
              <a:t>Close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5397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2D882-4981-7DF6-FF2B-4EC34B4CE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Micron Client Flow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827395-4EC5-EFE4-F6A1-19836FE05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686" y="1795868"/>
            <a:ext cx="9419796" cy="3266264"/>
          </a:xfr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42148A69-A31F-3FAD-BF9B-201CB844C61E}"/>
              </a:ext>
            </a:extLst>
          </p:cNvPr>
          <p:cNvSpPr txBox="1">
            <a:spLocks/>
          </p:cNvSpPr>
          <p:nvPr/>
        </p:nvSpPr>
        <p:spPr>
          <a:xfrm>
            <a:off x="9811378" y="2721230"/>
            <a:ext cx="2306934" cy="177038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rgbClr val="28292B"/>
                </a:solidFill>
                <a:latin typeface="Avenir Next LT Pro" panose="020B0504020202020204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292B"/>
                </a:solidFill>
                <a:latin typeface="Avenir Next LT Pro" panose="020B0504020202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292B"/>
                </a:solidFill>
                <a:latin typeface="Avenir Next LT Pro" panose="020B0504020202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8292B"/>
                </a:solidFill>
                <a:latin typeface="Avenir Next LT Pro" panose="020B0504020202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8292B"/>
                </a:solidFill>
                <a:latin typeface="Avenir Next LT Pro" panose="020B0504020202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3 Step Process: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Start/Connect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Message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Disconnect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03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Custom 3">
      <a:dk1>
        <a:srgbClr val="171718"/>
      </a:dk1>
      <a:lt1>
        <a:srgbClr val="F6F5F7"/>
      </a:lt1>
      <a:dk2>
        <a:srgbClr val="44546A"/>
      </a:dk2>
      <a:lt2>
        <a:srgbClr val="E7E6E6"/>
      </a:lt2>
      <a:accent1>
        <a:srgbClr val="1444B3"/>
      </a:accent1>
      <a:accent2>
        <a:srgbClr val="D6AA20"/>
      </a:accent2>
      <a:accent3>
        <a:srgbClr val="1493B3"/>
      </a:accent3>
      <a:accent4>
        <a:srgbClr val="451BBB"/>
      </a:accent4>
      <a:accent5>
        <a:srgbClr val="8314B3"/>
      </a:accent5>
      <a:accent6>
        <a:srgbClr val="B31444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DM Sans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boto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BF09FD0-1ED4-461C-9CFB-91D99F22F8A1}" vid="{B97A16BC-E440-4189-A504-B6A208E41A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112</TotalTime>
  <Words>397</Words>
  <Application>Microsoft Office PowerPoint</Application>
  <PresentationFormat>Widescreen</PresentationFormat>
  <Paragraphs>82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Aptos</vt:lpstr>
      <vt:lpstr>Arial</vt:lpstr>
      <vt:lpstr>Avenir Next LT Pro</vt:lpstr>
      <vt:lpstr>Avenir Next LT Pro Light</vt:lpstr>
      <vt:lpstr>Consolas</vt:lpstr>
      <vt:lpstr>DM Sans</vt:lpstr>
      <vt:lpstr>Wingdings</vt:lpstr>
      <vt:lpstr>Theme1</vt:lpstr>
      <vt:lpstr>Micron</vt:lpstr>
      <vt:lpstr>Micron’s Vision</vt:lpstr>
      <vt:lpstr>Every Design is a Trade Off</vt:lpstr>
      <vt:lpstr>Install Micron</vt:lpstr>
      <vt:lpstr>Micron Components</vt:lpstr>
      <vt:lpstr>MicronCLI</vt:lpstr>
      <vt:lpstr>Micron APIs in Functions Palette</vt:lpstr>
      <vt:lpstr>Micron Server Flow</vt:lpstr>
      <vt:lpstr>Micron Client Flow</vt:lpstr>
      <vt:lpstr>Create New Microservice</vt:lpstr>
      <vt:lpstr>Micron Microservice – Ready to Run 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Micron</dc:title>
  <dc:creator>Karthik Abiram</dc:creator>
  <cp:lastModifiedBy>Karthik Abiram</cp:lastModifiedBy>
  <cp:revision>20</cp:revision>
  <dcterms:created xsi:type="dcterms:W3CDTF">2025-06-23T18:54:33Z</dcterms:created>
  <dcterms:modified xsi:type="dcterms:W3CDTF">2025-06-23T20:52:19Z</dcterms:modified>
</cp:coreProperties>
</file>