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88D04-9EB3-437F-9905-7B74E0658E76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2608BC93-1CEB-4F04-A55C-2C3ABB702579}">
      <dgm:prSet phldrT="[Text]"/>
      <dgm:spPr/>
      <dgm:t>
        <a:bodyPr/>
        <a:lstStyle/>
        <a:p>
          <a:r>
            <a:rPr lang="en-IN" dirty="0"/>
            <a:t>192548   Projects</a:t>
          </a:r>
        </a:p>
      </dgm:t>
    </dgm:pt>
    <dgm:pt modelId="{5ED70E06-86DD-4470-8670-27DA07DE1E9D}" type="parTrans" cxnId="{6540B6B4-CF7E-4C8C-8662-EAC5B7C6859B}">
      <dgm:prSet/>
      <dgm:spPr/>
      <dgm:t>
        <a:bodyPr/>
        <a:lstStyle/>
        <a:p>
          <a:endParaRPr lang="en-IN"/>
        </a:p>
      </dgm:t>
    </dgm:pt>
    <dgm:pt modelId="{0664C43C-53F3-4418-8D5E-A5BC0ACD921D}" type="sibTrans" cxnId="{6540B6B4-CF7E-4C8C-8662-EAC5B7C6859B}">
      <dgm:prSet/>
      <dgm:spPr/>
      <dgm:t>
        <a:bodyPr/>
        <a:lstStyle/>
        <a:p>
          <a:endParaRPr lang="en-IN"/>
        </a:p>
      </dgm:t>
    </dgm:pt>
    <dgm:pt modelId="{CE6CED3A-9F74-4001-B8BE-FF94A530BDEF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Dataset</a:t>
          </a:r>
        </a:p>
      </dgm:t>
    </dgm:pt>
    <dgm:pt modelId="{570FD477-8A8D-4C10-9120-B5B67E50A63A}" type="parTrans" cxnId="{A38AC78A-CEF9-4E1F-BD12-B8E334FD7059}">
      <dgm:prSet/>
      <dgm:spPr/>
      <dgm:t>
        <a:bodyPr/>
        <a:lstStyle/>
        <a:p>
          <a:endParaRPr lang="en-IN"/>
        </a:p>
      </dgm:t>
    </dgm:pt>
    <dgm:pt modelId="{7A3A2308-7621-4F67-9739-5C0CF6ED7E67}" type="sibTrans" cxnId="{A38AC78A-CEF9-4E1F-BD12-B8E334FD7059}">
      <dgm:prSet/>
      <dgm:spPr/>
      <dgm:t>
        <a:bodyPr/>
        <a:lstStyle/>
        <a:p>
          <a:endParaRPr lang="en-IN"/>
        </a:p>
      </dgm:t>
    </dgm:pt>
    <dgm:pt modelId="{EFCCC8AA-38BA-4751-8F73-4BBC405E2C49}">
      <dgm:prSet phldrT="[Text]"/>
      <dgm:spPr/>
      <dgm:t>
        <a:bodyPr/>
        <a:lstStyle/>
        <a:p>
          <a:r>
            <a:rPr lang="en-IN" dirty="0"/>
            <a:t>19 columns</a:t>
          </a:r>
        </a:p>
      </dgm:t>
    </dgm:pt>
    <dgm:pt modelId="{A309ABBB-5FF8-4438-AFAA-B5F3C13822D2}" type="parTrans" cxnId="{9FD3DC5F-0B93-4809-9A1D-85A49205023E}">
      <dgm:prSet/>
      <dgm:spPr/>
      <dgm:t>
        <a:bodyPr/>
        <a:lstStyle/>
        <a:p>
          <a:endParaRPr lang="en-IN"/>
        </a:p>
      </dgm:t>
    </dgm:pt>
    <dgm:pt modelId="{CE370C12-F132-429F-BAD9-B9E6F1D8BE11}" type="sibTrans" cxnId="{9FD3DC5F-0B93-4809-9A1D-85A49205023E}">
      <dgm:prSet/>
      <dgm:spPr/>
      <dgm:t>
        <a:bodyPr/>
        <a:lstStyle/>
        <a:p>
          <a:endParaRPr lang="en-IN"/>
        </a:p>
      </dgm:t>
    </dgm:pt>
    <dgm:pt modelId="{F54639C6-16F4-4DFC-B8B8-309DD7D797F9}" type="pres">
      <dgm:prSet presAssocID="{6F388D04-9EB3-437F-9905-7B74E0658E76}" presName="Name0" presStyleCnt="0">
        <dgm:presLayoutVars>
          <dgm:chMax val="7"/>
          <dgm:dir/>
          <dgm:resizeHandles val="exact"/>
        </dgm:presLayoutVars>
      </dgm:prSet>
      <dgm:spPr/>
    </dgm:pt>
    <dgm:pt modelId="{34D335EF-5718-466D-9003-C7ADE0BC1AD9}" type="pres">
      <dgm:prSet presAssocID="{6F388D04-9EB3-437F-9905-7B74E0658E76}" presName="ellipse1" presStyleLbl="vennNode1" presStyleIdx="0" presStyleCnt="3">
        <dgm:presLayoutVars>
          <dgm:bulletEnabled val="1"/>
        </dgm:presLayoutVars>
      </dgm:prSet>
      <dgm:spPr/>
    </dgm:pt>
    <dgm:pt modelId="{B085E4DD-77F2-4CFE-ABE7-502EA71BBC6C}" type="pres">
      <dgm:prSet presAssocID="{6F388D04-9EB3-437F-9905-7B74E0658E76}" presName="ellipse2" presStyleLbl="vennNode1" presStyleIdx="1" presStyleCnt="3">
        <dgm:presLayoutVars>
          <dgm:bulletEnabled val="1"/>
        </dgm:presLayoutVars>
      </dgm:prSet>
      <dgm:spPr/>
    </dgm:pt>
    <dgm:pt modelId="{671B6B20-2784-437B-A0F6-67D4BB355BAD}" type="pres">
      <dgm:prSet presAssocID="{6F388D04-9EB3-437F-9905-7B74E0658E76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A63EA80A-5CF4-4539-8599-7CB2A4210EE0}" type="presOf" srcId="{EFCCC8AA-38BA-4751-8F73-4BBC405E2C49}" destId="{671B6B20-2784-437B-A0F6-67D4BB355BAD}" srcOrd="0" destOrd="0" presId="urn:microsoft.com/office/officeart/2005/8/layout/rings+Icon"/>
    <dgm:cxn modelId="{F06DF127-3BEF-4309-826F-63C076152DB5}" type="presOf" srcId="{6F388D04-9EB3-437F-9905-7B74E0658E76}" destId="{F54639C6-16F4-4DFC-B8B8-309DD7D797F9}" srcOrd="0" destOrd="0" presId="urn:microsoft.com/office/officeart/2005/8/layout/rings+Icon"/>
    <dgm:cxn modelId="{9FD3DC5F-0B93-4809-9A1D-85A49205023E}" srcId="{6F388D04-9EB3-437F-9905-7B74E0658E76}" destId="{EFCCC8AA-38BA-4751-8F73-4BBC405E2C49}" srcOrd="2" destOrd="0" parTransId="{A309ABBB-5FF8-4438-AFAA-B5F3C13822D2}" sibTransId="{CE370C12-F132-429F-BAD9-B9E6F1D8BE11}"/>
    <dgm:cxn modelId="{A38AC78A-CEF9-4E1F-BD12-B8E334FD7059}" srcId="{6F388D04-9EB3-437F-9905-7B74E0658E76}" destId="{CE6CED3A-9F74-4001-B8BE-FF94A530BDEF}" srcOrd="1" destOrd="0" parTransId="{570FD477-8A8D-4C10-9120-B5B67E50A63A}" sibTransId="{7A3A2308-7621-4F67-9739-5C0CF6ED7E67}"/>
    <dgm:cxn modelId="{4AA678AB-E1D3-45E7-9731-ED3ACDA68A26}" type="presOf" srcId="{2608BC93-1CEB-4F04-A55C-2C3ABB702579}" destId="{34D335EF-5718-466D-9003-C7ADE0BC1AD9}" srcOrd="0" destOrd="0" presId="urn:microsoft.com/office/officeart/2005/8/layout/rings+Icon"/>
    <dgm:cxn modelId="{6540B6B4-CF7E-4C8C-8662-EAC5B7C6859B}" srcId="{6F388D04-9EB3-437F-9905-7B74E0658E76}" destId="{2608BC93-1CEB-4F04-A55C-2C3ABB702579}" srcOrd="0" destOrd="0" parTransId="{5ED70E06-86DD-4470-8670-27DA07DE1E9D}" sibTransId="{0664C43C-53F3-4418-8D5E-A5BC0ACD921D}"/>
    <dgm:cxn modelId="{4837F7D1-6469-4199-9BC6-6DBFA9FCB699}" type="presOf" srcId="{CE6CED3A-9F74-4001-B8BE-FF94A530BDEF}" destId="{B085E4DD-77F2-4CFE-ABE7-502EA71BBC6C}" srcOrd="0" destOrd="0" presId="urn:microsoft.com/office/officeart/2005/8/layout/rings+Icon"/>
    <dgm:cxn modelId="{856D1BD9-C80C-4A05-82F1-DCEAE245B198}" type="presParOf" srcId="{F54639C6-16F4-4DFC-B8B8-309DD7D797F9}" destId="{34D335EF-5718-466D-9003-C7ADE0BC1AD9}" srcOrd="0" destOrd="0" presId="urn:microsoft.com/office/officeart/2005/8/layout/rings+Icon"/>
    <dgm:cxn modelId="{2B3FA84E-E505-4D63-9580-F8BD936D251D}" type="presParOf" srcId="{F54639C6-16F4-4DFC-B8B8-309DD7D797F9}" destId="{B085E4DD-77F2-4CFE-ABE7-502EA71BBC6C}" srcOrd="1" destOrd="0" presId="urn:microsoft.com/office/officeart/2005/8/layout/rings+Icon"/>
    <dgm:cxn modelId="{B4A83167-D076-4FA2-B245-72F62D4F724D}" type="presParOf" srcId="{F54639C6-16F4-4DFC-B8B8-309DD7D797F9}" destId="{671B6B20-2784-437B-A0F6-67D4BB355BA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335EF-5718-466D-9003-C7ADE0BC1AD9}">
      <dsp:nvSpPr>
        <dsp:cNvPr id="0" name=""/>
        <dsp:cNvSpPr/>
      </dsp:nvSpPr>
      <dsp:spPr>
        <a:xfrm>
          <a:off x="436153" y="0"/>
          <a:ext cx="1947627" cy="19475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192548   Projects</a:t>
          </a:r>
        </a:p>
      </dsp:txBody>
      <dsp:txXfrm>
        <a:off x="721376" y="285219"/>
        <a:ext cx="1377181" cy="1377161"/>
      </dsp:txXfrm>
    </dsp:sp>
    <dsp:sp modelId="{B085E4DD-77F2-4CFE-ABE7-502EA71BBC6C}">
      <dsp:nvSpPr>
        <dsp:cNvPr id="0" name=""/>
        <dsp:cNvSpPr/>
      </dsp:nvSpPr>
      <dsp:spPr>
        <a:xfrm>
          <a:off x="1438614" y="1298940"/>
          <a:ext cx="1947627" cy="19475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Dataset</a:t>
          </a:r>
        </a:p>
      </dsp:txBody>
      <dsp:txXfrm>
        <a:off x="1723837" y="1584159"/>
        <a:ext cx="1377181" cy="1377161"/>
      </dsp:txXfrm>
    </dsp:sp>
    <dsp:sp modelId="{671B6B20-2784-437B-A0F6-67D4BB355BAD}">
      <dsp:nvSpPr>
        <dsp:cNvPr id="0" name=""/>
        <dsp:cNvSpPr/>
      </dsp:nvSpPr>
      <dsp:spPr>
        <a:xfrm>
          <a:off x="2439890" y="0"/>
          <a:ext cx="1947627" cy="19475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19 columns</a:t>
          </a:r>
        </a:p>
      </dsp:txBody>
      <dsp:txXfrm>
        <a:off x="2725113" y="285219"/>
        <a:ext cx="1377181" cy="137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6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17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7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02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9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8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2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5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3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5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7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9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13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1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467F-73CF-4FD5-8311-DBCCCC524910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FB2C7E-5AD7-4741-B49D-5559BB3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3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6724-CB46-4069-8E70-AE547EB12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56345"/>
            <a:ext cx="7880214" cy="273481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KICK</a:t>
            </a:r>
            <a:r>
              <a:rPr lang="en-IN" dirty="0">
                <a:solidFill>
                  <a:srgbClr val="4A9E6C"/>
                </a:solidFill>
              </a:rPr>
              <a:t>STARTER CAMPAIGN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A319-AA57-41F8-821B-F1DB299D0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By:- Karthik Arumugam</a:t>
            </a:r>
          </a:p>
        </p:txBody>
      </p:sp>
      <p:pic>
        <p:nvPicPr>
          <p:cNvPr id="1026" name="Picture 2" descr="The Ultimate Guide to Kickstarter Campaigns">
            <a:extLst>
              <a:ext uri="{FF2B5EF4-FFF2-40B4-BE49-F238E27FC236}">
                <a16:creationId xmlns:a16="http://schemas.microsoft.com/office/drawing/2014/main" id="{AD27C9BC-FDAC-48D4-9EF5-95B1C900D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1" y="3180756"/>
            <a:ext cx="5403909" cy="283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71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FCA0-7A29-4771-A6C1-940E895F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AC5E-40CB-47E6-8431-4FBAB582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Mostly the category of KS depends on the success of the project.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Music followed by </a:t>
            </a:r>
            <a:r>
              <a:rPr lang="en-US" i="0" dirty="0" err="1">
                <a:solidFill>
                  <a:srgbClr val="000000"/>
                </a:solidFill>
                <a:effectLst/>
                <a:latin typeface="+mj-lt"/>
              </a:rPr>
              <a:t>film&amp;video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 seems the to more popular in US so projects involving music and </a:t>
            </a:r>
            <a:r>
              <a:rPr lang="en-US" i="0" dirty="0" err="1">
                <a:solidFill>
                  <a:srgbClr val="000000"/>
                </a:solidFill>
                <a:effectLst/>
                <a:latin typeface="+mj-lt"/>
              </a:rPr>
              <a:t>film&amp;video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 should be considered maybe as more of the youth category seems to have </a:t>
            </a:r>
            <a:r>
              <a:rPr lang="en-US" i="0">
                <a:solidFill>
                  <a:srgbClr val="000000"/>
                </a:solidFill>
                <a:effectLst/>
                <a:latin typeface="+mj-lt"/>
              </a:rPr>
              <a:t>liked it.</a:t>
            </a:r>
            <a:endParaRPr lang="en-US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USA being the leader of technological advancements attracts more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fundings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in USA.</a:t>
            </a:r>
          </a:p>
          <a:p>
            <a:r>
              <a:rPr lang="en-US" dirty="0"/>
              <a:t>USA has higher success rates for projects than NON US countries, so setting up campaigns in USA will aid in success of the projects.</a:t>
            </a:r>
          </a:p>
          <a:p>
            <a:r>
              <a:rPr lang="en-IN" dirty="0"/>
              <a:t>In Non US countries creativity accounts for the success for KS campaigns than Tech category, so focus should be more on these categories.</a:t>
            </a:r>
          </a:p>
          <a:p>
            <a:r>
              <a:rPr lang="en-IN" dirty="0"/>
              <a:t>Tech also seems to have amassed more funds compared to the most successful category projects in Non US countries.</a:t>
            </a:r>
          </a:p>
        </p:txBody>
      </p:sp>
    </p:spTree>
    <p:extLst>
      <p:ext uri="{BB962C8B-B14F-4D97-AF65-F5344CB8AC3E}">
        <p14:creationId xmlns:p14="http://schemas.microsoft.com/office/powerpoint/2010/main" val="41846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1666-6B98-43FA-9A79-CA1DCC41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Dataset:- Kickstarter Projects 2019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277-6030-4E0E-9D8B-C27150FD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10" y="2219312"/>
            <a:ext cx="5356343" cy="3880773"/>
          </a:xfrm>
        </p:spPr>
        <p:txBody>
          <a:bodyPr/>
          <a:lstStyle/>
          <a:p>
            <a:r>
              <a:rPr lang="en-IN" dirty="0"/>
              <a:t>192548 Projects from the year 2009 to 2019</a:t>
            </a:r>
          </a:p>
          <a:p>
            <a:r>
              <a:rPr lang="en-IN" dirty="0"/>
              <a:t>24081 duplicate projects</a:t>
            </a:r>
          </a:p>
          <a:p>
            <a:r>
              <a:rPr lang="en-IN" dirty="0"/>
              <a:t>No null values</a:t>
            </a:r>
          </a:p>
          <a:p>
            <a:r>
              <a:rPr lang="en-IN" dirty="0"/>
              <a:t>Different projects with same name </a:t>
            </a:r>
          </a:p>
          <a:p>
            <a:r>
              <a:rPr lang="en-IN" dirty="0"/>
              <a:t>Added two columns for better analysis.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8DCCB67-AE68-4AF2-8DCA-F2185E26F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831574"/>
              </p:ext>
            </p:extLst>
          </p:nvPr>
        </p:nvGraphicFramePr>
        <p:xfrm>
          <a:off x="5318620" y="1681061"/>
          <a:ext cx="4823671" cy="324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9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F60D-1D9D-4943-9F8A-D60FB80C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</p:spPr>
        <p:txBody>
          <a:bodyPr/>
          <a:lstStyle/>
          <a:p>
            <a:r>
              <a:rPr lang="en-IN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CEB6-F338-4E43-AD05-FDB57ED4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4" y="1403088"/>
            <a:ext cx="8596668" cy="5183450"/>
          </a:xfrm>
        </p:spPr>
        <p:txBody>
          <a:bodyPr/>
          <a:lstStyle/>
          <a:p>
            <a:r>
              <a:rPr lang="en-IN" dirty="0"/>
              <a:t>Success rate - </a:t>
            </a:r>
            <a:r>
              <a:rPr lang="en-IN" b="1" dirty="0"/>
              <a:t>56%</a:t>
            </a:r>
            <a:r>
              <a:rPr lang="en-IN" dirty="0"/>
              <a:t> of all the Kickstarter campaigns were successful.</a:t>
            </a:r>
          </a:p>
          <a:p>
            <a:r>
              <a:rPr lang="en-IN" dirty="0"/>
              <a:t>USA is homeland to </a:t>
            </a:r>
            <a:r>
              <a:rPr lang="en-IN" b="1" dirty="0"/>
              <a:t>122272 KS projects - 72% </a:t>
            </a:r>
            <a:r>
              <a:rPr lang="en-IN" dirty="0"/>
              <a:t>of all the KS campaigns in the datasets.</a:t>
            </a:r>
          </a:p>
          <a:p>
            <a:r>
              <a:rPr lang="en-IN" dirty="0"/>
              <a:t>Music followed by Film &amp; Video seems the most popular KS campaigns with </a:t>
            </a:r>
            <a:r>
              <a:rPr lang="en-IN" b="1" dirty="0"/>
              <a:t>24479 &amp; 23810</a:t>
            </a:r>
            <a:r>
              <a:rPr lang="en-IN" dirty="0"/>
              <a:t> projects.</a:t>
            </a:r>
          </a:p>
          <a:p>
            <a:r>
              <a:rPr lang="en-IN" dirty="0"/>
              <a:t>Web as a subcategory under technology has more KS projects.</a:t>
            </a:r>
          </a:p>
          <a:p>
            <a:r>
              <a:rPr lang="en-IN" dirty="0"/>
              <a:t>USD is the main form of currency to which all the pledging is compared.</a:t>
            </a:r>
          </a:p>
          <a:p>
            <a:r>
              <a:rPr lang="en-IN" dirty="0"/>
              <a:t>Most of the KS projects were launched in 2015.</a:t>
            </a:r>
          </a:p>
          <a:p>
            <a:r>
              <a:rPr lang="en-IN" dirty="0" err="1"/>
              <a:t>Acc</a:t>
            </a:r>
            <a:r>
              <a:rPr lang="en-IN" dirty="0"/>
              <a:t> to me the launch year or launch quarter of the year does not really have an impact on the success of the campaign.</a:t>
            </a:r>
          </a:p>
          <a:p>
            <a:r>
              <a:rPr lang="en-IN" dirty="0"/>
              <a:t>In a worldwide point of view Technology projects have pledged more funds in terms of USD.</a:t>
            </a:r>
          </a:p>
          <a:p>
            <a:r>
              <a:rPr lang="en-IN" dirty="0"/>
              <a:t>Theatre, Dance and craft are among the projects with least </a:t>
            </a:r>
            <a:r>
              <a:rPr lang="en-IN" dirty="0" err="1"/>
              <a:t>fundings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69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611D-84ED-4FFC-8FDC-DD2C0354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The dataset to two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A6C1-27CB-456F-B840-74C7F832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72% of the data belonged to US I divided the dataset to two parts:-</a:t>
            </a:r>
          </a:p>
          <a:p>
            <a:r>
              <a:rPr lang="en-IN" dirty="0"/>
              <a:t>1. Dataset having Kickstarter campaigns of US only.</a:t>
            </a:r>
          </a:p>
          <a:p>
            <a:r>
              <a:rPr lang="en-IN" dirty="0"/>
              <a:t>2. Dataset having Kickstarter campaigns of countries other than US.</a:t>
            </a:r>
          </a:p>
          <a:p>
            <a:endParaRPr lang="en-IN" dirty="0"/>
          </a:p>
          <a:p>
            <a:r>
              <a:rPr lang="en-IN" dirty="0" err="1"/>
              <a:t>Seperating</a:t>
            </a:r>
            <a:r>
              <a:rPr lang="en-IN" dirty="0"/>
              <a:t> the data in two parts :- successful and failed </a:t>
            </a:r>
          </a:p>
        </p:txBody>
      </p:sp>
    </p:spTree>
    <p:extLst>
      <p:ext uri="{BB962C8B-B14F-4D97-AF65-F5344CB8AC3E}">
        <p14:creationId xmlns:p14="http://schemas.microsoft.com/office/powerpoint/2010/main" val="369710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6362-0419-4D18-8C31-7E63DC6E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 Kickstarter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C86B-233E-40C3-BF91-E5019663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039"/>
            <a:ext cx="8596668" cy="4972050"/>
          </a:xfrm>
        </p:spPr>
        <p:txBody>
          <a:bodyPr/>
          <a:lstStyle/>
          <a:p>
            <a:r>
              <a:rPr lang="en-IN" dirty="0"/>
              <a:t>The success rate of Campaigns launched in USA is 57.7%.</a:t>
            </a:r>
          </a:p>
          <a:p>
            <a:r>
              <a:rPr lang="en-IN" dirty="0"/>
              <a:t>On an average all the projects have pledged 2 times of what their goal was.</a:t>
            </a:r>
          </a:p>
          <a:p>
            <a:r>
              <a:rPr lang="en-IN" dirty="0"/>
              <a:t>2018 and 2015 have seen most successful KS projects.</a:t>
            </a:r>
          </a:p>
          <a:p>
            <a:r>
              <a:rPr lang="en-IN" dirty="0"/>
              <a:t>The launch quarter of the year does not play a major role in success of projects in US.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Also the start month does not seem to have much impact on the success of the campaigns.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Music followed by </a:t>
            </a:r>
            <a:r>
              <a:rPr lang="en-US" i="0" dirty="0" err="1">
                <a:solidFill>
                  <a:srgbClr val="000000"/>
                </a:solidFill>
                <a:effectLst/>
                <a:latin typeface="+mj-lt"/>
              </a:rPr>
              <a:t>film&amp;video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 is main category with most no of successful projects in US with ove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r 24295 successful projects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In terms of pledged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fundings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Technology has racked in more cash as compared to any other projects at about 483 million USD.</a:t>
            </a:r>
            <a:endParaRPr lang="en-US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dirty="0"/>
              <a:t>All these projects have been up online for almost all the days of their campaign span.</a:t>
            </a:r>
          </a:p>
          <a:p>
            <a:r>
              <a:rPr lang="en-IN" dirty="0"/>
              <a:t>Los Angeles &amp; New York have the most of successful KS campaigns.</a:t>
            </a:r>
          </a:p>
        </p:txBody>
      </p:sp>
    </p:spTree>
    <p:extLst>
      <p:ext uri="{BB962C8B-B14F-4D97-AF65-F5344CB8AC3E}">
        <p14:creationId xmlns:p14="http://schemas.microsoft.com/office/powerpoint/2010/main" val="131275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697-0559-48BD-A456-3DA157BE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 Kickstarter campaigns – Top sub category of most successful category -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5B4B-7C31-4D7E-8474-39DBAC58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225674"/>
          </a:xfrm>
        </p:spPr>
        <p:txBody>
          <a:bodyPr/>
          <a:lstStyle/>
          <a:p>
            <a:r>
              <a:rPr lang="en-IN" dirty="0"/>
              <a:t>Indi Rock followed by Country &amp; Folk are the top sub category of music with most no of successful K.S. campaigns.</a:t>
            </a:r>
          </a:p>
          <a:p>
            <a:r>
              <a:rPr lang="en-IN" dirty="0"/>
              <a:t>Both of these account for 4000 successful projects and having a combined funding of 33 million dollars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4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64D2-4C68-4E80-BB11-2171D3EC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 Kickstarter campaigns – Failed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AAAA-F14F-4632-BFE5-A917CC56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2015 has seen the most failed projects in US with over 14000 failed projects accounting for 27.4 % of all the failed projects.</a:t>
            </a:r>
          </a:p>
          <a:p>
            <a:r>
              <a:rPr lang="en-IN" dirty="0"/>
              <a:t>On an </a:t>
            </a:r>
            <a:r>
              <a:rPr lang="en-IN" dirty="0" err="1"/>
              <a:t>avg</a:t>
            </a:r>
            <a:r>
              <a:rPr lang="en-IN" dirty="0"/>
              <a:t> of all projects together, the projects were not able to rack  even 5 % of their goals.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The most failed kickstart category in US are </a:t>
            </a:r>
            <a:r>
              <a:rPr lang="en-US" i="0" dirty="0" err="1">
                <a:solidFill>
                  <a:srgbClr val="000000"/>
                </a:solidFill>
                <a:effectLst/>
                <a:latin typeface="+mj-lt"/>
              </a:rPr>
              <a:t>film&amp;video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 &amp; food.</a:t>
            </a:r>
          </a:p>
          <a:p>
            <a:r>
              <a:rPr lang="en-IN" dirty="0"/>
              <a:t>Los Angeles &amp; New York have the most of failed KS campaigns in US.</a:t>
            </a:r>
          </a:p>
          <a:p>
            <a:endParaRPr lang="en-IN" dirty="0"/>
          </a:p>
          <a:p>
            <a:endParaRPr lang="en-US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20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6B4E-F2FE-44C5-820C-CFA7EAF7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US Kickstarter campaigns – Successful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9FC9-D4B8-4661-8558-A7A014F8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3074"/>
          </a:xfrm>
        </p:spPr>
        <p:txBody>
          <a:bodyPr/>
          <a:lstStyle/>
          <a:p>
            <a:r>
              <a:rPr lang="en-IN" dirty="0"/>
              <a:t>Success rate for the projects in Non US countries are 51.3%</a:t>
            </a:r>
          </a:p>
          <a:p>
            <a:r>
              <a:rPr lang="en-IN" dirty="0"/>
              <a:t>So one could only half of all Non US projects succeeded.</a:t>
            </a:r>
          </a:p>
          <a:p>
            <a:r>
              <a:rPr lang="en-IN" dirty="0"/>
              <a:t>The most successful category of projects in Non Us countries is Film &amp; Video with 3601 projects.</a:t>
            </a:r>
          </a:p>
          <a:p>
            <a:r>
              <a:rPr lang="en-IN" dirty="0"/>
              <a:t>In Non US countries 2018 has seen the most successful projects.</a:t>
            </a:r>
          </a:p>
          <a:p>
            <a:r>
              <a:rPr lang="en-IN" dirty="0"/>
              <a:t>Even in Non US countries technology with less successful projects than others has racked in more through </a:t>
            </a:r>
            <a:r>
              <a:rPr lang="en-IN" dirty="0" err="1"/>
              <a:t>fundings</a:t>
            </a:r>
            <a:r>
              <a:rPr lang="en-IN" dirty="0"/>
              <a:t> than other categories at around 108 million USD.</a:t>
            </a:r>
          </a:p>
          <a:p>
            <a:r>
              <a:rPr lang="en-IN" dirty="0"/>
              <a:t>Shorts subcategory of Film &amp; video is the top sub category of projects in Non US countries.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76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5EC4-B359-4235-9D39-CB868AAD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US Kickstarter campaigns – Failed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2CE8-8D20-49A9-BBCB-A10BD9BC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2015 is the year with most failed projects in Non US countries.</a:t>
            </a:r>
          </a:p>
          <a:p>
            <a:r>
              <a:rPr lang="en-IN" dirty="0"/>
              <a:t>Technology category has most failed projects in Non US countries with 4728 failed projects.</a:t>
            </a:r>
          </a:p>
          <a:p>
            <a:r>
              <a:rPr lang="en-IN" dirty="0"/>
              <a:t>The failed projects were not able to reach 5% of their goal.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Web is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the sub category with most failed campaigns in the most failed main category campaigns in non US countries.</a:t>
            </a:r>
          </a:p>
          <a:p>
            <a:endParaRPr lang="en-US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945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841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KICKSTARTER CAMPAIGN ANALYSIS</vt:lpstr>
      <vt:lpstr>Dataset:- Kickstarter Projects 2019 </vt:lpstr>
      <vt:lpstr>Analysis Results</vt:lpstr>
      <vt:lpstr>Splitting The dataset to two parts</vt:lpstr>
      <vt:lpstr>US Kickstarter campaigns</vt:lpstr>
      <vt:lpstr>US Kickstarter campaigns – Top sub category of most successful category - Music</vt:lpstr>
      <vt:lpstr>US Kickstarter campaigns – Failed category</vt:lpstr>
      <vt:lpstr>Non US Kickstarter campaigns – Successful projects</vt:lpstr>
      <vt:lpstr>Non US Kickstarter campaigns – Failed projects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CAMPAIGN ANALYSIS</dc:title>
  <dc:creator>Karthik Arumugam</dc:creator>
  <cp:lastModifiedBy>Karthik Arumugam</cp:lastModifiedBy>
  <cp:revision>25</cp:revision>
  <dcterms:created xsi:type="dcterms:W3CDTF">2021-06-27T12:27:29Z</dcterms:created>
  <dcterms:modified xsi:type="dcterms:W3CDTF">2021-06-28T06:02:47Z</dcterms:modified>
</cp:coreProperties>
</file>