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60"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781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800218" y="0"/>
            <a:ext cx="4830182" cy="8229600"/>
          </a:xfrm>
          <a:prstGeom prst="rect">
            <a:avLst/>
          </a:prstGeom>
        </p:spPr>
      </p:pic>
      <p:sp>
        <p:nvSpPr>
          <p:cNvPr id="7" name="Text 2"/>
          <p:cNvSpPr/>
          <p:nvPr/>
        </p:nvSpPr>
        <p:spPr>
          <a:xfrm>
            <a:off x="473336" y="3364983"/>
            <a:ext cx="4216998" cy="4401762"/>
          </a:xfrm>
          <a:prstGeom prst="rect">
            <a:avLst/>
          </a:prstGeom>
          <a:noFill/>
          <a:ln/>
        </p:spPr>
        <p:txBody>
          <a:bodyPr wrap="square" rtlCol="0" anchor="t"/>
          <a:lstStyle/>
          <a:p>
            <a:pPr marR="0" lvl="0" algn="l" defTabSz="914400" rtl="0" eaLnBrk="0" fontAlgn="base" latinLnBrk="0" hangingPunct="0">
              <a:lnSpc>
                <a:spcPct val="100000"/>
              </a:lnSpc>
              <a:spcBef>
                <a:spcPct val="0"/>
              </a:spcBef>
              <a:spcAft>
                <a:spcPct val="0"/>
              </a:spcAft>
              <a:buClrTx/>
              <a:buSzTx/>
              <a:tabLst/>
            </a:pPr>
            <a:r>
              <a:rPr sz="1600">
                <a:solidFill>
                  <a:srgbClr val="FFFFFF"/>
                </a:solidFill>
              </a:rPr>
              <a:t>Meta introduces Llama 3, the next generation of its open-source large language model (LLM). This release features pretrained and instruction-fine-tuned models with 8B and 70B parameters, demonstrating state-of-the-art performance across benchmarks.  Llama 3 is available on various platforms, including AWS, Databricks, Google Cloud, and Hugging Face, with support from AMD, AWS, Dell, Intel, NVIDIA, and Qualcomm. Meta emphasizes responsible development and deployment, offering tools like Llama Guard 2, Code Shield, and CyberSec Eval 2 for safety. Future plans include introducing new capabilities, longer context windows, additional model sizes, and enhanced performance.</a:t>
            </a:r>
            <a:endParaRPr kumimoji="0" lang="en-US" altLang="en-US" i="0" u="none" strike="noStrike" cap="none" normalizeH="0" baseline="0" dirty="0">
              <a:ln>
                <a:noFill/>
              </a:ln>
              <a:solidFill>
                <a:schemeClr val="bg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07E8E746-8FA6-BD15-90F6-D8F8D958EB2A}"/>
              </a:ext>
            </a:extLst>
          </p:cNvPr>
          <p:cNvPicPr>
            <a:picLocks noChangeAspect="1"/>
          </p:cNvPicPr>
          <p:nvPr/>
        </p:nvPicPr>
        <p:blipFill>
          <a:blip r:embed="rId5"/>
          <a:stretch>
            <a:fillRect/>
          </a:stretch>
        </p:blipFill>
        <p:spPr>
          <a:xfrm>
            <a:off x="9995984" y="2235101"/>
            <a:ext cx="4438650" cy="4057650"/>
          </a:xfrm>
          <a:prstGeom prst="rect">
            <a:avLst/>
          </a:prstGeom>
        </p:spPr>
      </p:pic>
      <p:sp>
        <p:nvSpPr>
          <p:cNvPr id="5" name="TextBox 4">
            <a:extLst>
              <a:ext uri="{FF2B5EF4-FFF2-40B4-BE49-F238E27FC236}">
                <a16:creationId xmlns:a16="http://schemas.microsoft.com/office/drawing/2014/main" id="{04AAD13A-DCB0-43AC-0AE3-DF910B19D1B3}"/>
              </a:ext>
            </a:extLst>
          </p:cNvPr>
          <p:cNvSpPr txBox="1"/>
          <p:nvPr/>
        </p:nvSpPr>
        <p:spPr>
          <a:xfrm>
            <a:off x="473336" y="1975837"/>
            <a:ext cx="3084256" cy="369332"/>
          </a:xfrm>
          <a:prstGeom prst="rect">
            <a:avLst/>
          </a:prstGeom>
          <a:noFill/>
        </p:spPr>
        <p:txBody>
          <a:bodyPr wrap="square" rtlCol="0">
            <a:spAutoFit/>
          </a:bodyPr>
          <a:lstStyle/>
          <a:p>
            <a:r>
              <a:rPr sz="2500">
                <a:solidFill>
                  <a:srgbClr val="FFFFFF"/>
                </a:solidFill>
              </a:rPr>
              <a:t>Introducing Meta Llama 3: The Most Capable Openly Available LLM to Date by Karthik Avinash</a:t>
            </a:r>
            <a:endParaRPr lang="en-IN" dirty="0">
              <a:solidFill>
                <a:schemeClr val="bg1"/>
              </a:solidFill>
            </a:endParaRPr>
          </a:p>
        </p:txBody>
      </p:sp>
      <p:sp>
        <p:nvSpPr>
          <p:cNvPr id="8" name="TextBox 7">
            <a:extLst>
              <a:ext uri="{FF2B5EF4-FFF2-40B4-BE49-F238E27FC236}">
                <a16:creationId xmlns:a16="http://schemas.microsoft.com/office/drawing/2014/main" id="{713CEF38-C342-6CD2-5526-A63CAB1F5DA0}"/>
              </a:ext>
            </a:extLst>
          </p:cNvPr>
          <p:cNvSpPr txBox="1"/>
          <p:nvPr/>
        </p:nvSpPr>
        <p:spPr>
          <a:xfrm>
            <a:off x="473336" y="591671"/>
            <a:ext cx="8896575" cy="369332"/>
          </a:xfrm>
          <a:prstGeom prst="rect">
            <a:avLst/>
          </a:prstGeom>
          <a:noFill/>
        </p:spPr>
        <p:txBody>
          <a:bodyPr wrap="square" rtlCol="0">
            <a:spAutoFit/>
          </a:bodyPr>
          <a:lstStyle/>
          <a:p>
            <a:r>
              <a:rPr b="1" sz="4000">
                <a:solidFill>
                  <a:srgbClr val="FFFFFF"/>
                </a:solidFill>
              </a:rPr>
              <a:t>Large Language Model (in short LLM)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4" name="Text 1"/>
          <p:cNvSpPr/>
          <p:nvPr/>
        </p:nvSpPr>
        <p:spPr>
          <a:xfrm>
            <a:off x="457022" y="262294"/>
            <a:ext cx="8789730" cy="771287"/>
          </a:xfrm>
          <a:prstGeom prst="rect">
            <a:avLst/>
          </a:prstGeom>
          <a:noFill/>
          <a:ln/>
        </p:spPr>
        <p:txBody>
          <a:bodyPr wrap="none" rtlCol="0" anchor="t"/>
          <a:lstStyle/>
          <a:p>
            <a:pPr marL="0" indent="0">
              <a:lnSpc>
                <a:spcPts val="6074"/>
              </a:lnSpc>
              <a:buNone/>
            </a:pPr>
            <a:r>
              <a:rPr b="1" sz="4000">
                <a:solidFill>
                  <a:srgbClr val="FFFFFF"/>
                </a:solidFill>
              </a:rPr>
              <a:t>Key Goals for Llama 3</a:t>
            </a:r>
          </a:p>
        </p:txBody>
      </p:sp>
      <p:sp>
        <p:nvSpPr>
          <p:cNvPr id="5" name="Text 2"/>
          <p:cNvSpPr/>
          <p:nvPr/>
        </p:nvSpPr>
        <p:spPr>
          <a:xfrm>
            <a:off x="457020" y="1172409"/>
            <a:ext cx="13309581" cy="394811"/>
          </a:xfrm>
          <a:prstGeom prst="rect">
            <a:avLst/>
          </a:prstGeom>
          <a:noFill/>
          <a:ln/>
        </p:spPr>
        <p:txBody>
          <a:bodyPr wrap="none" rtlCol="0" anchor="t"/>
          <a:lstStyle/>
          <a:p>
            <a:pPr marL="0" indent="0">
              <a:lnSpc>
                <a:spcPts val="3110"/>
              </a:lnSpc>
              <a:buNone/>
            </a:pPr>
            <a:r>
              <a:rPr sz="2500">
                <a:solidFill>
                  <a:srgbClr val="FFFFFF"/>
                </a:solidFill>
              </a:rPr>
              <a:t>Striving for Excellence and Responsibility</a:t>
            </a:r>
            <a:endParaRPr lang="en-US" sz="1944" dirty="0">
              <a:solidFill>
                <a:schemeClr val="bg1"/>
              </a:solidFill>
            </a:endParaRPr>
          </a:p>
        </p:txBody>
      </p:sp>
      <p:sp>
        <p:nvSpPr>
          <p:cNvPr id="6" name="Text 3"/>
          <p:cNvSpPr/>
          <p:nvPr/>
        </p:nvSpPr>
        <p:spPr>
          <a:xfrm>
            <a:off x="457022" y="1872971"/>
            <a:ext cx="4523770" cy="385524"/>
          </a:xfrm>
          <a:prstGeom prst="rect">
            <a:avLst/>
          </a:prstGeom>
          <a:noFill/>
          <a:ln/>
        </p:spPr>
        <p:txBody>
          <a:bodyPr wrap="none" rtlCol="0" anchor="t"/>
          <a:lstStyle/>
          <a:p>
            <a:pPr marL="0" indent="0">
              <a:lnSpc>
                <a:spcPts val="3037"/>
              </a:lnSpc>
              <a:buNone/>
            </a:pPr>
            <a:r>
              <a:rPr sz="1600">
                <a:solidFill>
                  <a:srgbClr val="FFFFFF"/>
                </a:solidFill>
              </a:rPr>
              <a:t>Build the Best Open Models</a:t>
            </a:r>
          </a:p>
        </p:txBody>
      </p:sp>
      <p:sp>
        <p:nvSpPr>
          <p:cNvPr id="7" name="Text 4"/>
          <p:cNvSpPr/>
          <p:nvPr/>
        </p:nvSpPr>
        <p:spPr>
          <a:xfrm>
            <a:off x="457022" y="2376508"/>
            <a:ext cx="4523771" cy="1991098"/>
          </a:xfrm>
          <a:prstGeom prst="rect">
            <a:avLst/>
          </a:prstGeom>
          <a:noFill/>
          <a:ln/>
        </p:spPr>
        <p:txBody>
          <a:bodyPr wrap="square" rtlCol="0" anchor="t"/>
          <a:lstStyle/>
          <a:p>
            <a:pPr marL="0" indent="0">
              <a:lnSpc>
                <a:spcPts val="3110"/>
              </a:lnSpc>
              <a:buNone/>
            </a:pPr>
            <a:r>
              <a:rPr sz="1600">
                <a:solidFill>
                  <a:srgbClr val="FFFFFF"/>
                </a:solidFill>
              </a:rPr>
              <a:t>Meta aimed to develop Llama 3 models that rival the best proprietary LLMs in performance and helpfulness. The company embraced an open-source philosophy, releasing models early and often for community feedback.  The initial text-based models are just the start, with future plans to introduce multilingual and multimodal capabilities, longer context windows, and improved overall performance.</a:t>
            </a:r>
          </a:p>
          <a:p>
            <a:pPr marL="0" indent="0">
              <a:lnSpc>
                <a:spcPts val="3110"/>
              </a:lnSpc>
              <a:buNone/>
            </a:pPr>
            <a:endParaRPr lang="en-US" sz="1944" dirty="0">
              <a:solidFill>
                <a:schemeClr val="bg1"/>
              </a:solidFill>
            </a:endParaRPr>
          </a:p>
          <a:p>
            <a:pPr marL="0" indent="0">
              <a:lnSpc>
                <a:spcPts val="3110"/>
              </a:lnSpc>
              <a:buNone/>
            </a:pPr>
            <a:endParaRPr lang="en-US" sz="1944" dirty="0">
              <a:solidFill>
                <a:schemeClr val="bg1"/>
              </a:solidFill>
            </a:endParaRPr>
          </a:p>
          <a:p>
            <a:pPr marL="0" indent="0">
              <a:lnSpc>
                <a:spcPts val="3110"/>
              </a:lnSpc>
              <a:buNone/>
            </a:pPr>
            <a:endParaRPr lang="en-US" sz="1944" dirty="0">
              <a:solidFill>
                <a:schemeClr val="bg1"/>
              </a:solidFill>
            </a:endParaRPr>
          </a:p>
        </p:txBody>
      </p:sp>
      <p:sp>
        <p:nvSpPr>
          <p:cNvPr id="17" name="Text 3">
            <a:extLst>
              <a:ext uri="{FF2B5EF4-FFF2-40B4-BE49-F238E27FC236}">
                <a16:creationId xmlns:a16="http://schemas.microsoft.com/office/drawing/2014/main" id="{4F9D1B3C-4B81-ACCB-479B-A9D6CC911B96}"/>
              </a:ext>
            </a:extLst>
          </p:cNvPr>
          <p:cNvSpPr/>
          <p:nvPr/>
        </p:nvSpPr>
        <p:spPr>
          <a:xfrm>
            <a:off x="457022" y="4909800"/>
            <a:ext cx="4523771" cy="385524"/>
          </a:xfrm>
          <a:prstGeom prst="rect">
            <a:avLst/>
          </a:prstGeom>
          <a:noFill/>
          <a:ln/>
        </p:spPr>
        <p:txBody>
          <a:bodyPr wrap="none" rtlCol="0" anchor="t"/>
          <a:lstStyle/>
          <a:p>
            <a:pPr marL="0" indent="0">
              <a:lnSpc>
                <a:spcPts val="3037"/>
              </a:lnSpc>
              <a:buNone/>
            </a:pPr>
            <a:r>
              <a:rPr sz="1600">
                <a:solidFill>
                  <a:srgbClr val="FFFFFF"/>
                </a:solidFill>
              </a:rPr>
              <a:t>Address Developer Feedback</a:t>
            </a:r>
          </a:p>
        </p:txBody>
      </p:sp>
      <p:sp>
        <p:nvSpPr>
          <p:cNvPr id="18" name="Text 4">
            <a:extLst>
              <a:ext uri="{FF2B5EF4-FFF2-40B4-BE49-F238E27FC236}">
                <a16:creationId xmlns:a16="http://schemas.microsoft.com/office/drawing/2014/main" id="{EBDCCE90-0366-741A-1B75-D2C48B7EAAAC}"/>
              </a:ext>
            </a:extLst>
          </p:cNvPr>
          <p:cNvSpPr/>
          <p:nvPr/>
        </p:nvSpPr>
        <p:spPr>
          <a:xfrm>
            <a:off x="457022" y="5485537"/>
            <a:ext cx="4523771" cy="1051631"/>
          </a:xfrm>
          <a:prstGeom prst="rect">
            <a:avLst/>
          </a:prstGeom>
          <a:noFill/>
          <a:ln/>
        </p:spPr>
        <p:txBody>
          <a:bodyPr wrap="square" rtlCol="0" anchor="t"/>
          <a:lstStyle/>
          <a:p>
            <a:pPr marL="0" indent="0">
              <a:lnSpc>
                <a:spcPts val="3110"/>
              </a:lnSpc>
              <a:buNone/>
            </a:pPr>
            <a:r>
              <a:rPr sz="1600">
                <a:solidFill>
                  <a:srgbClr val="FFFFFF"/>
                </a:solidFill>
              </a:rPr>
              <a:t>Meta actively sought feedback from developers to enhance Llama 3's usefulness.  The company also prioritizes responsible use, playing a leading role in promoting ethical LLM development and deployment.</a:t>
            </a:r>
          </a:p>
        </p:txBody>
      </p:sp>
      <p:sp>
        <p:nvSpPr>
          <p:cNvPr id="19" name="Text 3">
            <a:extLst>
              <a:ext uri="{FF2B5EF4-FFF2-40B4-BE49-F238E27FC236}">
                <a16:creationId xmlns:a16="http://schemas.microsoft.com/office/drawing/2014/main" id="{A03A7C3B-AB33-7ABC-DB9D-299900F8B78A}"/>
              </a:ext>
            </a:extLst>
          </p:cNvPr>
          <p:cNvSpPr/>
          <p:nvPr/>
        </p:nvSpPr>
        <p:spPr>
          <a:xfrm>
            <a:off x="9852514" y="1872971"/>
            <a:ext cx="4356996" cy="385524"/>
          </a:xfrm>
          <a:prstGeom prst="rect">
            <a:avLst/>
          </a:prstGeom>
          <a:noFill/>
          <a:ln/>
        </p:spPr>
        <p:txBody>
          <a:bodyPr wrap="none" rtlCol="0" anchor="t"/>
          <a:lstStyle/>
          <a:p>
            <a:pPr marL="0" indent="0">
              <a:lnSpc>
                <a:spcPts val="3037"/>
              </a:lnSpc>
              <a:buNone/>
            </a:pPr>
            <a:r>
              <a:rPr sz="1600">
                <a:solidFill>
                  <a:srgbClr val="FFFFFF"/>
                </a:solidFill>
              </a:rPr>
              <a:t>Embrace Open Source Ethos</a:t>
            </a:r>
          </a:p>
        </p:txBody>
      </p:sp>
      <p:sp>
        <p:nvSpPr>
          <p:cNvPr id="20" name="Text 4">
            <a:extLst>
              <a:ext uri="{FF2B5EF4-FFF2-40B4-BE49-F238E27FC236}">
                <a16:creationId xmlns:a16="http://schemas.microsoft.com/office/drawing/2014/main" id="{2D57D28B-6153-D48D-4765-C0172E613462}"/>
              </a:ext>
            </a:extLst>
          </p:cNvPr>
          <p:cNvSpPr/>
          <p:nvPr/>
        </p:nvSpPr>
        <p:spPr>
          <a:xfrm>
            <a:off x="9852514" y="2413696"/>
            <a:ext cx="4356997" cy="1891314"/>
          </a:xfrm>
          <a:prstGeom prst="rect">
            <a:avLst/>
          </a:prstGeom>
          <a:noFill/>
          <a:ln/>
        </p:spPr>
        <p:txBody>
          <a:bodyPr wrap="square" rtlCol="0" anchor="t"/>
          <a:lstStyle/>
          <a:p>
            <a:pPr marL="0" indent="0">
              <a:lnSpc>
                <a:spcPts val="3110"/>
              </a:lnSpc>
              <a:buNone/>
            </a:pPr>
            <a:r>
              <a:rPr sz="1600">
                <a:solidFill>
                  <a:srgbClr val="FFFFFF"/>
                </a:solidFill>
              </a:rPr>
              <a:t>Meta believes in releasing early and often to empower the community and accelerate innovation. This approach allows developers to access models during development and contribute to their evolution. The company is committed to fostering an open ecosystem where collaboration thrives.</a:t>
            </a:r>
          </a:p>
        </p:txBody>
      </p:sp>
      <p:sp>
        <p:nvSpPr>
          <p:cNvPr id="21" name="Text 3">
            <a:extLst>
              <a:ext uri="{FF2B5EF4-FFF2-40B4-BE49-F238E27FC236}">
                <a16:creationId xmlns:a16="http://schemas.microsoft.com/office/drawing/2014/main" id="{9173B061-F20D-C55E-BF84-1552EF800B53}"/>
              </a:ext>
            </a:extLst>
          </p:cNvPr>
          <p:cNvSpPr/>
          <p:nvPr/>
        </p:nvSpPr>
        <p:spPr>
          <a:xfrm>
            <a:off x="9852515" y="4370168"/>
            <a:ext cx="4356996" cy="385524"/>
          </a:xfrm>
          <a:prstGeom prst="rect">
            <a:avLst/>
          </a:prstGeom>
          <a:noFill/>
          <a:ln/>
        </p:spPr>
        <p:txBody>
          <a:bodyPr wrap="none" rtlCol="0" anchor="t"/>
          <a:lstStyle/>
          <a:p>
            <a:pPr marL="0" indent="0">
              <a:lnSpc>
                <a:spcPts val="3037"/>
              </a:lnSpc>
              <a:buNone/>
            </a:pPr>
            <a:r>
              <a:rPr sz="1600">
                <a:solidFill>
                  <a:srgbClr val="FFFFFF"/>
                </a:solidFill>
              </a:rPr>
              <a:t>Future Plans for Llama 3</a:t>
            </a:r>
          </a:p>
        </p:txBody>
      </p:sp>
      <p:sp>
        <p:nvSpPr>
          <p:cNvPr id="22" name="Text 4">
            <a:extLst>
              <a:ext uri="{FF2B5EF4-FFF2-40B4-BE49-F238E27FC236}">
                <a16:creationId xmlns:a16="http://schemas.microsoft.com/office/drawing/2014/main" id="{1F111499-4814-CBF1-C3EE-CBD77859E313}"/>
              </a:ext>
            </a:extLst>
          </p:cNvPr>
          <p:cNvSpPr/>
          <p:nvPr/>
        </p:nvSpPr>
        <p:spPr>
          <a:xfrm>
            <a:off x="9852515" y="4909800"/>
            <a:ext cx="4356997" cy="2118714"/>
          </a:xfrm>
          <a:prstGeom prst="rect">
            <a:avLst/>
          </a:prstGeom>
          <a:noFill/>
          <a:ln/>
        </p:spPr>
        <p:txBody>
          <a:bodyPr wrap="square" rtlCol="0" anchor="t"/>
          <a:lstStyle/>
          <a:p>
            <a:pPr marL="0" indent="0">
              <a:lnSpc>
                <a:spcPts val="3110"/>
              </a:lnSpc>
              <a:buNone/>
            </a:pPr>
            <a:r>
              <a:rPr sz="1600">
                <a:solidFill>
                  <a:srgbClr val="FFFFFF"/>
                </a:solidFill>
              </a:rPr>
              <a:t>Meta envisions a future where Llama 3 becomes multilingual and multimodal, capable of understanding and responding to multiple languages and formats.  The company aims to extend its context window, allowing the model to process and analyze larger amounts of information.  Continuous performance improvements are planned across core LLM capabilities like reasoning and coding, pushing the boundaries of AI.</a:t>
            </a:r>
          </a:p>
        </p:txBody>
      </p:sp>
      <p:pic>
        <p:nvPicPr>
          <p:cNvPr id="23" name="Picture 22" descr="image_8.jpg"/>
          <p:cNvPicPr>
            <a:picLocks noChangeAspect="1"/>
          </p:cNvPicPr>
          <p:nvPr/>
        </p:nvPicPr>
        <p:blipFill>
          <a:blip r:embed="rId4"/>
          <a:stretch>
            <a:fillRect/>
          </a:stretch>
        </p:blipFill>
        <p:spPr>
          <a:xfrm>
            <a:off x="5799117" y="1676946"/>
            <a:ext cx="2064723" cy="17543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6" name="Text 1"/>
          <p:cNvSpPr/>
          <p:nvPr/>
        </p:nvSpPr>
        <p:spPr>
          <a:xfrm>
            <a:off x="635676" y="373038"/>
            <a:ext cx="7429474" cy="701873"/>
          </a:xfrm>
          <a:prstGeom prst="rect">
            <a:avLst/>
          </a:prstGeom>
          <a:noFill/>
          <a:ln/>
        </p:spPr>
        <p:txBody>
          <a:bodyPr wrap="none" rtlCol="0" anchor="t"/>
          <a:lstStyle/>
          <a:p>
            <a:pPr marL="0" indent="0">
              <a:lnSpc>
                <a:spcPts val="5526"/>
              </a:lnSpc>
              <a:buNone/>
            </a:pPr>
            <a:r>
              <a:rPr b="1" sz="4000">
                <a:solidFill>
                  <a:srgbClr val="FFFFFF"/>
                </a:solidFill>
              </a:rPr>
              <a:t>State-of-the-Art Performance</a:t>
            </a:r>
          </a:p>
        </p:txBody>
      </p:sp>
      <p:sp>
        <p:nvSpPr>
          <p:cNvPr id="7" name="Text 2"/>
          <p:cNvSpPr/>
          <p:nvPr/>
        </p:nvSpPr>
        <p:spPr>
          <a:xfrm>
            <a:off x="549614" y="1781823"/>
            <a:ext cx="8777265" cy="795163"/>
          </a:xfrm>
          <a:prstGeom prst="rect">
            <a:avLst/>
          </a:prstGeom>
          <a:noFill/>
          <a:ln/>
        </p:spPr>
        <p:txBody>
          <a:bodyPr wrap="none" rtlCol="0" anchor="t"/>
          <a:lstStyle/>
          <a:p>
            <a:pPr marL="0" indent="0">
              <a:lnSpc>
                <a:spcPts val="2829"/>
              </a:lnSpc>
              <a:buNone/>
            </a:pPr>
            <a:r>
              <a:rPr sz="2500">
                <a:solidFill>
                  <a:srgbClr val="FFFFFF"/>
                </a:solidFill>
              </a:rPr>
              <a:t>Pushing the Boundaries of Language Modeling</a:t>
            </a:r>
            <a:endParaRPr lang="en-US" sz="1768" dirty="0">
              <a:solidFill>
                <a:schemeClr val="bg1"/>
              </a:solidFill>
            </a:endParaRPr>
          </a:p>
        </p:txBody>
      </p:sp>
      <p:sp>
        <p:nvSpPr>
          <p:cNvPr id="8" name="Shape 3"/>
          <p:cNvSpPr/>
          <p:nvPr/>
        </p:nvSpPr>
        <p:spPr>
          <a:xfrm>
            <a:off x="635675" y="2413621"/>
            <a:ext cx="505301" cy="505301"/>
          </a:xfrm>
          <a:prstGeom prst="roundRect">
            <a:avLst>
              <a:gd name="adj" fmla="val 18667"/>
            </a:avLst>
          </a:prstGeom>
          <a:solidFill>
            <a:srgbClr val="003180"/>
          </a:solidFill>
          <a:ln w="7620">
            <a:solidFill>
              <a:srgbClr val="194A99"/>
            </a:solidFill>
            <a:prstDash val="solid"/>
          </a:ln>
        </p:spPr>
        <p:txBody>
          <a:bodyPr/>
          <a:p/>
        </p:txBody>
      </p:sp>
      <p:sp>
        <p:nvSpPr>
          <p:cNvPr id="9" name="Text 4"/>
          <p:cNvSpPr/>
          <p:nvPr/>
        </p:nvSpPr>
        <p:spPr>
          <a:xfrm>
            <a:off x="810816" y="2497798"/>
            <a:ext cx="154900"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1</a:t>
            </a:r>
            <a:endParaRPr lang="en-US" sz="2653" dirty="0">
              <a:solidFill>
                <a:schemeClr val="bg1"/>
              </a:solidFill>
            </a:endParaRPr>
          </a:p>
        </p:txBody>
      </p:sp>
      <p:sp>
        <p:nvSpPr>
          <p:cNvPr id="10" name="Text 5"/>
          <p:cNvSpPr/>
          <p:nvPr/>
        </p:nvSpPr>
        <p:spPr>
          <a:xfrm>
            <a:off x="1365528" y="2413621"/>
            <a:ext cx="2807256" cy="350877"/>
          </a:xfrm>
          <a:prstGeom prst="rect">
            <a:avLst/>
          </a:prstGeom>
          <a:noFill/>
          <a:ln/>
        </p:spPr>
        <p:txBody>
          <a:bodyPr wrap="none" rtlCol="0" anchor="t"/>
          <a:lstStyle/>
          <a:p>
            <a:pPr marL="0" indent="0">
              <a:lnSpc>
                <a:spcPts val="2763"/>
              </a:lnSpc>
              <a:buNone/>
            </a:pPr>
            <a:r>
              <a:rPr sz="1600">
                <a:solidFill>
                  <a:srgbClr val="FFFFFF"/>
                </a:solidFill>
              </a:rPr>
              <a:t>Improved Pretraining &amp; Post-training</a:t>
            </a:r>
          </a:p>
        </p:txBody>
      </p:sp>
      <p:sp>
        <p:nvSpPr>
          <p:cNvPr id="11" name="Text 6"/>
          <p:cNvSpPr/>
          <p:nvPr/>
        </p:nvSpPr>
        <p:spPr>
          <a:xfrm>
            <a:off x="1365528" y="2899157"/>
            <a:ext cx="3798143" cy="1796058"/>
          </a:xfrm>
          <a:prstGeom prst="rect">
            <a:avLst/>
          </a:prstGeom>
          <a:noFill/>
          <a:ln/>
        </p:spPr>
        <p:txBody>
          <a:bodyPr wrap="square" rtlCol="0" anchor="t"/>
          <a:lstStyle/>
          <a:p>
            <a:pPr marL="0" indent="0">
              <a:lnSpc>
                <a:spcPts val="2829"/>
              </a:lnSpc>
              <a:buNone/>
            </a:pPr>
            <a:r>
              <a:rPr sz="1600">
                <a:solidFill>
                  <a:srgbClr val="FFFFFF"/>
                </a:solidFill>
              </a:rPr>
              <a:t>Llama 3's 8B and 70B parameter models surpass Llama 2, achieving a new standard in LLM performance. Advanced pretraining and post-training techniques have yielded significant improvements, leading to the best available models at those scales. False refusal rates have been reduced, alignment enhanced, and response diversity increased.  Enhanced capabilities, including reasoning, code generation, and instruction following, make Llama 3 more steerable and responsive.</a:t>
            </a:r>
          </a:p>
        </p:txBody>
      </p:sp>
      <p:sp>
        <p:nvSpPr>
          <p:cNvPr id="12" name="Shape 7"/>
          <p:cNvSpPr/>
          <p:nvPr/>
        </p:nvSpPr>
        <p:spPr>
          <a:xfrm>
            <a:off x="635675" y="5220799"/>
            <a:ext cx="505301" cy="505301"/>
          </a:xfrm>
          <a:prstGeom prst="roundRect">
            <a:avLst>
              <a:gd name="adj" fmla="val 18667"/>
            </a:avLst>
          </a:prstGeom>
          <a:solidFill>
            <a:srgbClr val="003180"/>
          </a:solidFill>
          <a:ln w="7620">
            <a:solidFill>
              <a:srgbClr val="194A99"/>
            </a:solidFill>
            <a:prstDash val="solid"/>
          </a:ln>
        </p:spPr>
        <p:txBody>
          <a:bodyPr/>
          <a:p/>
        </p:txBody>
      </p:sp>
      <p:sp>
        <p:nvSpPr>
          <p:cNvPr id="13" name="Text 8"/>
          <p:cNvSpPr/>
          <p:nvPr/>
        </p:nvSpPr>
        <p:spPr>
          <a:xfrm>
            <a:off x="793671" y="5304976"/>
            <a:ext cx="189309"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2</a:t>
            </a:r>
            <a:endParaRPr lang="en-US" sz="2653" dirty="0">
              <a:solidFill>
                <a:schemeClr val="bg1"/>
              </a:solidFill>
            </a:endParaRPr>
          </a:p>
        </p:txBody>
      </p:sp>
      <p:sp>
        <p:nvSpPr>
          <p:cNvPr id="14" name="Text 9"/>
          <p:cNvSpPr/>
          <p:nvPr/>
        </p:nvSpPr>
        <p:spPr>
          <a:xfrm>
            <a:off x="1365528" y="5220799"/>
            <a:ext cx="2807256" cy="350877"/>
          </a:xfrm>
          <a:prstGeom prst="rect">
            <a:avLst/>
          </a:prstGeom>
          <a:noFill/>
          <a:ln/>
        </p:spPr>
        <p:txBody>
          <a:bodyPr wrap="none" rtlCol="0" anchor="t"/>
          <a:lstStyle/>
          <a:p>
            <a:pPr marL="0" indent="0">
              <a:lnSpc>
                <a:spcPts val="2763"/>
              </a:lnSpc>
              <a:buNone/>
            </a:pPr>
            <a:r>
              <a:rPr sz="1600">
                <a:solidFill>
                  <a:srgbClr val="FFFFFF"/>
                </a:solidFill>
              </a:rPr>
              <a:t>Human Evaluation Benchmark</a:t>
            </a:r>
          </a:p>
        </p:txBody>
      </p:sp>
      <p:sp>
        <p:nvSpPr>
          <p:cNvPr id="15" name="Text 10"/>
          <p:cNvSpPr/>
          <p:nvPr/>
        </p:nvSpPr>
        <p:spPr>
          <a:xfrm>
            <a:off x="1365528" y="5706334"/>
            <a:ext cx="4142387" cy="1796057"/>
          </a:xfrm>
          <a:prstGeom prst="rect">
            <a:avLst/>
          </a:prstGeom>
          <a:noFill/>
          <a:ln/>
        </p:spPr>
        <p:txBody>
          <a:bodyPr wrap="square" rtlCol="0" anchor="t"/>
          <a:lstStyle/>
          <a:p>
            <a:pPr marL="0" indent="0">
              <a:lnSpc>
                <a:spcPts val="2829"/>
              </a:lnSpc>
              <a:buNone/>
            </a:pPr>
            <a:r>
              <a:rPr sz="1600">
                <a:solidFill>
                  <a:srgbClr val="FFFFFF"/>
                </a:solidFill>
              </a:rPr>
              <a:t>Meta created a high-quality human evaluation set encompassing 12 key use cases, including coding, writing, and reasoning. The 70B instruction-following model outperforms Claude Sonnet, Mistral Medium, and GPT-3.5 in real-world scenarios, as assessed by human annotators.  The pretrained model also sets a new benchmark for LLMs at its scale.</a:t>
            </a:r>
          </a:p>
        </p:txBody>
      </p:sp>
      <p:sp>
        <p:nvSpPr>
          <p:cNvPr id="16" name="Shape 11"/>
          <p:cNvSpPr/>
          <p:nvPr/>
        </p:nvSpPr>
        <p:spPr>
          <a:xfrm>
            <a:off x="9876493" y="3749884"/>
            <a:ext cx="505301" cy="505301"/>
          </a:xfrm>
          <a:prstGeom prst="roundRect">
            <a:avLst>
              <a:gd name="adj" fmla="val 18667"/>
            </a:avLst>
          </a:prstGeom>
          <a:solidFill>
            <a:srgbClr val="003180"/>
          </a:solidFill>
          <a:ln w="7620">
            <a:solidFill>
              <a:srgbClr val="194A99"/>
            </a:solidFill>
            <a:prstDash val="solid"/>
          </a:ln>
        </p:spPr>
        <p:txBody>
          <a:bodyPr/>
          <a:p/>
        </p:txBody>
      </p:sp>
      <p:sp>
        <p:nvSpPr>
          <p:cNvPr id="17" name="Text 12"/>
          <p:cNvSpPr/>
          <p:nvPr/>
        </p:nvSpPr>
        <p:spPr>
          <a:xfrm>
            <a:off x="10035322" y="3834061"/>
            <a:ext cx="187643"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3</a:t>
            </a:r>
            <a:endParaRPr lang="en-US" sz="2653" dirty="0">
              <a:solidFill>
                <a:schemeClr val="bg1"/>
              </a:solidFill>
            </a:endParaRPr>
          </a:p>
        </p:txBody>
      </p:sp>
      <p:sp>
        <p:nvSpPr>
          <p:cNvPr id="18" name="Text 13"/>
          <p:cNvSpPr/>
          <p:nvPr/>
        </p:nvSpPr>
        <p:spPr>
          <a:xfrm>
            <a:off x="10606346" y="3749884"/>
            <a:ext cx="2881789" cy="350877"/>
          </a:xfrm>
          <a:prstGeom prst="rect">
            <a:avLst/>
          </a:prstGeom>
          <a:noFill/>
          <a:ln/>
        </p:spPr>
        <p:txBody>
          <a:bodyPr wrap="none" rtlCol="0" anchor="t"/>
          <a:lstStyle/>
          <a:p>
            <a:pPr marL="0" indent="0">
              <a:lnSpc>
                <a:spcPts val="2763"/>
              </a:lnSpc>
              <a:buNone/>
            </a:pPr>
            <a:r>
              <a:rPr sz="1600">
                <a:solidFill>
                  <a:srgbClr val="FFFFFF"/>
                </a:solidFill>
              </a:rPr>
              <a:t>Performance in Real-World Scenarios</a:t>
            </a:r>
          </a:p>
        </p:txBody>
      </p:sp>
      <p:sp>
        <p:nvSpPr>
          <p:cNvPr id="19" name="Text 14"/>
          <p:cNvSpPr/>
          <p:nvPr/>
        </p:nvSpPr>
        <p:spPr>
          <a:xfrm>
            <a:off x="10606346" y="4235420"/>
            <a:ext cx="3473291" cy="2652256"/>
          </a:xfrm>
          <a:prstGeom prst="rect">
            <a:avLst/>
          </a:prstGeom>
          <a:noFill/>
          <a:ln/>
        </p:spPr>
        <p:txBody>
          <a:bodyPr wrap="square" rtlCol="0" anchor="t"/>
          <a:lstStyle/>
          <a:p>
            <a:pPr marL="0" indent="0">
              <a:lnSpc>
                <a:spcPts val="2829"/>
              </a:lnSpc>
              <a:buNone/>
            </a:pPr>
            <a:r>
              <a:rPr sz="1600">
                <a:solidFill>
                  <a:srgbClr val="FFFFFF"/>
                </a:solidFill>
              </a:rPr>
              <a:t>Llama 3 was evaluated not just on standard benchmarks but also for real-world performance. The evaluation set was carefully curated to assess the model's ability to handle diverse prompts and tasks.  Human evaluators consistently favored the 70B instruction-following model over competitors, showcasing its strength in practical scenarios.</a:t>
            </a:r>
          </a:p>
        </p:txBody>
      </p:sp>
      <p:pic>
        <p:nvPicPr>
          <p:cNvPr id="20" name="Picture 19" descr="image_23.jpg"/>
          <p:cNvPicPr>
            <a:picLocks noChangeAspect="1"/>
          </p:cNvPicPr>
          <p:nvPr/>
        </p:nvPicPr>
        <p:blipFill>
          <a:blip r:embed="rId4"/>
          <a:stretch>
            <a:fillRect/>
          </a:stretch>
        </p:blipFill>
        <p:spPr>
          <a:xfrm>
            <a:off x="9876493" y="524392"/>
            <a:ext cx="2807256" cy="25853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29</Words>
  <Application>Microsoft Office PowerPoint</Application>
  <PresentationFormat>Custom</PresentationFormat>
  <Paragraphs>39</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Asar</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Karthik Avinash</cp:lastModifiedBy>
  <cp:revision>16</cp:revision>
  <dcterms:created xsi:type="dcterms:W3CDTF">2024-08-13T12:11:12Z</dcterms:created>
  <dcterms:modified xsi:type="dcterms:W3CDTF">2024-09-02T05:10:26Z</dcterms:modified>
</cp:coreProperties>
</file>