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8" r:id="rId3"/>
    <p:sldId id="260" r:id="rId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7819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9800218" y="0"/>
            <a:ext cx="4830182" cy="8229600"/>
          </a:xfrm>
          <a:prstGeom prst="rect">
            <a:avLst/>
          </a:prstGeom>
        </p:spPr>
      </p:pic>
      <p:sp>
        <p:nvSpPr>
          <p:cNvPr id="7" name="Text 2"/>
          <p:cNvSpPr/>
          <p:nvPr/>
        </p:nvSpPr>
        <p:spPr>
          <a:xfrm>
            <a:off x="473336" y="3364983"/>
            <a:ext cx="4216998" cy="4401762"/>
          </a:xfrm>
          <a:prstGeom prst="rect">
            <a:avLst/>
          </a:prstGeom>
          <a:noFill/>
          <a:ln/>
        </p:spPr>
        <p:txBody>
          <a:bodyPr wrap="square" rtlCol="0" anchor="t"/>
          <a:lstStyle/>
          <a:p>
            <a:pPr marR="0" lvl="0" algn="l" defTabSz="914400" rtl="0" eaLnBrk="0" fontAlgn="base" latinLnBrk="0" hangingPunct="0">
              <a:lnSpc>
                <a:spcPct val="100000"/>
              </a:lnSpc>
              <a:spcBef>
                <a:spcPct val="0"/>
              </a:spcBef>
              <a:spcAft>
                <a:spcPct val="0"/>
              </a:spcAft>
              <a:buClrTx/>
              <a:buSzTx/>
              <a:tabLst/>
            </a:pPr>
            <a:r>
              <a:rPr sz="1600">
                <a:solidFill>
                  <a:srgbClr val="FFFFFF"/>
                </a:solidFill>
              </a:rPr>
              <a:t>Meta Llama 3 is the next generation of our state-of-the-art open source large language model. It's available on various platforms including AWS, Databricks, Google Cloud, Hugging Face, Kaggle, IBM WatsonX, Microsoft Azure, NVIDIA NIM, and Snowflake. We're dedicated to developing Llama 3 responsibly, and offering resources to help others do the same. This includes Llama Guard 2, Code Shield, and CyberSec Eval 2 for trust and safety. In the coming months, we expect new capabilities, longer context windows, additional model sizes, and enhanced performance. The Llama 3 research paper will also be released soon.</a:t>
            </a:r>
            <a:endParaRPr kumimoji="0" lang="en-US" altLang="en-US" i="0" u="none" strike="noStrike" cap="none" normalizeH="0" baseline="0" dirty="0">
              <a:ln>
                <a:noFill/>
              </a:ln>
              <a:solidFill>
                <a:schemeClr val="bg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07E8E746-8FA6-BD15-90F6-D8F8D958EB2A}"/>
              </a:ext>
            </a:extLst>
          </p:cNvPr>
          <p:cNvPicPr>
            <a:picLocks noChangeAspect="1"/>
          </p:cNvPicPr>
          <p:nvPr/>
        </p:nvPicPr>
        <p:blipFill>
          <a:blip r:embed="rId5"/>
          <a:stretch>
            <a:fillRect/>
          </a:stretch>
        </p:blipFill>
        <p:spPr>
          <a:xfrm>
            <a:off x="9995984" y="2235101"/>
            <a:ext cx="4438650" cy="4057650"/>
          </a:xfrm>
          <a:prstGeom prst="rect">
            <a:avLst/>
          </a:prstGeom>
        </p:spPr>
      </p:pic>
      <p:sp>
        <p:nvSpPr>
          <p:cNvPr id="5" name="TextBox 4">
            <a:extLst>
              <a:ext uri="{FF2B5EF4-FFF2-40B4-BE49-F238E27FC236}">
                <a16:creationId xmlns:a16="http://schemas.microsoft.com/office/drawing/2014/main" id="{04AAD13A-DCB0-43AC-0AE3-DF910B19D1B3}"/>
              </a:ext>
            </a:extLst>
          </p:cNvPr>
          <p:cNvSpPr txBox="1"/>
          <p:nvPr/>
        </p:nvSpPr>
        <p:spPr>
          <a:xfrm>
            <a:off x="473336" y="1975837"/>
            <a:ext cx="3084256" cy="369332"/>
          </a:xfrm>
          <a:prstGeom prst="rect">
            <a:avLst/>
          </a:prstGeom>
          <a:noFill/>
        </p:spPr>
        <p:txBody>
          <a:bodyPr wrap="square" rtlCol="0">
            <a:spAutoFit/>
          </a:bodyPr>
          <a:lstStyle/>
          <a:p>
            <a:r>
              <a:rPr sz="2500">
                <a:solidFill>
                  <a:srgbClr val="FFFFFF"/>
                </a:solidFill>
              </a:rPr>
              <a:t>Introducing Meta Llama 3: The Most Capable Openly Available LLM</a:t>
            </a:r>
            <a:endParaRPr lang="en-IN" dirty="0">
              <a:solidFill>
                <a:schemeClr val="bg1"/>
              </a:solidFill>
            </a:endParaRPr>
          </a:p>
        </p:txBody>
      </p:sp>
      <p:sp>
        <p:nvSpPr>
          <p:cNvPr id="8" name="TextBox 7">
            <a:extLst>
              <a:ext uri="{FF2B5EF4-FFF2-40B4-BE49-F238E27FC236}">
                <a16:creationId xmlns:a16="http://schemas.microsoft.com/office/drawing/2014/main" id="{713CEF38-C342-6CD2-5526-A63CAB1F5DA0}"/>
              </a:ext>
            </a:extLst>
          </p:cNvPr>
          <p:cNvSpPr txBox="1"/>
          <p:nvPr/>
        </p:nvSpPr>
        <p:spPr>
          <a:xfrm>
            <a:off x="473336" y="591671"/>
            <a:ext cx="8896575" cy="369332"/>
          </a:xfrm>
          <a:prstGeom prst="rect">
            <a:avLst/>
          </a:prstGeom>
          <a:noFill/>
        </p:spPr>
        <p:txBody>
          <a:bodyPr wrap="square" rtlCol="0">
            <a:spAutoFit/>
          </a:bodyPr>
          <a:lstStyle/>
          <a:p>
            <a:r>
              <a:rPr b="1" sz="4000">
                <a:solidFill>
                  <a:srgbClr val="FFFFFF"/>
                </a:solidFill>
              </a:rPr>
              <a:t>Large Language Models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p/>
        </p:txBody>
      </p:sp>
      <p:sp>
        <p:nvSpPr>
          <p:cNvPr id="4" name="Text 1"/>
          <p:cNvSpPr/>
          <p:nvPr/>
        </p:nvSpPr>
        <p:spPr>
          <a:xfrm>
            <a:off x="457022" y="262294"/>
            <a:ext cx="8789730" cy="771287"/>
          </a:xfrm>
          <a:prstGeom prst="rect">
            <a:avLst/>
          </a:prstGeom>
          <a:noFill/>
          <a:ln/>
        </p:spPr>
        <p:txBody>
          <a:bodyPr wrap="none" rtlCol="0" anchor="t"/>
          <a:lstStyle/>
          <a:p>
            <a:pPr marL="0" indent="0">
              <a:lnSpc>
                <a:spcPts val="6074"/>
              </a:lnSpc>
              <a:buNone/>
            </a:pPr>
            <a:r>
              <a:rPr b="1" sz="4000">
                <a:solidFill>
                  <a:srgbClr val="FFFFFF"/>
                </a:solidFill>
              </a:rPr>
              <a:t>Introducing Meta Llama 3</a:t>
            </a:r>
          </a:p>
        </p:txBody>
      </p:sp>
      <p:sp>
        <p:nvSpPr>
          <p:cNvPr id="5" name="Text 2"/>
          <p:cNvSpPr/>
          <p:nvPr/>
        </p:nvSpPr>
        <p:spPr>
          <a:xfrm>
            <a:off x="457020" y="1172409"/>
            <a:ext cx="13309581" cy="394811"/>
          </a:xfrm>
          <a:prstGeom prst="rect">
            <a:avLst/>
          </a:prstGeom>
          <a:noFill/>
          <a:ln/>
        </p:spPr>
        <p:txBody>
          <a:bodyPr wrap="none" rtlCol="0" anchor="t"/>
          <a:lstStyle/>
          <a:p>
            <a:pPr marL="0" indent="0">
              <a:lnSpc>
                <a:spcPts val="3110"/>
              </a:lnSpc>
              <a:buNone/>
            </a:pPr>
            <a:r>
              <a:rPr sz="2500">
                <a:solidFill>
                  <a:srgbClr val="FFFFFF"/>
                </a:solidFill>
              </a:rPr>
              <a:t>The Next Generation of Llama</a:t>
            </a:r>
            <a:endParaRPr lang="en-US" sz="1944" dirty="0">
              <a:solidFill>
                <a:schemeClr val="bg1"/>
              </a:solidFill>
            </a:endParaRPr>
          </a:p>
        </p:txBody>
      </p:sp>
      <p:sp>
        <p:nvSpPr>
          <p:cNvPr id="6" name="Text 3"/>
          <p:cNvSpPr/>
          <p:nvPr/>
        </p:nvSpPr>
        <p:spPr>
          <a:xfrm>
            <a:off x="457022" y="1872971"/>
            <a:ext cx="4523770" cy="385524"/>
          </a:xfrm>
          <a:prstGeom prst="rect">
            <a:avLst/>
          </a:prstGeom>
          <a:noFill/>
          <a:ln/>
        </p:spPr>
        <p:txBody>
          <a:bodyPr wrap="none" rtlCol="0" anchor="t"/>
          <a:lstStyle/>
          <a:p>
            <a:pPr marL="0" indent="0">
              <a:lnSpc>
                <a:spcPts val="3037"/>
              </a:lnSpc>
              <a:buNone/>
            </a:pPr>
            <a:r>
              <a:rPr sz="1600">
                <a:solidFill>
                  <a:srgbClr val="FFFFFF"/>
                </a:solidFill>
              </a:rPr>
              <a:t>Llama 3 models are here!</a:t>
            </a:r>
          </a:p>
        </p:txBody>
      </p:sp>
      <p:sp>
        <p:nvSpPr>
          <p:cNvPr id="7" name="Text 4"/>
          <p:cNvSpPr/>
          <p:nvPr/>
        </p:nvSpPr>
        <p:spPr>
          <a:xfrm>
            <a:off x="457022" y="2376508"/>
            <a:ext cx="4523771" cy="1991098"/>
          </a:xfrm>
          <a:prstGeom prst="rect">
            <a:avLst/>
          </a:prstGeom>
          <a:noFill/>
          <a:ln/>
        </p:spPr>
        <p:txBody>
          <a:bodyPr wrap="square" rtlCol="0" anchor="t"/>
          <a:lstStyle/>
          <a:p>
            <a:pPr marL="0" indent="0">
              <a:lnSpc>
                <a:spcPts val="3110"/>
              </a:lnSpc>
              <a:buNone/>
            </a:pPr>
            <a:r>
              <a:rPr sz="1600">
                <a:solidFill>
                  <a:srgbClr val="FFFFFF"/>
                </a:solidFill>
              </a:rPr>
              <a:t>This release features pretrained and instruction-fine-tuned language models with 8B and 70B parameters, supporting a wide range of use cases. Llama 3 demonstrates state-of-the-art performance on various benchmarks and offers improved reasoning capabilities. We believe these are the best open source models of their class.</a:t>
            </a:r>
          </a:p>
          <a:p>
            <a:pPr marL="0" indent="0">
              <a:lnSpc>
                <a:spcPts val="3110"/>
              </a:lnSpc>
              <a:buNone/>
            </a:pPr>
            <a:endParaRPr lang="en-US" sz="1944" dirty="0">
              <a:solidFill>
                <a:schemeClr val="bg1"/>
              </a:solidFill>
            </a:endParaRPr>
          </a:p>
          <a:p>
            <a:pPr marL="0" indent="0">
              <a:lnSpc>
                <a:spcPts val="3110"/>
              </a:lnSpc>
              <a:buNone/>
            </a:pPr>
            <a:endParaRPr lang="en-US" sz="1944" dirty="0">
              <a:solidFill>
                <a:schemeClr val="bg1"/>
              </a:solidFill>
            </a:endParaRPr>
          </a:p>
          <a:p>
            <a:pPr marL="0" indent="0">
              <a:lnSpc>
                <a:spcPts val="3110"/>
              </a:lnSpc>
              <a:buNone/>
            </a:pPr>
            <a:endParaRPr lang="en-US" sz="1944" dirty="0">
              <a:solidFill>
                <a:schemeClr val="bg1"/>
              </a:solidFill>
            </a:endParaRPr>
          </a:p>
        </p:txBody>
      </p:sp>
      <p:sp>
        <p:nvSpPr>
          <p:cNvPr id="12" name="TextBox 11">
            <a:extLst>
              <a:ext uri="{FF2B5EF4-FFF2-40B4-BE49-F238E27FC236}">
                <a16:creationId xmlns:a16="http://schemas.microsoft.com/office/drawing/2014/main" id="{E835B8CB-49DA-B0C3-AC18-6B6B5500D8B2}"/>
              </a:ext>
            </a:extLst>
          </p:cNvPr>
          <p:cNvSpPr txBox="1"/>
          <p:nvPr/>
        </p:nvSpPr>
        <p:spPr>
          <a:xfrm>
            <a:off x="5799117" y="1676946"/>
            <a:ext cx="2064723" cy="1754326"/>
          </a:xfrm>
          <a:prstGeom prst="rect">
            <a:avLst/>
          </a:prstGeom>
          <a:noFill/>
        </p:spPr>
        <p:txBody>
          <a:bodyPr wrap="square" rtlCol="0">
            <a:spAutoFit/>
          </a:bodyPr>
          <a:lstStyle/>
          <a:p>
            <a:r>
              <a:rPr u="sng">
                <a:solidFill>
                  <a:srgbClr val="0000FF"/>
                </a:solidFill>
              </a:rPr>
              <a:t>https://encrypted-tbn0.gstatic.com/images?q=tbn:ANd9GcTr-AAfKLhwCwRnqg_umaasvtg7SDJvD3pN9g-BD_8xlo7c24c3zoLTnOBYum0&amp;s</a:t>
            </a:r>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p:txBody>
      </p:sp>
      <p:sp>
        <p:nvSpPr>
          <p:cNvPr id="17" name="Text 3">
            <a:extLst>
              <a:ext uri="{FF2B5EF4-FFF2-40B4-BE49-F238E27FC236}">
                <a16:creationId xmlns:a16="http://schemas.microsoft.com/office/drawing/2014/main" id="{4F9D1B3C-4B81-ACCB-479B-A9D6CC911B96}"/>
              </a:ext>
            </a:extLst>
          </p:cNvPr>
          <p:cNvSpPr/>
          <p:nvPr/>
        </p:nvSpPr>
        <p:spPr>
          <a:xfrm>
            <a:off x="457022" y="4909800"/>
            <a:ext cx="4523771" cy="385524"/>
          </a:xfrm>
          <a:prstGeom prst="rect">
            <a:avLst/>
          </a:prstGeom>
          <a:noFill/>
          <a:ln/>
        </p:spPr>
        <p:txBody>
          <a:bodyPr wrap="none" rtlCol="0" anchor="t"/>
          <a:lstStyle/>
          <a:p>
            <a:pPr marL="0" indent="0">
              <a:lnSpc>
                <a:spcPts val="3037"/>
              </a:lnSpc>
              <a:buNone/>
            </a:pPr>
            <a:r>
              <a:rPr sz="1600">
                <a:solidFill>
                  <a:srgbClr val="FFFFFF"/>
                </a:solidFill>
              </a:rPr>
              <a:t>Llama 3 is open source.</a:t>
            </a:r>
          </a:p>
        </p:txBody>
      </p:sp>
      <p:sp>
        <p:nvSpPr>
          <p:cNvPr id="18" name="Text 4">
            <a:extLst>
              <a:ext uri="{FF2B5EF4-FFF2-40B4-BE49-F238E27FC236}">
                <a16:creationId xmlns:a16="http://schemas.microsoft.com/office/drawing/2014/main" id="{EBDCCE90-0366-741A-1B75-D2C48B7EAAAC}"/>
              </a:ext>
            </a:extLst>
          </p:cNvPr>
          <p:cNvSpPr/>
          <p:nvPr/>
        </p:nvSpPr>
        <p:spPr>
          <a:xfrm>
            <a:off x="457022" y="5485537"/>
            <a:ext cx="4523771" cy="1051631"/>
          </a:xfrm>
          <a:prstGeom prst="rect">
            <a:avLst/>
          </a:prstGeom>
          <a:noFill/>
          <a:ln/>
        </p:spPr>
        <p:txBody>
          <a:bodyPr wrap="square" rtlCol="0" anchor="t"/>
          <a:lstStyle/>
          <a:p>
            <a:pPr marL="0" indent="0">
              <a:lnSpc>
                <a:spcPts val="3110"/>
              </a:lnSpc>
              <a:buNone/>
            </a:pPr>
            <a:r>
              <a:rPr sz="1600">
                <a:solidFill>
                  <a:srgbClr val="FFFFFF"/>
                </a:solidFill>
              </a:rPr>
              <a:t>We're putting Llama 3 in the hands of the community to kickstart the next wave of AI innovation across the stack—from applications to developer tools and more.</a:t>
            </a:r>
          </a:p>
        </p:txBody>
      </p:sp>
      <p:sp>
        <p:nvSpPr>
          <p:cNvPr id="19" name="Text 3">
            <a:extLst>
              <a:ext uri="{FF2B5EF4-FFF2-40B4-BE49-F238E27FC236}">
                <a16:creationId xmlns:a16="http://schemas.microsoft.com/office/drawing/2014/main" id="{A03A7C3B-AB33-7ABC-DB9D-299900F8B78A}"/>
              </a:ext>
            </a:extLst>
          </p:cNvPr>
          <p:cNvSpPr/>
          <p:nvPr/>
        </p:nvSpPr>
        <p:spPr>
          <a:xfrm>
            <a:off x="9852514" y="1872971"/>
            <a:ext cx="4356996" cy="385524"/>
          </a:xfrm>
          <a:prstGeom prst="rect">
            <a:avLst/>
          </a:prstGeom>
          <a:noFill/>
          <a:ln/>
        </p:spPr>
        <p:txBody>
          <a:bodyPr wrap="none" rtlCol="0" anchor="t"/>
          <a:lstStyle/>
          <a:p>
            <a:pPr marL="0" indent="0">
              <a:lnSpc>
                <a:spcPts val="3037"/>
              </a:lnSpc>
              <a:buNone/>
            </a:pPr>
            <a:r>
              <a:rPr sz="1600">
                <a:solidFill>
                  <a:srgbClr val="FFFFFF"/>
                </a:solidFill>
              </a:rPr>
              <a:t>Why Llama 3?</a:t>
            </a:r>
          </a:p>
        </p:txBody>
      </p:sp>
      <p:sp>
        <p:nvSpPr>
          <p:cNvPr id="20" name="Text 4">
            <a:extLst>
              <a:ext uri="{FF2B5EF4-FFF2-40B4-BE49-F238E27FC236}">
                <a16:creationId xmlns:a16="http://schemas.microsoft.com/office/drawing/2014/main" id="{2D57D28B-6153-D48D-4765-C0172E613462}"/>
              </a:ext>
            </a:extLst>
          </p:cNvPr>
          <p:cNvSpPr/>
          <p:nvPr/>
        </p:nvSpPr>
        <p:spPr>
          <a:xfrm>
            <a:off x="9852514" y="2413696"/>
            <a:ext cx="4356997" cy="1891314"/>
          </a:xfrm>
          <a:prstGeom prst="rect">
            <a:avLst/>
          </a:prstGeom>
          <a:noFill/>
          <a:ln/>
        </p:spPr>
        <p:txBody>
          <a:bodyPr wrap="square" rtlCol="0" anchor="t"/>
          <a:lstStyle/>
          <a:p>
            <a:pPr marL="0" indent="0">
              <a:lnSpc>
                <a:spcPts val="3110"/>
              </a:lnSpc>
              <a:buNone/>
            </a:pPr>
            <a:r>
              <a:rPr sz="1600">
                <a:solidFill>
                  <a:srgbClr val="FFFFFF"/>
                </a:solidFill>
              </a:rPr>
              <a:t>We aimed to build the best open models, matching the quality of proprietary models. We addressed developer feedback to improve Llama 3's helpfulness, prioritizing responsible use and deployment. We're embracing open source ethos by releasing early and often, allowing the community access to models in development.</a:t>
            </a:r>
          </a:p>
        </p:txBody>
      </p:sp>
      <p:sp>
        <p:nvSpPr>
          <p:cNvPr id="21" name="Text 3">
            <a:extLst>
              <a:ext uri="{FF2B5EF4-FFF2-40B4-BE49-F238E27FC236}">
                <a16:creationId xmlns:a16="http://schemas.microsoft.com/office/drawing/2014/main" id="{9173B061-F20D-C55E-BF84-1552EF800B53}"/>
              </a:ext>
            </a:extLst>
          </p:cNvPr>
          <p:cNvSpPr/>
          <p:nvPr/>
        </p:nvSpPr>
        <p:spPr>
          <a:xfrm>
            <a:off x="9852515" y="4370168"/>
            <a:ext cx="4356996" cy="385524"/>
          </a:xfrm>
          <a:prstGeom prst="rect">
            <a:avLst/>
          </a:prstGeom>
          <a:noFill/>
          <a:ln/>
        </p:spPr>
        <p:txBody>
          <a:bodyPr wrap="none" rtlCol="0" anchor="t"/>
          <a:lstStyle/>
          <a:p>
            <a:pPr marL="0" indent="0">
              <a:lnSpc>
                <a:spcPts val="3037"/>
              </a:lnSpc>
              <a:buNone/>
            </a:pPr>
            <a:r>
              <a:rPr sz="1600">
                <a:solidFill>
                  <a:srgbClr val="FFFFFF"/>
                </a:solidFill>
              </a:rPr>
              <a:t>What's next?</a:t>
            </a:r>
          </a:p>
        </p:txBody>
      </p:sp>
      <p:sp>
        <p:nvSpPr>
          <p:cNvPr id="22" name="Text 4">
            <a:extLst>
              <a:ext uri="{FF2B5EF4-FFF2-40B4-BE49-F238E27FC236}">
                <a16:creationId xmlns:a16="http://schemas.microsoft.com/office/drawing/2014/main" id="{1F111499-4814-CBF1-C3EE-CBD77859E313}"/>
              </a:ext>
            </a:extLst>
          </p:cNvPr>
          <p:cNvSpPr/>
          <p:nvPr/>
        </p:nvSpPr>
        <p:spPr>
          <a:xfrm>
            <a:off x="9852515" y="4909800"/>
            <a:ext cx="4356997" cy="2118714"/>
          </a:xfrm>
          <a:prstGeom prst="rect">
            <a:avLst/>
          </a:prstGeom>
          <a:noFill/>
          <a:ln/>
        </p:spPr>
        <p:txBody>
          <a:bodyPr wrap="square" rtlCol="0" anchor="t"/>
          <a:lstStyle/>
          <a:p>
            <a:pPr marL="0" indent="0">
              <a:lnSpc>
                <a:spcPts val="3110"/>
              </a:lnSpc>
              <a:buNone/>
            </a:pPr>
            <a:r>
              <a:rPr sz="1600">
                <a:solidFill>
                  <a:srgbClr val="FFFFFF"/>
                </a:solidFill>
              </a:rPr>
              <a:t>We'll make Llama 3 multilingual and multimodal, enhance its context length, and continue improving overall performance, including reasoning and coding abilities. Our goal is to empower the community with the best possible tools for AI innovation.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p/>
        </p:txBody>
      </p:sp>
      <p:sp>
        <p:nvSpPr>
          <p:cNvPr id="6" name="Text 1"/>
          <p:cNvSpPr/>
          <p:nvPr/>
        </p:nvSpPr>
        <p:spPr>
          <a:xfrm>
            <a:off x="635676" y="373038"/>
            <a:ext cx="7429474" cy="701873"/>
          </a:xfrm>
          <a:prstGeom prst="rect">
            <a:avLst/>
          </a:prstGeom>
          <a:noFill/>
          <a:ln/>
        </p:spPr>
        <p:txBody>
          <a:bodyPr wrap="none" rtlCol="0" anchor="t"/>
          <a:lstStyle/>
          <a:p>
            <a:pPr marL="0" indent="0">
              <a:lnSpc>
                <a:spcPts val="5526"/>
              </a:lnSpc>
              <a:buNone/>
            </a:pPr>
            <a:r>
              <a:rPr b="1" sz="4000">
                <a:solidFill>
                  <a:srgbClr val="FFFFFF"/>
                </a:solidFill>
              </a:rPr>
              <a:t>Llama 3 Performance</a:t>
            </a:r>
          </a:p>
        </p:txBody>
      </p:sp>
      <p:sp>
        <p:nvSpPr>
          <p:cNvPr id="7" name="Text 2"/>
          <p:cNvSpPr/>
          <p:nvPr/>
        </p:nvSpPr>
        <p:spPr>
          <a:xfrm>
            <a:off x="549614" y="1781823"/>
            <a:ext cx="8777265" cy="795163"/>
          </a:xfrm>
          <a:prstGeom prst="rect">
            <a:avLst/>
          </a:prstGeom>
          <a:noFill/>
          <a:ln/>
        </p:spPr>
        <p:txBody>
          <a:bodyPr wrap="none" rtlCol="0" anchor="t"/>
          <a:lstStyle/>
          <a:p>
            <a:pPr marL="0" indent="0">
              <a:lnSpc>
                <a:spcPts val="2829"/>
              </a:lnSpc>
              <a:buNone/>
            </a:pPr>
            <a:r>
              <a:rPr sz="2500">
                <a:solidFill>
                  <a:srgbClr val="FFFFFF"/>
                </a:solidFill>
              </a:rPr>
              <a:t>State-of-the-Art Results Across Benchmarks</a:t>
            </a:r>
            <a:endParaRPr lang="en-US" sz="1768" dirty="0">
              <a:solidFill>
                <a:schemeClr val="bg1"/>
              </a:solidFill>
            </a:endParaRPr>
          </a:p>
        </p:txBody>
      </p:sp>
      <p:sp>
        <p:nvSpPr>
          <p:cNvPr id="8" name="Shape 3"/>
          <p:cNvSpPr/>
          <p:nvPr/>
        </p:nvSpPr>
        <p:spPr>
          <a:xfrm>
            <a:off x="635675" y="2413621"/>
            <a:ext cx="505301" cy="505301"/>
          </a:xfrm>
          <a:prstGeom prst="roundRect">
            <a:avLst>
              <a:gd name="adj" fmla="val 18667"/>
            </a:avLst>
          </a:prstGeom>
          <a:solidFill>
            <a:srgbClr val="003180"/>
          </a:solidFill>
          <a:ln w="7620">
            <a:solidFill>
              <a:srgbClr val="194A99"/>
            </a:solidFill>
            <a:prstDash val="solid"/>
          </a:ln>
        </p:spPr>
        <p:txBody>
          <a:bodyPr/>
          <a:p/>
        </p:txBody>
      </p:sp>
      <p:sp>
        <p:nvSpPr>
          <p:cNvPr id="9" name="Text 4"/>
          <p:cNvSpPr/>
          <p:nvPr/>
        </p:nvSpPr>
        <p:spPr>
          <a:xfrm>
            <a:off x="810816" y="2497798"/>
            <a:ext cx="154900" cy="336828"/>
          </a:xfrm>
          <a:prstGeom prst="rect">
            <a:avLst/>
          </a:prstGeom>
          <a:noFill/>
          <a:ln/>
        </p:spPr>
        <p:txBody>
          <a:bodyPr wrap="none" rtlCol="0" anchor="t"/>
          <a:lstStyle/>
          <a:p>
            <a:pPr marL="0" indent="0" algn="ctr">
              <a:lnSpc>
                <a:spcPts val="2653"/>
              </a:lnSpc>
              <a:buNone/>
            </a:pPr>
            <a:r>
              <a:rPr lang="en-US" sz="2653" dirty="0">
                <a:solidFill>
                  <a:schemeClr val="bg1"/>
                </a:solidFill>
                <a:latin typeface="Asar" pitchFamily="34" charset="0"/>
                <a:ea typeface="Asar" pitchFamily="34" charset="-122"/>
                <a:cs typeface="Asar" pitchFamily="34" charset="-120"/>
              </a:rPr>
              <a:t>1</a:t>
            </a:r>
            <a:endParaRPr lang="en-US" sz="2653" dirty="0">
              <a:solidFill>
                <a:schemeClr val="bg1"/>
              </a:solidFill>
            </a:endParaRPr>
          </a:p>
        </p:txBody>
      </p:sp>
      <p:sp>
        <p:nvSpPr>
          <p:cNvPr id="10" name="Text 5"/>
          <p:cNvSpPr/>
          <p:nvPr/>
        </p:nvSpPr>
        <p:spPr>
          <a:xfrm>
            <a:off x="1365528" y="2413621"/>
            <a:ext cx="2807256" cy="350877"/>
          </a:xfrm>
          <a:prstGeom prst="rect">
            <a:avLst/>
          </a:prstGeom>
          <a:noFill/>
          <a:ln/>
        </p:spPr>
        <p:txBody>
          <a:bodyPr wrap="none" rtlCol="0" anchor="t"/>
          <a:lstStyle/>
          <a:p>
            <a:pPr marL="0" indent="0">
              <a:lnSpc>
                <a:spcPts val="2763"/>
              </a:lnSpc>
              <a:buNone/>
            </a:pPr>
            <a:r>
              <a:rPr sz="1600">
                <a:solidFill>
                  <a:srgbClr val="FFFFFF"/>
                </a:solidFill>
              </a:rPr>
              <a:t>Llama 3 is a major leap.</a:t>
            </a:r>
          </a:p>
        </p:txBody>
      </p:sp>
      <p:sp>
        <p:nvSpPr>
          <p:cNvPr id="11" name="Text 6"/>
          <p:cNvSpPr/>
          <p:nvPr/>
        </p:nvSpPr>
        <p:spPr>
          <a:xfrm>
            <a:off x="1365528" y="2899157"/>
            <a:ext cx="3798143" cy="1796058"/>
          </a:xfrm>
          <a:prstGeom prst="rect">
            <a:avLst/>
          </a:prstGeom>
          <a:noFill/>
          <a:ln/>
        </p:spPr>
        <p:txBody>
          <a:bodyPr wrap="square" rtlCol="0" anchor="t"/>
          <a:lstStyle/>
          <a:p>
            <a:pPr marL="0" indent="0">
              <a:lnSpc>
                <a:spcPts val="2829"/>
              </a:lnSpc>
              <a:buNone/>
            </a:pPr>
            <a:r>
              <a:rPr sz="1600">
                <a:solidFill>
                  <a:srgbClr val="FFFFFF"/>
                </a:solidFill>
              </a:rPr>
              <a:t>Our 8B and 70B parameter Llama 3 models outperform Llama 2 and set a new standard for LLMs at those scales. Improvements in pretraining and post-training have made our pretrained and instruction-fine-tuned models the best at their respective sizes. These improvements have also led to reduced false refusal rates, enhanced alignment, and increased diversity in model responses.</a:t>
            </a:r>
          </a:p>
        </p:txBody>
      </p:sp>
      <p:sp>
        <p:nvSpPr>
          <p:cNvPr id="12" name="Shape 7"/>
          <p:cNvSpPr/>
          <p:nvPr/>
        </p:nvSpPr>
        <p:spPr>
          <a:xfrm>
            <a:off x="635675" y="5220799"/>
            <a:ext cx="505301" cy="505301"/>
          </a:xfrm>
          <a:prstGeom prst="roundRect">
            <a:avLst>
              <a:gd name="adj" fmla="val 18667"/>
            </a:avLst>
          </a:prstGeom>
          <a:solidFill>
            <a:srgbClr val="003180"/>
          </a:solidFill>
          <a:ln w="7620">
            <a:solidFill>
              <a:srgbClr val="194A99"/>
            </a:solidFill>
            <a:prstDash val="solid"/>
          </a:ln>
        </p:spPr>
        <p:txBody>
          <a:bodyPr/>
          <a:p/>
        </p:txBody>
      </p:sp>
      <p:sp>
        <p:nvSpPr>
          <p:cNvPr id="13" name="Text 8"/>
          <p:cNvSpPr/>
          <p:nvPr/>
        </p:nvSpPr>
        <p:spPr>
          <a:xfrm>
            <a:off x="793671" y="5304976"/>
            <a:ext cx="189309" cy="336828"/>
          </a:xfrm>
          <a:prstGeom prst="rect">
            <a:avLst/>
          </a:prstGeom>
          <a:noFill/>
          <a:ln/>
        </p:spPr>
        <p:txBody>
          <a:bodyPr wrap="none" rtlCol="0" anchor="t"/>
          <a:lstStyle/>
          <a:p>
            <a:pPr marL="0" indent="0" algn="ctr">
              <a:lnSpc>
                <a:spcPts val="2653"/>
              </a:lnSpc>
              <a:buNone/>
            </a:pPr>
            <a:r>
              <a:rPr lang="en-US" sz="2653" dirty="0">
                <a:solidFill>
                  <a:schemeClr val="bg1"/>
                </a:solidFill>
                <a:latin typeface="Asar" pitchFamily="34" charset="0"/>
                <a:ea typeface="Asar" pitchFamily="34" charset="-122"/>
                <a:cs typeface="Asar" pitchFamily="34" charset="-120"/>
              </a:rPr>
              <a:t>2</a:t>
            </a:r>
            <a:endParaRPr lang="en-US" sz="2653" dirty="0">
              <a:solidFill>
                <a:schemeClr val="bg1"/>
              </a:solidFill>
            </a:endParaRPr>
          </a:p>
        </p:txBody>
      </p:sp>
      <p:sp>
        <p:nvSpPr>
          <p:cNvPr id="14" name="Text 9"/>
          <p:cNvSpPr/>
          <p:nvPr/>
        </p:nvSpPr>
        <p:spPr>
          <a:xfrm>
            <a:off x="1365528" y="5220799"/>
            <a:ext cx="2807256" cy="350877"/>
          </a:xfrm>
          <a:prstGeom prst="rect">
            <a:avLst/>
          </a:prstGeom>
          <a:noFill/>
          <a:ln/>
        </p:spPr>
        <p:txBody>
          <a:bodyPr wrap="none" rtlCol="0" anchor="t"/>
          <a:lstStyle/>
          <a:p>
            <a:pPr marL="0" indent="0">
              <a:lnSpc>
                <a:spcPts val="2763"/>
              </a:lnSpc>
              <a:buNone/>
            </a:pPr>
            <a:r>
              <a:rPr sz="1600">
                <a:solidFill>
                  <a:srgbClr val="FFFFFF"/>
                </a:solidFill>
              </a:rPr>
              <a:t>Human evaluations confirm.</a:t>
            </a:r>
          </a:p>
        </p:txBody>
      </p:sp>
      <p:sp>
        <p:nvSpPr>
          <p:cNvPr id="15" name="Text 10"/>
          <p:cNvSpPr/>
          <p:nvPr/>
        </p:nvSpPr>
        <p:spPr>
          <a:xfrm>
            <a:off x="1365528" y="5706334"/>
            <a:ext cx="4142387" cy="1796057"/>
          </a:xfrm>
          <a:prstGeom prst="rect">
            <a:avLst/>
          </a:prstGeom>
          <a:noFill/>
          <a:ln/>
        </p:spPr>
        <p:txBody>
          <a:bodyPr wrap="square" rtlCol="0" anchor="t"/>
          <a:lstStyle/>
          <a:p>
            <a:pPr marL="0" indent="0">
              <a:lnSpc>
                <a:spcPts val="2829"/>
              </a:lnSpc>
              <a:buNone/>
            </a:pPr>
            <a:r>
              <a:rPr sz="1600">
                <a:solidFill>
                  <a:srgbClr val="FFFFFF"/>
                </a:solidFill>
              </a:rPr>
              <a:t>We've developed a new high-quality human evaluation set covering 12 key use cases. Our 70B instruction-following model consistently outperforms competing models of similar size in real-world scenarios. The chart below shows aggregated results of human evaluations against Claude Sonnet, Mistral Medium, and GPT-3.5, highlighting Llama 3's strength in real-world tasks.</a:t>
            </a:r>
          </a:p>
        </p:txBody>
      </p:sp>
      <p:sp>
        <p:nvSpPr>
          <p:cNvPr id="16" name="Shape 11"/>
          <p:cNvSpPr/>
          <p:nvPr/>
        </p:nvSpPr>
        <p:spPr>
          <a:xfrm>
            <a:off x="9876493" y="3749884"/>
            <a:ext cx="505301" cy="505301"/>
          </a:xfrm>
          <a:prstGeom prst="roundRect">
            <a:avLst>
              <a:gd name="adj" fmla="val 18667"/>
            </a:avLst>
          </a:prstGeom>
          <a:solidFill>
            <a:srgbClr val="003180"/>
          </a:solidFill>
          <a:ln w="7620">
            <a:solidFill>
              <a:srgbClr val="194A99"/>
            </a:solidFill>
            <a:prstDash val="solid"/>
          </a:ln>
        </p:spPr>
        <p:txBody>
          <a:bodyPr/>
          <a:p/>
        </p:txBody>
      </p:sp>
      <p:sp>
        <p:nvSpPr>
          <p:cNvPr id="17" name="Text 12"/>
          <p:cNvSpPr/>
          <p:nvPr/>
        </p:nvSpPr>
        <p:spPr>
          <a:xfrm>
            <a:off x="10035322" y="3834061"/>
            <a:ext cx="187643" cy="336828"/>
          </a:xfrm>
          <a:prstGeom prst="rect">
            <a:avLst/>
          </a:prstGeom>
          <a:noFill/>
          <a:ln/>
        </p:spPr>
        <p:txBody>
          <a:bodyPr wrap="none" rtlCol="0" anchor="t"/>
          <a:lstStyle/>
          <a:p>
            <a:pPr marL="0" indent="0" algn="ctr">
              <a:lnSpc>
                <a:spcPts val="2653"/>
              </a:lnSpc>
              <a:buNone/>
            </a:pPr>
            <a:r>
              <a:rPr lang="en-US" sz="2653" dirty="0">
                <a:solidFill>
                  <a:schemeClr val="bg1"/>
                </a:solidFill>
                <a:latin typeface="Asar" pitchFamily="34" charset="0"/>
                <a:ea typeface="Asar" pitchFamily="34" charset="-122"/>
                <a:cs typeface="Asar" pitchFamily="34" charset="-120"/>
              </a:rPr>
              <a:t>3</a:t>
            </a:r>
            <a:endParaRPr lang="en-US" sz="2653" dirty="0">
              <a:solidFill>
                <a:schemeClr val="bg1"/>
              </a:solidFill>
            </a:endParaRPr>
          </a:p>
        </p:txBody>
      </p:sp>
      <p:sp>
        <p:nvSpPr>
          <p:cNvPr id="18" name="Text 13"/>
          <p:cNvSpPr/>
          <p:nvPr/>
        </p:nvSpPr>
        <p:spPr>
          <a:xfrm>
            <a:off x="10606346" y="3749884"/>
            <a:ext cx="2881789" cy="350877"/>
          </a:xfrm>
          <a:prstGeom prst="rect">
            <a:avLst/>
          </a:prstGeom>
          <a:noFill/>
          <a:ln/>
        </p:spPr>
        <p:txBody>
          <a:bodyPr wrap="none" rtlCol="0" anchor="t"/>
          <a:lstStyle/>
          <a:p>
            <a:pPr marL="0" indent="0">
              <a:lnSpc>
                <a:spcPts val="2763"/>
              </a:lnSpc>
              <a:buNone/>
            </a:pPr>
            <a:r>
              <a:rPr sz="1600">
                <a:solidFill>
                  <a:srgbClr val="FFFFFF"/>
                </a:solidFill>
              </a:rPr>
              <a:t>Focus on real-world use cases.</a:t>
            </a:r>
          </a:p>
        </p:txBody>
      </p:sp>
      <p:sp>
        <p:nvSpPr>
          <p:cNvPr id="19" name="Text 14"/>
          <p:cNvSpPr/>
          <p:nvPr/>
        </p:nvSpPr>
        <p:spPr>
          <a:xfrm>
            <a:off x="10606346" y="4235420"/>
            <a:ext cx="3473291" cy="2652256"/>
          </a:xfrm>
          <a:prstGeom prst="rect">
            <a:avLst/>
          </a:prstGeom>
          <a:noFill/>
          <a:ln/>
        </p:spPr>
        <p:txBody>
          <a:bodyPr wrap="square" rtlCol="0" anchor="t"/>
          <a:lstStyle/>
          <a:p>
            <a:pPr marL="0" indent="0">
              <a:lnSpc>
                <a:spcPts val="2829"/>
              </a:lnSpc>
              <a:buNone/>
            </a:pPr>
            <a:r>
              <a:rPr sz="1600">
                <a:solidFill>
                  <a:srgbClr val="FFFFFF"/>
                </a:solidFill>
              </a:rPr>
              <a:t>We evaluated Llama 3 on standard benchmarks and developed a new high-quality human evaluation set, containing 1,800 prompts across 12 key use cases. This set helps assess real-world performance. For improved model safety, even our own modeling teams don't have access to this evaluation set, ensuring that Llama 3 isn't overfitting to it. The chart below shows human evaluation results for Llama 3 against comparable models.</a:t>
            </a:r>
          </a:p>
        </p:txBody>
      </p:sp>
      <p:sp>
        <p:nvSpPr>
          <p:cNvPr id="4" name="TextBox 3">
            <a:extLst>
              <a:ext uri="{FF2B5EF4-FFF2-40B4-BE49-F238E27FC236}">
                <a16:creationId xmlns:a16="http://schemas.microsoft.com/office/drawing/2014/main" id="{78A3BF24-1B37-C355-216B-A51563389A80}"/>
              </a:ext>
            </a:extLst>
          </p:cNvPr>
          <p:cNvSpPr txBox="1"/>
          <p:nvPr/>
        </p:nvSpPr>
        <p:spPr>
          <a:xfrm>
            <a:off x="9876493" y="524392"/>
            <a:ext cx="2807256" cy="2585323"/>
          </a:xfrm>
          <a:prstGeom prst="rect">
            <a:avLst/>
          </a:prstGeom>
          <a:noFill/>
        </p:spPr>
        <p:txBody>
          <a:bodyPr wrap="square" rtlCol="0">
            <a:spAutoFit/>
          </a:bodyPr>
          <a:lstStyle/>
          <a:p>
            <a:r>
              <a:rPr u="sng">
                <a:solidFill>
                  <a:srgbClr val="0000FF"/>
                </a:solidFill>
              </a:rPr>
              <a:t>https://encrypted-tbn0.gstatic.com/images?q=tbn:ANd9GcQ8XaOniGFjHrxYnjX8sghabxcvV34Hc3tfvY1g9-KsQgewMBhYG6hWWiFG3wg&amp;s</a:t>
            </a:r>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29</Words>
  <Application>Microsoft Office PowerPoint</Application>
  <PresentationFormat>Custom</PresentationFormat>
  <Paragraphs>39</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Asar</vt:lpstr>
      <vt:lpstr>Office Theme</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Karthik Avinash</cp:lastModifiedBy>
  <cp:revision>16</cp:revision>
  <dcterms:created xsi:type="dcterms:W3CDTF">2024-08-13T12:11:12Z</dcterms:created>
  <dcterms:modified xsi:type="dcterms:W3CDTF">2024-09-02T05:10:26Z</dcterms:modified>
</cp:coreProperties>
</file>