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81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18" y="0"/>
            <a:ext cx="4830182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3335" y="3031541"/>
            <a:ext cx="4679577" cy="18524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1600">
                <a:solidFill>
                  <a:srgbClr val="FFFFFF"/>
                </a:solidFill>
              </a:rPr>
              <a:t>Health Guard Policy provides comprehensive</a:t>
            </a:r>
            <a:r>
              <a:rPr sz="1600">
                <a:solidFill>
                  <a:srgbClr val="FFFFFF"/>
                </a:solidFill>
              </a:rPr>
              <a:t>coverage for hospitalization expenses due to</a:t>
            </a:r>
            <a:r>
              <a:rPr sz="1600">
                <a:solidFill>
                  <a:srgbClr val="FFFFFF"/>
                </a:solidFill>
              </a:rPr>
              <a:t>illness or accidents.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E8E746-8FA6-BD15-90F6-D8F8D958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984" y="2235101"/>
            <a:ext cx="44386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AD13A-DCB0-43AC-0AE3-DF910B19D1B3}"/>
              </a:ext>
            </a:extLst>
          </p:cNvPr>
          <p:cNvSpPr txBox="1"/>
          <p:nvPr/>
        </p:nvSpPr>
        <p:spPr>
          <a:xfrm>
            <a:off x="473336" y="1791171"/>
            <a:ext cx="30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500">
                <a:solidFill>
                  <a:srgbClr val="FFFFFF"/>
                </a:solidFill>
              </a:rPr>
              <a:t>Health Guard Policy: Your Protection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CEF38-C342-6CD2-5526-A63CAB1F5DA0}"/>
              </a:ext>
            </a:extLst>
          </p:cNvPr>
          <p:cNvSpPr txBox="1"/>
          <p:nvPr/>
        </p:nvSpPr>
        <p:spPr>
          <a:xfrm>
            <a:off x="473336" y="591671"/>
            <a:ext cx="889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b="1" sz="4000">
                <a:solidFill>
                  <a:srgbClr val="FFFFFF"/>
                </a:solidFill>
              </a:rPr>
              <a:t>Bajaj Allianz Health Guard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022" y="262294"/>
            <a:ext cx="8789730" cy="771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6074"/>
              </a:lnSpc>
              <a:buNone/>
            </a:pPr>
            <a:r>
              <a:rPr b="1" sz="4000">
                <a:solidFill>
                  <a:srgbClr val="FFFFFF"/>
                </a:solidFill>
              </a:rPr>
              <a:t>Comprehensive Coverage</a:t>
            </a:r>
          </a:p>
        </p:txBody>
      </p:sp>
      <p:sp>
        <p:nvSpPr>
          <p:cNvPr id="7" name="Text 4"/>
          <p:cNvSpPr/>
          <p:nvPr/>
        </p:nvSpPr>
        <p:spPr>
          <a:xfrm>
            <a:off x="457022" y="2491763"/>
            <a:ext cx="4523771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1600">
                <a:solidFill>
                  <a:srgbClr val="FFFFFF"/>
                </a:solidFill>
              </a:rPr>
              <a:t>Bajaj Allianz's Health Guard addresses medical</a:t>
            </a:r>
            <a:r>
              <a:rPr sz="1600">
                <a:solidFill>
                  <a:srgbClr val="FFFFFF"/>
                </a:solidFill>
              </a:rPr>
              <a:t>treatment costs during hospitalization caused by</a:t>
            </a:r>
            <a:r>
              <a:rPr sz="1600">
                <a:solidFill>
                  <a:srgbClr val="FFFFFF"/>
                </a:solidFill>
              </a:rPr>
              <a:t>severe illness or accidents, offering</a:t>
            </a:r>
            <a:r>
              <a:rPr sz="1600">
                <a:solidFill>
                  <a:srgbClr val="FFFFFF"/>
                </a:solidFill>
              </a:rPr>
              <a:t>comprehensive benefits at affordable prices.</a:t>
            </a:r>
          </a:p>
          <a:p>
            <a:pPr marL="0" indent="0" algn="l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B8CB-49DA-B0C3-AC18-6B6B5500D8B2}"/>
              </a:ext>
            </a:extLst>
          </p:cNvPr>
          <p:cNvSpPr txBox="1"/>
          <p:nvPr/>
        </p:nvSpPr>
        <p:spPr>
          <a:xfrm>
            <a:off x="10980583" y="690057"/>
            <a:ext cx="2064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u="sng">
                <a:solidFill>
                  <a:srgbClr val="0000FF"/>
                </a:solidFill>
              </a:rPr>
              <a:t>https://encrypted-tbn0.gstatic.com/images?q=tbn:ANd9GcQ041YfTXNr5CiQ60UwVUJX9Kv0oQhk2r6aa3bkFtJziOfmGOM0sZbD8KzO22U&amp;s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EBDCCE90-0366-741A-1B75-D2C48B7EAAAC}"/>
              </a:ext>
            </a:extLst>
          </p:cNvPr>
          <p:cNvSpPr/>
          <p:nvPr/>
        </p:nvSpPr>
        <p:spPr>
          <a:xfrm>
            <a:off x="457022" y="5485538"/>
            <a:ext cx="4781952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1600">
                <a:solidFill>
                  <a:srgbClr val="FFFFFF"/>
                </a:solidFill>
              </a:rPr>
              <a:t>Protect yourself financially during unexpected</a:t>
            </a:r>
            <a:r>
              <a:rPr sz="1600">
                <a:solidFill>
                  <a:srgbClr val="FFFFFF"/>
                </a:solidFill>
              </a:rPr>
              <a:t>health events with the Bajaj Allianz Health Guard</a:t>
            </a:r>
            <a:r>
              <a:rPr sz="1600">
                <a:solidFill>
                  <a:srgbClr val="FFFFFF"/>
                </a:solidFill>
              </a:rPr>
              <a:t>Policy. This policy ensures peace of mind and</a:t>
            </a:r>
            <a:r>
              <a:rPr sz="1600">
                <a:solidFill>
                  <a:srgbClr val="FFFFFF"/>
                </a:solidFill>
              </a:rPr>
              <a:t>covers the costs of treatment.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1F111499-4814-CBF1-C3EE-CBD77859E313}"/>
              </a:ext>
            </a:extLst>
          </p:cNvPr>
          <p:cNvSpPr/>
          <p:nvPr/>
        </p:nvSpPr>
        <p:spPr>
          <a:xfrm>
            <a:off x="9852515" y="4496928"/>
            <a:ext cx="4320861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1600">
                <a:solidFill>
                  <a:srgbClr val="FFFFFF"/>
                </a:solidFill>
              </a:rPr>
              <a:t>The policy offers flexible plans and sum insured</a:t>
            </a:r>
            <a:r>
              <a:rPr sz="1600">
                <a:solidFill>
                  <a:srgbClr val="FFFFFF"/>
                </a:solidFill>
              </a:rPr>
              <a:t>options to meet your individual needs.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631EF38-BDDB-9EA3-42F8-2D144D62149F}"/>
              </a:ext>
            </a:extLst>
          </p:cNvPr>
          <p:cNvSpPr/>
          <p:nvPr/>
        </p:nvSpPr>
        <p:spPr>
          <a:xfrm>
            <a:off x="457022" y="5044181"/>
            <a:ext cx="4781952" cy="45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2500">
                <a:solidFill>
                  <a:srgbClr val="FFFFFF"/>
                </a:solidFill>
              </a:rPr>
              <a:t>Financial Security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F3D223B-BDBC-627A-5E06-4AEC7C165C28}"/>
              </a:ext>
            </a:extLst>
          </p:cNvPr>
          <p:cNvSpPr/>
          <p:nvPr/>
        </p:nvSpPr>
        <p:spPr>
          <a:xfrm>
            <a:off x="9852515" y="4006792"/>
            <a:ext cx="4046365" cy="489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2500">
                <a:solidFill>
                  <a:srgbClr val="FFFFFF"/>
                </a:solidFill>
              </a:rPr>
              <a:t>Plan &amp; Sum Insured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E9518B8-4950-96A8-9602-7F8B17882EE8}"/>
              </a:ext>
            </a:extLst>
          </p:cNvPr>
          <p:cNvSpPr/>
          <p:nvPr/>
        </p:nvSpPr>
        <p:spPr>
          <a:xfrm>
            <a:off x="457020" y="1992047"/>
            <a:ext cx="4781952" cy="45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2500">
                <a:solidFill>
                  <a:srgbClr val="FFFFFF"/>
                </a:solidFill>
              </a:rPr>
              <a:t>Key Benefits</a:t>
            </a:r>
            <a:endParaRPr lang="en-US" sz="1944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p/>
        </p:txBody>
      </p:sp>
      <p:sp>
        <p:nvSpPr>
          <p:cNvPr id="6" name="Text 1"/>
          <p:cNvSpPr/>
          <p:nvPr/>
        </p:nvSpPr>
        <p:spPr>
          <a:xfrm>
            <a:off x="635676" y="373038"/>
            <a:ext cx="5496183" cy="701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5526"/>
              </a:lnSpc>
              <a:buNone/>
            </a:pPr>
            <a:r>
              <a:rPr b="1" sz="4000">
                <a:solidFill>
                  <a:srgbClr val="FFFFFF"/>
                </a:solidFill>
              </a:rPr>
              <a:t>Plan Options</a:t>
            </a:r>
          </a:p>
        </p:txBody>
      </p:sp>
      <p:sp>
        <p:nvSpPr>
          <p:cNvPr id="8" name="Shape 3"/>
          <p:cNvSpPr/>
          <p:nvPr/>
        </p:nvSpPr>
        <p:spPr>
          <a:xfrm>
            <a:off x="635675" y="2413621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p/>
        </p:txBody>
      </p:sp>
      <p:sp>
        <p:nvSpPr>
          <p:cNvPr id="9" name="Text 4"/>
          <p:cNvSpPr/>
          <p:nvPr/>
        </p:nvSpPr>
        <p:spPr>
          <a:xfrm>
            <a:off x="810816" y="2497798"/>
            <a:ext cx="154900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365529" y="2929832"/>
            <a:ext cx="4088598" cy="63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1600">
                <a:solidFill>
                  <a:srgbClr val="FFFFFF"/>
                </a:solidFill>
              </a:rPr>
              <a:t>The Health Guard policy offers three plans:</a:t>
            </a:r>
            <a:r>
              <a:rPr sz="1600">
                <a:solidFill>
                  <a:srgbClr val="FFFFFF"/>
                </a:solidFill>
              </a:rPr>
              <a:t>Silver, Gold, and Platinum, catering to different</a:t>
            </a:r>
            <a:r>
              <a:rPr sz="1600">
                <a:solidFill>
                  <a:srgbClr val="FFFFFF"/>
                </a:solidFill>
              </a:rPr>
              <a:t>coverage needs.</a:t>
            </a:r>
          </a:p>
        </p:txBody>
      </p:sp>
      <p:sp>
        <p:nvSpPr>
          <p:cNvPr id="12" name="Shape 7"/>
          <p:cNvSpPr/>
          <p:nvPr/>
        </p:nvSpPr>
        <p:spPr>
          <a:xfrm>
            <a:off x="635675" y="5220799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p/>
        </p:txBody>
      </p:sp>
      <p:sp>
        <p:nvSpPr>
          <p:cNvPr id="13" name="Text 8"/>
          <p:cNvSpPr/>
          <p:nvPr/>
        </p:nvSpPr>
        <p:spPr>
          <a:xfrm>
            <a:off x="793671" y="5304976"/>
            <a:ext cx="189309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1365529" y="5761950"/>
            <a:ext cx="4088598" cy="63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1600">
                <a:solidFill>
                  <a:srgbClr val="FFFFFF"/>
                </a:solidFill>
              </a:rPr>
              <a:t>The Gold and Platinum plans offer maternity</a:t>
            </a:r>
            <a:r>
              <a:rPr sz="1600">
                <a:solidFill>
                  <a:srgbClr val="FFFFFF"/>
                </a:solidFill>
              </a:rPr>
              <a:t>benefits, including coverage for normal and</a:t>
            </a:r>
            <a:r>
              <a:rPr sz="1600">
                <a:solidFill>
                  <a:srgbClr val="FFFFFF"/>
                </a:solidFill>
              </a:rPr>
              <a:t>caesarean deliveries. They also include a new-born</a:t>
            </a:r>
            <a:r>
              <a:rPr sz="1600">
                <a:solidFill>
                  <a:srgbClr val="FFFFFF"/>
                </a:solidFill>
              </a:rPr>
              <a:t>baby cover.</a:t>
            </a:r>
          </a:p>
        </p:txBody>
      </p:sp>
      <p:sp>
        <p:nvSpPr>
          <p:cNvPr id="16" name="Shape 11"/>
          <p:cNvSpPr/>
          <p:nvPr/>
        </p:nvSpPr>
        <p:spPr>
          <a:xfrm>
            <a:off x="9876493" y="3749884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p/>
        </p:txBody>
      </p:sp>
      <p:sp>
        <p:nvSpPr>
          <p:cNvPr id="17" name="Text 12"/>
          <p:cNvSpPr/>
          <p:nvPr/>
        </p:nvSpPr>
        <p:spPr>
          <a:xfrm>
            <a:off x="10035322" y="3834061"/>
            <a:ext cx="187643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606346" y="4255185"/>
            <a:ext cx="3641913" cy="120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1600">
                <a:solidFill>
                  <a:srgbClr val="FFFFFF"/>
                </a:solidFill>
              </a:rPr>
              <a:t>The Platinum plan provides additional benefits</a:t>
            </a:r>
            <a:r>
              <a:rPr sz="1600">
                <a:solidFill>
                  <a:srgbClr val="FFFFFF"/>
                </a:solidFill>
              </a:rPr>
              <a:t>such as super cumulative bonus, recharge benefit,</a:t>
            </a:r>
            <a:r>
              <a:rPr sz="1600">
                <a:solidFill>
                  <a:srgbClr val="FFFFFF"/>
                </a:solidFill>
              </a:rPr>
              <a:t>and wellness discounts.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3BF24-1B37-C355-216B-A51563389A80}"/>
              </a:ext>
            </a:extLst>
          </p:cNvPr>
          <p:cNvSpPr txBox="1"/>
          <p:nvPr/>
        </p:nvSpPr>
        <p:spPr>
          <a:xfrm>
            <a:off x="11441003" y="386249"/>
            <a:ext cx="2807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u="sng">
                <a:solidFill>
                  <a:srgbClr val="0000FF"/>
                </a:solidFill>
              </a:rPr>
              <a:t>https://encrypted-tbn0.gstatic.com/images?q=tbn:ANd9GcTRIeQDKDvz4coDFYtrTcAauTL34sn9KZFryddii9otfmY-bPLHdagsUQq90Q&amp;s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779B5A35-41A8-FDA9-0D8B-3A8EC5D41BB7}"/>
              </a:ext>
            </a:extLst>
          </p:cNvPr>
          <p:cNvSpPr/>
          <p:nvPr/>
        </p:nvSpPr>
        <p:spPr>
          <a:xfrm>
            <a:off x="1365528" y="2362661"/>
            <a:ext cx="4088598" cy="471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2500">
                <a:solidFill>
                  <a:srgbClr val="FFFFFF"/>
                </a:solidFill>
              </a:rPr>
              <a:t>Plan Comparison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F4D08EBD-2904-3BF5-4A2E-9F368E388457}"/>
              </a:ext>
            </a:extLst>
          </p:cNvPr>
          <p:cNvSpPr/>
          <p:nvPr/>
        </p:nvSpPr>
        <p:spPr>
          <a:xfrm>
            <a:off x="1365529" y="5270651"/>
            <a:ext cx="4088598" cy="455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2500">
                <a:solidFill>
                  <a:srgbClr val="FFFFFF"/>
                </a:solidFill>
              </a:rPr>
              <a:t>Gold &amp; Platinum Plans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461A87A7-48B8-CF25-68A3-EDEFD6448F8D}"/>
              </a:ext>
            </a:extLst>
          </p:cNvPr>
          <p:cNvSpPr/>
          <p:nvPr/>
        </p:nvSpPr>
        <p:spPr>
          <a:xfrm>
            <a:off x="10606346" y="3768618"/>
            <a:ext cx="3641913" cy="402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2500">
                <a:solidFill>
                  <a:srgbClr val="FFFFFF"/>
                </a:solidFill>
              </a:rPr>
              <a:t>Platinum Plan Benefits</a:t>
            </a:r>
            <a:endParaRPr lang="en-US" sz="1768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Asar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Avinash</cp:lastModifiedBy>
  <cp:revision>28</cp:revision>
  <dcterms:created xsi:type="dcterms:W3CDTF">2024-08-13T12:11:12Z</dcterms:created>
  <dcterms:modified xsi:type="dcterms:W3CDTF">2024-09-13T04:55:48Z</dcterms:modified>
</cp:coreProperties>
</file>