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60" r:id="rId4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7819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0218" y="0"/>
            <a:ext cx="4830182" cy="822960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473335" y="3031541"/>
            <a:ext cx="4679577" cy="18524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sz="1600">
                <a:solidFill>
                  <a:srgbClr val="FFFFFF"/>
                </a:solidFill>
              </a:rPr>
              <a:t>This presentation is on Bajaj Allianz Health Guard</a:t>
            </a:r>
            <a:r>
              <a:rPr sz="1600">
                <a:solidFill>
                  <a:srgbClr val="FFFFFF"/>
                </a:solidFill>
              </a:rPr>
              <a:t>Policy, a comprehensive health insurance plan that</a:t>
            </a:r>
            <a:r>
              <a:rPr sz="1600">
                <a:solidFill>
                  <a:srgbClr val="FFFFFF"/>
                </a:solidFill>
              </a:rPr>
              <a:t>offers coverage for hospitalization expenses</a:t>
            </a:r>
            <a:r>
              <a:rPr sz="1600">
                <a:solidFill>
                  <a:srgbClr val="FFFFFF"/>
                </a:solidFill>
              </a:rPr>
              <a:t>incurred due to illness or accident. It is</a:t>
            </a:r>
            <a:r>
              <a:rPr sz="1600">
                <a:solidFill>
                  <a:srgbClr val="FFFFFF"/>
                </a:solidFill>
              </a:rPr>
              <a:t>designed to cater to your health care needs and</a:t>
            </a:r>
            <a:r>
              <a:rPr sz="1600">
                <a:solidFill>
                  <a:srgbClr val="FFFFFF"/>
                </a:solidFill>
              </a:rPr>
              <a:t>provide financial security during medical</a:t>
            </a:r>
            <a:r>
              <a:rPr sz="1600">
                <a:solidFill>
                  <a:srgbClr val="FFFFFF"/>
                </a:solidFill>
              </a:rPr>
              <a:t>emergencies.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7E8E746-8FA6-BD15-90F6-D8F8D958EB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5984" y="2235101"/>
            <a:ext cx="4438650" cy="4057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AAD13A-DCB0-43AC-0AE3-DF910B19D1B3}"/>
              </a:ext>
            </a:extLst>
          </p:cNvPr>
          <p:cNvSpPr txBox="1"/>
          <p:nvPr/>
        </p:nvSpPr>
        <p:spPr>
          <a:xfrm>
            <a:off x="473336" y="1791171"/>
            <a:ext cx="308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500">
                <a:solidFill>
                  <a:srgbClr val="FFFFFF"/>
                </a:solidFill>
              </a:rPr>
              <a:t>Bajaj Allianz Health Guard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3CEF38-C342-6CD2-5526-A63CAB1F5DA0}"/>
              </a:ext>
            </a:extLst>
          </p:cNvPr>
          <p:cNvSpPr txBox="1"/>
          <p:nvPr/>
        </p:nvSpPr>
        <p:spPr>
          <a:xfrm>
            <a:off x="473336" y="591671"/>
            <a:ext cx="889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b="1" sz="4000">
                <a:solidFill>
                  <a:srgbClr val="FFFFFF"/>
                </a:solidFill>
              </a:rPr>
              <a:t>Health Insurance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75000"/>
            </a:srgbClr>
          </a:solidFill>
          <a:ln/>
        </p:spPr>
        <p:txBody>
          <a:bodyPr/>
          <a:p/>
        </p:txBody>
      </p:sp>
      <p:sp>
        <p:nvSpPr>
          <p:cNvPr id="4" name="Text 1"/>
          <p:cNvSpPr/>
          <p:nvPr/>
        </p:nvSpPr>
        <p:spPr>
          <a:xfrm>
            <a:off x="457022" y="262294"/>
            <a:ext cx="8789730" cy="7712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6074"/>
              </a:lnSpc>
              <a:buNone/>
            </a:pPr>
            <a:r>
              <a:rPr b="1" sz="4000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7" name="Text 4"/>
          <p:cNvSpPr/>
          <p:nvPr/>
        </p:nvSpPr>
        <p:spPr>
          <a:xfrm>
            <a:off x="457022" y="2491763"/>
            <a:ext cx="4523771" cy="6893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sz="1600">
                <a:solidFill>
                  <a:srgbClr val="FFFFFF"/>
                </a:solidFill>
              </a:rPr>
              <a:t>Bajaj Allianz Health Guard Policy provides</a:t>
            </a:r>
            <a:r>
              <a:rPr sz="1600">
                <a:solidFill>
                  <a:srgbClr val="FFFFFF"/>
                </a:solidFill>
              </a:rPr>
              <a:t>comprehensive coverage for hospitalization</a:t>
            </a:r>
            <a:r>
              <a:rPr sz="1600">
                <a:solidFill>
                  <a:srgbClr val="FFFFFF"/>
                </a:solidFill>
              </a:rPr>
              <a:t>expenses arising from illness or accidental</a:t>
            </a:r>
            <a:r>
              <a:rPr sz="1600">
                <a:solidFill>
                  <a:srgbClr val="FFFFFF"/>
                </a:solidFill>
              </a:rPr>
              <a:t>injuries. It offers various plans and sum insured</a:t>
            </a:r>
            <a:r>
              <a:rPr sz="1600">
                <a:solidFill>
                  <a:srgbClr val="FFFFFF"/>
                </a:solidFill>
              </a:rPr>
              <a:t>options to suit your individual needs and budget.</a:t>
            </a:r>
            <a:r>
              <a:rPr sz="1600">
                <a:solidFill>
                  <a:srgbClr val="FFFFFF"/>
                </a:solidFill>
              </a:rPr>
              <a:t>The policy includes benefits such as in-patient</a:t>
            </a:r>
            <a:r>
              <a:rPr sz="1600">
                <a:solidFill>
                  <a:srgbClr val="FFFFFF"/>
                </a:solidFill>
              </a:rPr>
              <a:t>hospitalization, pre and post hospitalization,</a:t>
            </a:r>
            <a:r>
              <a:rPr sz="1600">
                <a:solidFill>
                  <a:srgbClr val="FFFFFF"/>
                </a:solidFill>
              </a:rPr>
              <a:t>road ambulance, organ donor expenses, and more. It</a:t>
            </a:r>
            <a:r>
              <a:rPr sz="1600">
                <a:solidFill>
                  <a:srgbClr val="FFFFFF"/>
                </a:solidFill>
              </a:rPr>
              <a:t>also provides coverage for maternity expenses,</a:t>
            </a:r>
            <a:r>
              <a:rPr sz="1600">
                <a:solidFill>
                  <a:srgbClr val="FFFFFF"/>
                </a:solidFill>
              </a:rPr>
              <a:t>bariatric surgery, AYUSH treatment, and preventive</a:t>
            </a:r>
            <a:r>
              <a:rPr sz="1600">
                <a:solidFill>
                  <a:srgbClr val="FFFFFF"/>
                </a:solidFill>
              </a:rPr>
              <a:t>health checkups.</a:t>
            </a:r>
          </a:p>
          <a:p>
            <a:pPr marL="0" indent="0" algn="l">
              <a:lnSpc>
                <a:spcPts val="3110"/>
              </a:lnSpc>
              <a:buNone/>
            </a:pPr>
            <a:endParaRPr lang="en-US" sz="1944" dirty="0">
              <a:solidFill>
                <a:schemeClr val="bg1"/>
              </a:solidFill>
            </a:endParaRPr>
          </a:p>
          <a:p>
            <a:pPr marL="0" indent="0" algn="l">
              <a:lnSpc>
                <a:spcPts val="3110"/>
              </a:lnSpc>
              <a:buNone/>
            </a:pPr>
            <a:endParaRPr lang="en-US" sz="1944" dirty="0">
              <a:solidFill>
                <a:schemeClr val="bg1"/>
              </a:solidFill>
            </a:endParaRPr>
          </a:p>
          <a:p>
            <a:pPr marL="0" indent="0" algn="l">
              <a:lnSpc>
                <a:spcPts val="3110"/>
              </a:lnSpc>
              <a:buNone/>
            </a:pPr>
            <a:endParaRPr lang="en-US" sz="1944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35B8CB-49DA-B0C3-AC18-6B6B5500D8B2}"/>
              </a:ext>
            </a:extLst>
          </p:cNvPr>
          <p:cNvSpPr txBox="1"/>
          <p:nvPr/>
        </p:nvSpPr>
        <p:spPr>
          <a:xfrm>
            <a:off x="10980583" y="690057"/>
            <a:ext cx="20647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u="sng">
                <a:solidFill>
                  <a:srgbClr val="0000FF"/>
                </a:solidFill>
              </a:rPr>
              <a:t>https://encrypted-tbn0.gstatic.com/images?q=tbn:ANd9GcTIzRPleIh5fz3_buUHVIqL-28PDH5r9_XoMOv0D8D51EDeRvPi_ruK7x1dxE8&amp;s</a:t>
            </a:r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8" name="Text 4">
            <a:extLst>
              <a:ext uri="{FF2B5EF4-FFF2-40B4-BE49-F238E27FC236}">
                <a16:creationId xmlns:a16="http://schemas.microsoft.com/office/drawing/2014/main" id="{EBDCCE90-0366-741A-1B75-D2C48B7EAAAC}"/>
              </a:ext>
            </a:extLst>
          </p:cNvPr>
          <p:cNvSpPr/>
          <p:nvPr/>
        </p:nvSpPr>
        <p:spPr>
          <a:xfrm>
            <a:off x="457022" y="5485538"/>
            <a:ext cx="4781952" cy="6893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sz="1600">
                <a:solidFill>
                  <a:srgbClr val="FFFFFF"/>
                </a:solidFill>
              </a:rPr>
              <a:t>The policy also offers optional covers like air</a:t>
            </a:r>
            <a:r>
              <a:rPr sz="1600">
                <a:solidFill>
                  <a:srgbClr val="FFFFFF"/>
                </a:solidFill>
              </a:rPr>
              <a:t>ambulance and voluntary aggregate deductible for</a:t>
            </a:r>
            <a:r>
              <a:rPr sz="1600">
                <a:solidFill>
                  <a:srgbClr val="FFFFFF"/>
                </a:solidFill>
              </a:rPr>
              <a:t>additional protection. The premium rates vary</a:t>
            </a:r>
            <a:r>
              <a:rPr sz="1600">
                <a:solidFill>
                  <a:srgbClr val="FFFFFF"/>
                </a:solidFill>
              </a:rPr>
              <a:t>based on factors like age, sum insured, and</a:t>
            </a:r>
            <a:r>
              <a:rPr sz="1600">
                <a:solidFill>
                  <a:srgbClr val="FFFFFF"/>
                </a:solidFill>
              </a:rPr>
              <a:t>coverage zone.</a:t>
            </a:r>
          </a:p>
        </p:txBody>
      </p:sp>
      <p:sp>
        <p:nvSpPr>
          <p:cNvPr id="22" name="Text 4">
            <a:extLst>
              <a:ext uri="{FF2B5EF4-FFF2-40B4-BE49-F238E27FC236}">
                <a16:creationId xmlns:a16="http://schemas.microsoft.com/office/drawing/2014/main" id="{1F111499-4814-CBF1-C3EE-CBD77859E313}"/>
              </a:ext>
            </a:extLst>
          </p:cNvPr>
          <p:cNvSpPr/>
          <p:nvPr/>
        </p:nvSpPr>
        <p:spPr>
          <a:xfrm>
            <a:off x="9852515" y="4496928"/>
            <a:ext cx="4320861" cy="6893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sz="1600">
                <a:solidFill>
                  <a:srgbClr val="FFFFFF"/>
                </a:solidFill>
              </a:rPr>
              <a:t>To purchase the policy, you need to fill a</a:t>
            </a:r>
            <a:r>
              <a:rPr sz="1600">
                <a:solidFill>
                  <a:srgbClr val="FFFFFF"/>
                </a:solidFill>
              </a:rPr>
              <a:t>proposal form, undergo a medical examination (if</a:t>
            </a:r>
            <a:r>
              <a:rPr sz="1600">
                <a:solidFill>
                  <a:srgbClr val="FFFFFF"/>
                </a:solidFill>
              </a:rPr>
              <a:t>required), and pay the premium. The policy</a:t>
            </a:r>
            <a:r>
              <a:rPr sz="1600">
                <a:solidFill>
                  <a:srgbClr val="FFFFFF"/>
                </a:solidFill>
              </a:rPr>
              <a:t>provides a free look period and portability</a:t>
            </a:r>
            <a:r>
              <a:rPr sz="1600">
                <a:solidFill>
                  <a:srgbClr val="FFFFFF"/>
                </a:solidFill>
              </a:rPr>
              <a:t>options. In case of a claim, you need to submit</a:t>
            </a:r>
            <a:r>
              <a:rPr sz="1600">
                <a:solidFill>
                  <a:srgbClr val="FFFFFF"/>
                </a:solidFill>
              </a:rPr>
              <a:t>the necessary documents to the company for</a:t>
            </a:r>
            <a:r>
              <a:rPr sz="1600">
                <a:solidFill>
                  <a:srgbClr val="FFFFFF"/>
                </a:solidFill>
              </a:rPr>
              <a:t>processing.</a:t>
            </a:r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D631EF38-BDDB-9EA3-42F8-2D144D62149F}"/>
              </a:ext>
            </a:extLst>
          </p:cNvPr>
          <p:cNvSpPr/>
          <p:nvPr/>
        </p:nvSpPr>
        <p:spPr>
          <a:xfrm>
            <a:off x="457022" y="5044181"/>
            <a:ext cx="4781952" cy="4523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sz="2500">
                <a:solidFill>
                  <a:srgbClr val="FFFFFF"/>
                </a:solidFill>
              </a:rPr>
              <a:t>Key Features</a:t>
            </a:r>
            <a:endParaRPr lang="en-US" sz="1944" dirty="0">
              <a:solidFill>
                <a:schemeClr val="bg1"/>
              </a:solidFill>
            </a:endParaRPr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DF3D223B-BDBC-627A-5E06-4AEC7C165C28}"/>
              </a:ext>
            </a:extLst>
          </p:cNvPr>
          <p:cNvSpPr/>
          <p:nvPr/>
        </p:nvSpPr>
        <p:spPr>
          <a:xfrm>
            <a:off x="9852515" y="4006792"/>
            <a:ext cx="4046365" cy="4899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sz="2500">
                <a:solidFill>
                  <a:srgbClr val="FFFFFF"/>
                </a:solidFill>
              </a:rPr>
              <a:t>Policy Purchase</a:t>
            </a:r>
            <a:endParaRPr lang="en-US" sz="1944" dirty="0">
              <a:solidFill>
                <a:schemeClr val="bg1"/>
              </a:solidFill>
            </a:endParaRPr>
          </a:p>
        </p:txBody>
      </p:sp>
      <p:sp>
        <p:nvSpPr>
          <p:cNvPr id="10" name="Text 4">
            <a:extLst>
              <a:ext uri="{FF2B5EF4-FFF2-40B4-BE49-F238E27FC236}">
                <a16:creationId xmlns:a16="http://schemas.microsoft.com/office/drawing/2014/main" id="{7E9518B8-4950-96A8-9602-7F8B17882EE8}"/>
              </a:ext>
            </a:extLst>
          </p:cNvPr>
          <p:cNvSpPr/>
          <p:nvPr/>
        </p:nvSpPr>
        <p:spPr>
          <a:xfrm>
            <a:off x="457020" y="1992047"/>
            <a:ext cx="4781952" cy="4523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sz="2500">
                <a:solidFill>
                  <a:srgbClr val="FFFFFF"/>
                </a:solidFill>
              </a:rPr>
              <a:t>Benefits</a:t>
            </a:r>
            <a:endParaRPr lang="en-US" sz="1944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75000"/>
            </a:srgbClr>
          </a:solidFill>
          <a:ln/>
        </p:spPr>
        <p:txBody>
          <a:bodyPr/>
          <a:p/>
        </p:txBody>
      </p:sp>
      <p:sp>
        <p:nvSpPr>
          <p:cNvPr id="6" name="Text 1"/>
          <p:cNvSpPr/>
          <p:nvPr/>
        </p:nvSpPr>
        <p:spPr>
          <a:xfrm>
            <a:off x="635676" y="373038"/>
            <a:ext cx="5496183" cy="7018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5526"/>
              </a:lnSpc>
              <a:buNone/>
            </a:pPr>
            <a:r>
              <a:rPr b="1" sz="4000">
                <a:solidFill>
                  <a:srgbClr val="FFFFFF"/>
                </a:solidFill>
              </a:rPr>
              <a:t>Plans</a:t>
            </a:r>
          </a:p>
        </p:txBody>
      </p:sp>
      <p:sp>
        <p:nvSpPr>
          <p:cNvPr id="8" name="Shape 3"/>
          <p:cNvSpPr/>
          <p:nvPr/>
        </p:nvSpPr>
        <p:spPr>
          <a:xfrm>
            <a:off x="635675" y="2413621"/>
            <a:ext cx="505301" cy="505301"/>
          </a:xfrm>
          <a:prstGeom prst="roundRect">
            <a:avLst>
              <a:gd name="adj" fmla="val 18667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  <p:txBody>
          <a:bodyPr/>
          <a:p/>
        </p:txBody>
      </p:sp>
      <p:sp>
        <p:nvSpPr>
          <p:cNvPr id="9" name="Text 4"/>
          <p:cNvSpPr/>
          <p:nvPr/>
        </p:nvSpPr>
        <p:spPr>
          <a:xfrm>
            <a:off x="810816" y="2497798"/>
            <a:ext cx="154900" cy="3368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3"/>
              </a:lnSpc>
              <a:buNone/>
            </a:pPr>
            <a:r>
              <a:rPr lang="en-US" sz="2653" dirty="0">
                <a:solidFill>
                  <a:schemeClr val="bg1"/>
                </a:solidFill>
                <a:latin typeface="Asar" pitchFamily="34" charset="0"/>
                <a:ea typeface="Asar" pitchFamily="34" charset="-122"/>
                <a:cs typeface="Asar" pitchFamily="34" charset="-120"/>
              </a:rPr>
              <a:t>1</a:t>
            </a:r>
            <a:endParaRPr lang="en-US" sz="2653" dirty="0">
              <a:solidFill>
                <a:schemeClr val="bg1"/>
              </a:solidFill>
            </a:endParaRPr>
          </a:p>
        </p:txBody>
      </p:sp>
      <p:sp>
        <p:nvSpPr>
          <p:cNvPr id="11" name="Text 6"/>
          <p:cNvSpPr/>
          <p:nvPr/>
        </p:nvSpPr>
        <p:spPr>
          <a:xfrm>
            <a:off x="1365529" y="2929832"/>
            <a:ext cx="4088598" cy="6320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29"/>
              </a:lnSpc>
              <a:buNone/>
            </a:pPr>
            <a:r>
              <a:rPr sz="1600">
                <a:solidFill>
                  <a:srgbClr val="FFFFFF"/>
                </a:solidFill>
              </a:rPr>
              <a:t>The Health Guard Policy offers three plans:</a:t>
            </a:r>
            <a:r>
              <a:rPr sz="1600">
                <a:solidFill>
                  <a:srgbClr val="FFFFFF"/>
                </a:solidFill>
              </a:rPr>
              <a:t>Silver, Gold, and Platinum. Each plan has</a:t>
            </a:r>
            <a:r>
              <a:rPr sz="1600">
                <a:solidFill>
                  <a:srgbClr val="FFFFFF"/>
                </a:solidFill>
              </a:rPr>
              <a:t>different coverage options and sum insured limits.</a:t>
            </a:r>
          </a:p>
        </p:txBody>
      </p:sp>
      <p:sp>
        <p:nvSpPr>
          <p:cNvPr id="12" name="Shape 7"/>
          <p:cNvSpPr/>
          <p:nvPr/>
        </p:nvSpPr>
        <p:spPr>
          <a:xfrm>
            <a:off x="635675" y="5220799"/>
            <a:ext cx="505301" cy="505301"/>
          </a:xfrm>
          <a:prstGeom prst="roundRect">
            <a:avLst>
              <a:gd name="adj" fmla="val 18667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  <p:txBody>
          <a:bodyPr/>
          <a:p/>
        </p:txBody>
      </p:sp>
      <p:sp>
        <p:nvSpPr>
          <p:cNvPr id="13" name="Text 8"/>
          <p:cNvSpPr/>
          <p:nvPr/>
        </p:nvSpPr>
        <p:spPr>
          <a:xfrm>
            <a:off x="793671" y="5304976"/>
            <a:ext cx="189309" cy="3368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3"/>
              </a:lnSpc>
              <a:buNone/>
            </a:pPr>
            <a:r>
              <a:rPr lang="en-US" sz="2653" dirty="0">
                <a:solidFill>
                  <a:schemeClr val="bg1"/>
                </a:solidFill>
                <a:latin typeface="Asar" pitchFamily="34" charset="0"/>
                <a:ea typeface="Asar" pitchFamily="34" charset="-122"/>
                <a:cs typeface="Asar" pitchFamily="34" charset="-120"/>
              </a:rPr>
              <a:t>2</a:t>
            </a:r>
            <a:endParaRPr lang="en-US" sz="2653" dirty="0">
              <a:solidFill>
                <a:schemeClr val="bg1"/>
              </a:solidFill>
            </a:endParaRPr>
          </a:p>
        </p:txBody>
      </p:sp>
      <p:sp>
        <p:nvSpPr>
          <p:cNvPr id="15" name="Text 10"/>
          <p:cNvSpPr/>
          <p:nvPr/>
        </p:nvSpPr>
        <p:spPr>
          <a:xfrm>
            <a:off x="1365529" y="5761950"/>
            <a:ext cx="4088598" cy="6320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29"/>
              </a:lnSpc>
              <a:buNone/>
            </a:pPr>
            <a:r>
              <a:rPr sz="1600">
                <a:solidFill>
                  <a:srgbClr val="FFFFFF"/>
                </a:solidFill>
              </a:rPr>
              <a:t>The Silver Plan provides basic coverage for in-</a:t>
            </a:r>
            <a:r>
              <a:rPr sz="1600">
                <a:solidFill>
                  <a:srgbClr val="FFFFFF"/>
                </a:solidFill>
              </a:rPr>
              <a:t>patient hospitalization, road ambulance, and other</a:t>
            </a:r>
            <a:r>
              <a:rPr sz="1600">
                <a:solidFill>
                  <a:srgbClr val="FFFFFF"/>
                </a:solidFill>
              </a:rPr>
              <a:t>essential benefits. The Gold Plan offers enhanced</a:t>
            </a:r>
            <a:r>
              <a:rPr sz="1600">
                <a:solidFill>
                  <a:srgbClr val="FFFFFF"/>
                </a:solidFill>
              </a:rPr>
              <a:t>coverage for maternity expenses, bariatric</a:t>
            </a:r>
            <a:r>
              <a:rPr sz="1600">
                <a:solidFill>
                  <a:srgbClr val="FFFFFF"/>
                </a:solidFill>
              </a:rPr>
              <a:t>surgery, and preventive health checkups. The</a:t>
            </a:r>
            <a:r>
              <a:rPr sz="1600">
                <a:solidFill>
                  <a:srgbClr val="FFFFFF"/>
                </a:solidFill>
              </a:rPr>
              <a:t>Platinum Plan provides comprehensive coverage with</a:t>
            </a:r>
            <a:r>
              <a:rPr sz="1600">
                <a:solidFill>
                  <a:srgbClr val="FFFFFF"/>
                </a:solidFill>
              </a:rPr>
              <a:t>additional benefits such as super cumulative</a:t>
            </a:r>
            <a:r>
              <a:rPr sz="1600">
                <a:solidFill>
                  <a:srgbClr val="FFFFFF"/>
                </a:solidFill>
              </a:rPr>
              <a:t>bonus, recharge benefit, and air ambulance.</a:t>
            </a:r>
          </a:p>
        </p:txBody>
      </p:sp>
      <p:sp>
        <p:nvSpPr>
          <p:cNvPr id="16" name="Shape 11"/>
          <p:cNvSpPr/>
          <p:nvPr/>
        </p:nvSpPr>
        <p:spPr>
          <a:xfrm>
            <a:off x="9876493" y="3749884"/>
            <a:ext cx="505301" cy="505301"/>
          </a:xfrm>
          <a:prstGeom prst="roundRect">
            <a:avLst>
              <a:gd name="adj" fmla="val 18667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  <p:txBody>
          <a:bodyPr/>
          <a:p/>
        </p:txBody>
      </p:sp>
      <p:sp>
        <p:nvSpPr>
          <p:cNvPr id="17" name="Text 12"/>
          <p:cNvSpPr/>
          <p:nvPr/>
        </p:nvSpPr>
        <p:spPr>
          <a:xfrm>
            <a:off x="10035322" y="3834061"/>
            <a:ext cx="187643" cy="3368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3"/>
              </a:lnSpc>
              <a:buNone/>
            </a:pPr>
            <a:r>
              <a:rPr lang="en-US" sz="2653" dirty="0">
                <a:solidFill>
                  <a:schemeClr val="bg1"/>
                </a:solidFill>
                <a:latin typeface="Asar" pitchFamily="34" charset="0"/>
                <a:ea typeface="Asar" pitchFamily="34" charset="-122"/>
                <a:cs typeface="Asar" pitchFamily="34" charset="-120"/>
              </a:rPr>
              <a:t>3</a:t>
            </a:r>
            <a:endParaRPr lang="en-US" sz="2653" dirty="0">
              <a:solidFill>
                <a:schemeClr val="bg1"/>
              </a:solidFill>
            </a:endParaRPr>
          </a:p>
        </p:txBody>
      </p:sp>
      <p:sp>
        <p:nvSpPr>
          <p:cNvPr id="19" name="Text 14"/>
          <p:cNvSpPr/>
          <p:nvPr/>
        </p:nvSpPr>
        <p:spPr>
          <a:xfrm>
            <a:off x="10606346" y="4255185"/>
            <a:ext cx="3641913" cy="12048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29"/>
              </a:lnSpc>
              <a:buNone/>
            </a:pPr>
            <a:r>
              <a:rPr sz="1600">
                <a:solidFill>
                  <a:srgbClr val="FFFFFF"/>
                </a:solidFill>
              </a:rPr>
              <a:t>The sum insured options vary for each plan,</a:t>
            </a:r>
            <a:r>
              <a:rPr sz="1600">
                <a:solidFill>
                  <a:srgbClr val="FFFFFF"/>
                </a:solidFill>
              </a:rPr>
              <a:t>ranging from Rs. 1.5 Lacs to Rs. 1 Crore. You can</a:t>
            </a:r>
            <a:r>
              <a:rPr sz="1600">
                <a:solidFill>
                  <a:srgbClr val="FFFFFF"/>
                </a:solidFill>
              </a:rPr>
              <a:t>choose the plan and sum insured that best suits</a:t>
            </a:r>
            <a:r>
              <a:rPr sz="1600">
                <a:solidFill>
                  <a:srgbClr val="FFFFFF"/>
                </a:solidFill>
              </a:rPr>
              <a:t>your needs and financial capacity.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A3BF24-1B37-C355-216B-A51563389A80}"/>
              </a:ext>
            </a:extLst>
          </p:cNvPr>
          <p:cNvSpPr txBox="1"/>
          <p:nvPr/>
        </p:nvSpPr>
        <p:spPr>
          <a:xfrm>
            <a:off x="11441003" y="386249"/>
            <a:ext cx="28072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u="sng">
                <a:solidFill>
                  <a:srgbClr val="0000FF"/>
                </a:solidFill>
              </a:rPr>
              <a:t>https://encrypted-tbn0.gstatic.com/images?q=tbn:ANd9GcQ7Aoa0F5BLW9qrqtf3WSJvZK1L_FN6o3xT-hHqqJGRCfgQy8IC7w0OfhA54Q&amp;s</a:t>
            </a:r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Text 6">
            <a:extLst>
              <a:ext uri="{FF2B5EF4-FFF2-40B4-BE49-F238E27FC236}">
                <a16:creationId xmlns:a16="http://schemas.microsoft.com/office/drawing/2014/main" id="{779B5A35-41A8-FDA9-0D8B-3A8EC5D41BB7}"/>
              </a:ext>
            </a:extLst>
          </p:cNvPr>
          <p:cNvSpPr/>
          <p:nvPr/>
        </p:nvSpPr>
        <p:spPr>
          <a:xfrm>
            <a:off x="1365528" y="2362661"/>
            <a:ext cx="4088598" cy="4719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29"/>
              </a:lnSpc>
              <a:buNone/>
            </a:pPr>
            <a:r>
              <a:rPr sz="2500">
                <a:solidFill>
                  <a:srgbClr val="FFFFFF"/>
                </a:solidFill>
              </a:rPr>
              <a:t>Plan Options</a:t>
            </a:r>
            <a:endParaRPr lang="en-US" sz="1768" dirty="0">
              <a:solidFill>
                <a:schemeClr val="bg1"/>
              </a:solidFill>
            </a:endParaRPr>
          </a:p>
        </p:txBody>
      </p:sp>
      <p:sp>
        <p:nvSpPr>
          <p:cNvPr id="20" name="Text 10">
            <a:extLst>
              <a:ext uri="{FF2B5EF4-FFF2-40B4-BE49-F238E27FC236}">
                <a16:creationId xmlns:a16="http://schemas.microsoft.com/office/drawing/2014/main" id="{F4D08EBD-2904-3BF5-4A2E-9F368E388457}"/>
              </a:ext>
            </a:extLst>
          </p:cNvPr>
          <p:cNvSpPr/>
          <p:nvPr/>
        </p:nvSpPr>
        <p:spPr>
          <a:xfrm>
            <a:off x="1365529" y="5270651"/>
            <a:ext cx="4088598" cy="455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29"/>
              </a:lnSpc>
              <a:buNone/>
            </a:pPr>
            <a:r>
              <a:rPr sz="2500">
                <a:solidFill>
                  <a:srgbClr val="FFFFFF"/>
                </a:solidFill>
              </a:rPr>
              <a:t>Plan Coverage</a:t>
            </a:r>
            <a:endParaRPr lang="en-US" sz="1768" dirty="0">
              <a:solidFill>
                <a:schemeClr val="bg1"/>
              </a:solidFill>
            </a:endParaRPr>
          </a:p>
        </p:txBody>
      </p:sp>
      <p:sp>
        <p:nvSpPr>
          <p:cNvPr id="21" name="Text 10">
            <a:extLst>
              <a:ext uri="{FF2B5EF4-FFF2-40B4-BE49-F238E27FC236}">
                <a16:creationId xmlns:a16="http://schemas.microsoft.com/office/drawing/2014/main" id="{461A87A7-48B8-CF25-68A3-EDEFD6448F8D}"/>
              </a:ext>
            </a:extLst>
          </p:cNvPr>
          <p:cNvSpPr/>
          <p:nvPr/>
        </p:nvSpPr>
        <p:spPr>
          <a:xfrm>
            <a:off x="10606346" y="3768618"/>
            <a:ext cx="3641913" cy="4022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29"/>
              </a:lnSpc>
              <a:buNone/>
            </a:pPr>
            <a:r>
              <a:rPr sz="2500">
                <a:solidFill>
                  <a:srgbClr val="FFFFFF"/>
                </a:solidFill>
              </a:rPr>
              <a:t>Sum Insured</a:t>
            </a:r>
            <a:endParaRPr lang="en-US" sz="1768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25</Words>
  <Application>Microsoft Office PowerPoint</Application>
  <PresentationFormat>Custom</PresentationFormat>
  <Paragraphs>35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Asar</vt:lpstr>
      <vt:lpstr>Office Theme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Karthik Avinash</cp:lastModifiedBy>
  <cp:revision>28</cp:revision>
  <dcterms:created xsi:type="dcterms:W3CDTF">2024-08-13T12:11:12Z</dcterms:created>
  <dcterms:modified xsi:type="dcterms:W3CDTF">2024-09-13T04:55:48Z</dcterms:modified>
</cp:coreProperties>
</file>