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60"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8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800218" y="0"/>
            <a:ext cx="4830182" cy="8229600"/>
          </a:xfrm>
          <a:prstGeom prst="rect">
            <a:avLst/>
          </a:prstGeom>
        </p:spPr>
      </p:pic>
      <p:sp>
        <p:nvSpPr>
          <p:cNvPr id="7" name="Text 2"/>
          <p:cNvSpPr/>
          <p:nvPr/>
        </p:nvSpPr>
        <p:spPr>
          <a:xfrm>
            <a:off x="473336" y="3364983"/>
            <a:ext cx="4216998" cy="4401762"/>
          </a:xfrm>
          <a:prstGeom prst="rect">
            <a:avLst/>
          </a:prstGeom>
          <a:noFill/>
          <a:ln/>
        </p:spPr>
        <p:txBody>
          <a:bodyPr wrap="square" rtlCol="0" anchor="t"/>
          <a:lstStyle/>
          <a:p>
            <a:pPr marR="0" lvl="0" algn="l" defTabSz="914400" rtl="0" eaLnBrk="0" fontAlgn="base" latinLnBrk="0" hangingPunct="0">
              <a:lnSpc>
                <a:spcPct val="100000"/>
              </a:lnSpc>
              <a:spcBef>
                <a:spcPct val="0"/>
              </a:spcBef>
              <a:spcAft>
                <a:spcPct val="0"/>
              </a:spcAft>
              <a:buClrTx/>
              <a:buSzTx/>
              <a:tabLst/>
            </a:pPr>
            <a:r>
              <a:rPr sz="1600">
                <a:solidFill>
                  <a:srgbClr val="FFFFFF"/>
                </a:solidFill>
              </a:rPr>
              <a:t>Introducing Meta Llama 3, the most capable openly available LLM to date. This next-generation language model offers significant advancements over previous versions, including improved reasoning capabilities and performance across a wide range of benchmarks. Available across major platforms, Llama 3 is poised to empower developers and drive innovation in the field of AI.</a:t>
            </a:r>
            <a:endParaRPr kumimoji="0" lang="en-US" altLang="en-US" i="0" u="none" strike="noStrike" cap="none" normalizeH="0" baseline="0" dirty="0">
              <a:ln>
                <a:noFill/>
              </a:ln>
              <a:solidFill>
                <a:schemeClr val="bg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07E8E746-8FA6-BD15-90F6-D8F8D958EB2A}"/>
              </a:ext>
            </a:extLst>
          </p:cNvPr>
          <p:cNvPicPr>
            <a:picLocks noChangeAspect="1"/>
          </p:cNvPicPr>
          <p:nvPr/>
        </p:nvPicPr>
        <p:blipFill>
          <a:blip r:embed="rId5"/>
          <a:stretch>
            <a:fillRect/>
          </a:stretch>
        </p:blipFill>
        <p:spPr>
          <a:xfrm>
            <a:off x="9995984" y="2235101"/>
            <a:ext cx="4438650" cy="4057650"/>
          </a:xfrm>
          <a:prstGeom prst="rect">
            <a:avLst/>
          </a:prstGeom>
        </p:spPr>
      </p:pic>
      <p:sp>
        <p:nvSpPr>
          <p:cNvPr id="5" name="TextBox 4">
            <a:extLst>
              <a:ext uri="{FF2B5EF4-FFF2-40B4-BE49-F238E27FC236}">
                <a16:creationId xmlns:a16="http://schemas.microsoft.com/office/drawing/2014/main" id="{04AAD13A-DCB0-43AC-0AE3-DF910B19D1B3}"/>
              </a:ext>
            </a:extLst>
          </p:cNvPr>
          <p:cNvSpPr txBox="1"/>
          <p:nvPr/>
        </p:nvSpPr>
        <p:spPr>
          <a:xfrm>
            <a:off x="473336" y="1975837"/>
            <a:ext cx="3084256" cy="369332"/>
          </a:xfrm>
          <a:prstGeom prst="rect">
            <a:avLst/>
          </a:prstGeom>
          <a:noFill/>
        </p:spPr>
        <p:txBody>
          <a:bodyPr wrap="square" rtlCol="0">
            <a:spAutoFit/>
          </a:bodyPr>
          <a:lstStyle/>
          <a:p>
            <a:r>
              <a:rPr sz="2500">
                <a:solidFill>
                  <a:srgbClr val="FFFFFF"/>
                </a:solidFill>
              </a:rPr>
              <a:t>The Future of Open Source LLMs</a:t>
            </a:r>
            <a:endParaRPr lang="en-IN" dirty="0">
              <a:solidFill>
                <a:schemeClr val="bg1"/>
              </a:solidFill>
            </a:endParaRPr>
          </a:p>
        </p:txBody>
      </p:sp>
      <p:sp>
        <p:nvSpPr>
          <p:cNvPr id="8" name="TextBox 7">
            <a:extLst>
              <a:ext uri="{FF2B5EF4-FFF2-40B4-BE49-F238E27FC236}">
                <a16:creationId xmlns:a16="http://schemas.microsoft.com/office/drawing/2014/main" id="{713CEF38-C342-6CD2-5526-A63CAB1F5DA0}"/>
              </a:ext>
            </a:extLst>
          </p:cNvPr>
          <p:cNvSpPr txBox="1"/>
          <p:nvPr/>
        </p:nvSpPr>
        <p:spPr>
          <a:xfrm>
            <a:off x="473336" y="591671"/>
            <a:ext cx="8896575" cy="369332"/>
          </a:xfrm>
          <a:prstGeom prst="rect">
            <a:avLst/>
          </a:prstGeom>
          <a:noFill/>
        </p:spPr>
        <p:txBody>
          <a:bodyPr wrap="square" rtlCol="0">
            <a:spAutoFit/>
          </a:bodyPr>
          <a:lstStyle/>
          <a:p>
            <a:r>
              <a:rPr b="1" sz="4000">
                <a:solidFill>
                  <a:srgbClr val="FFFFFF"/>
                </a:solidFill>
              </a:rPr>
              <a:t>Meta Llama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4" name="Text 1"/>
          <p:cNvSpPr/>
          <p:nvPr/>
        </p:nvSpPr>
        <p:spPr>
          <a:xfrm>
            <a:off x="457022" y="262294"/>
            <a:ext cx="8789730" cy="771287"/>
          </a:xfrm>
          <a:prstGeom prst="rect">
            <a:avLst/>
          </a:prstGeom>
          <a:noFill/>
          <a:ln/>
        </p:spPr>
        <p:txBody>
          <a:bodyPr wrap="none" rtlCol="0" anchor="t"/>
          <a:lstStyle/>
          <a:p>
            <a:pPr marL="0" indent="0">
              <a:lnSpc>
                <a:spcPts val="6074"/>
              </a:lnSpc>
              <a:buNone/>
            </a:pPr>
            <a:r>
              <a:rPr b="1" sz="4000">
                <a:solidFill>
                  <a:srgbClr val="FFFFFF"/>
                </a:solidFill>
              </a:rPr>
              <a:t>Key Highlights</a:t>
            </a:r>
          </a:p>
        </p:txBody>
      </p:sp>
      <p:sp>
        <p:nvSpPr>
          <p:cNvPr id="5" name="Text 2"/>
          <p:cNvSpPr/>
          <p:nvPr/>
        </p:nvSpPr>
        <p:spPr>
          <a:xfrm>
            <a:off x="457020" y="1172409"/>
            <a:ext cx="13309581" cy="394811"/>
          </a:xfrm>
          <a:prstGeom prst="rect">
            <a:avLst/>
          </a:prstGeom>
          <a:noFill/>
          <a:ln/>
        </p:spPr>
        <p:txBody>
          <a:bodyPr wrap="none" rtlCol="0" anchor="t"/>
          <a:lstStyle/>
          <a:p>
            <a:pPr marL="0" indent="0">
              <a:lnSpc>
                <a:spcPts val="3110"/>
              </a:lnSpc>
              <a:buNone/>
            </a:pPr>
            <a:r>
              <a:rPr sz="2500">
                <a:solidFill>
                  <a:srgbClr val="FFFFFF"/>
                </a:solidFill>
              </a:rPr>
              <a:t>State-of-the-art Performance</a:t>
            </a:r>
            <a:endParaRPr lang="en-US" sz="1944" dirty="0">
              <a:solidFill>
                <a:schemeClr val="bg1"/>
              </a:solidFill>
            </a:endParaRPr>
          </a:p>
        </p:txBody>
      </p:sp>
      <p:sp>
        <p:nvSpPr>
          <p:cNvPr id="6" name="Text 3"/>
          <p:cNvSpPr/>
          <p:nvPr/>
        </p:nvSpPr>
        <p:spPr>
          <a:xfrm>
            <a:off x="457022" y="1872971"/>
            <a:ext cx="4523770" cy="385524"/>
          </a:xfrm>
          <a:prstGeom prst="rect">
            <a:avLst/>
          </a:prstGeom>
          <a:noFill/>
          <a:ln/>
        </p:spPr>
        <p:txBody>
          <a:bodyPr wrap="none" rtlCol="0" anchor="t"/>
          <a:lstStyle/>
          <a:p>
            <a:pPr marL="0" indent="0">
              <a:lnSpc>
                <a:spcPts val="3037"/>
              </a:lnSpc>
              <a:buNone/>
            </a:pPr>
            <a:r>
              <a:rPr sz="1600">
                <a:solidFill>
                  <a:srgbClr val="FFFFFF"/>
                </a:solidFill>
              </a:rPr>
              <a:t>Llama 3 surpasses its predecessor, Llama 2, establishing a new benchmark for LLMs at its scale.</a:t>
            </a:r>
          </a:p>
        </p:txBody>
      </p:sp>
      <p:sp>
        <p:nvSpPr>
          <p:cNvPr id="7" name="Text 4"/>
          <p:cNvSpPr/>
          <p:nvPr/>
        </p:nvSpPr>
        <p:spPr>
          <a:xfrm>
            <a:off x="457022" y="2376508"/>
            <a:ext cx="4523771" cy="1991098"/>
          </a:xfrm>
          <a:prstGeom prst="rect">
            <a:avLst/>
          </a:prstGeom>
          <a:noFill/>
          <a:ln/>
        </p:spPr>
        <p:txBody>
          <a:bodyPr wrap="square" rtlCol="0" anchor="t"/>
          <a:lstStyle/>
          <a:p>
            <a:pPr marL="0" indent="0">
              <a:lnSpc>
                <a:spcPts val="3110"/>
              </a:lnSpc>
              <a:buNone/>
            </a:pPr>
            <a:r>
              <a:rPr sz="1600">
                <a:solidFill>
                  <a:srgbClr val="FFFFFF"/>
                </a:solidFill>
              </a:rPr>
              <a:t>Extensive training on a massive dataset, combined with innovative post-training techniques, resulted in significantly enhanced model capabilities, including reasoning, code generation, and instruction following.</a:t>
            </a: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a:p>
            <a:pPr marL="0" indent="0">
              <a:lnSpc>
                <a:spcPts val="3110"/>
              </a:lnSpc>
              <a:buNone/>
            </a:pPr>
            <a:endParaRPr lang="en-US" sz="1944" dirty="0">
              <a:solidFill>
                <a:schemeClr val="bg1"/>
              </a:solidFill>
            </a:endParaRPr>
          </a:p>
        </p:txBody>
      </p:sp>
      <p:sp>
        <p:nvSpPr>
          <p:cNvPr id="12" name="TextBox 11">
            <a:extLst>
              <a:ext uri="{FF2B5EF4-FFF2-40B4-BE49-F238E27FC236}">
                <a16:creationId xmlns:a16="http://schemas.microsoft.com/office/drawing/2014/main" id="{E835B8CB-49DA-B0C3-AC18-6B6B5500D8B2}"/>
              </a:ext>
            </a:extLst>
          </p:cNvPr>
          <p:cNvSpPr txBox="1"/>
          <p:nvPr/>
        </p:nvSpPr>
        <p:spPr>
          <a:xfrm>
            <a:off x="5799117" y="1676946"/>
            <a:ext cx="2064723" cy="1754326"/>
          </a:xfrm>
          <a:prstGeom prst="rect">
            <a:avLst/>
          </a:prstGeom>
          <a:noFill/>
        </p:spPr>
        <p:txBody>
          <a:bodyPr wrap="square" rtlCol="0">
            <a:spAutoFit/>
          </a:bodyPr>
          <a:lstStyle/>
          <a:p>
            <a:r>
              <a:rPr u="sng">
                <a:solidFill>
                  <a:srgbClr val="0000FF"/>
                </a:solidFill>
              </a:rPr>
              <a:t>https://encrypted-tbn0.gstatic.com/images?q=tbn:ANd9GcSSBnFJIJYoSIC4VWLhcjA3cZxqtaerQ6z_mBaOg_mdISNyvSBVZcSDzSAAAmQ&amp;s</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17" name="Text 3">
            <a:extLst>
              <a:ext uri="{FF2B5EF4-FFF2-40B4-BE49-F238E27FC236}">
                <a16:creationId xmlns:a16="http://schemas.microsoft.com/office/drawing/2014/main" id="{4F9D1B3C-4B81-ACCB-479B-A9D6CC911B96}"/>
              </a:ext>
            </a:extLst>
          </p:cNvPr>
          <p:cNvSpPr/>
          <p:nvPr/>
        </p:nvSpPr>
        <p:spPr>
          <a:xfrm>
            <a:off x="457022" y="4909800"/>
            <a:ext cx="4523771" cy="385524"/>
          </a:xfrm>
          <a:prstGeom prst="rect">
            <a:avLst/>
          </a:prstGeom>
          <a:noFill/>
          <a:ln/>
        </p:spPr>
        <p:txBody>
          <a:bodyPr wrap="none" rtlCol="0" anchor="t"/>
          <a:lstStyle/>
          <a:p>
            <a:pPr marL="0" indent="0">
              <a:lnSpc>
                <a:spcPts val="3037"/>
              </a:lnSpc>
              <a:buNone/>
            </a:pPr>
            <a:r>
              <a:rPr sz="1600">
                <a:solidFill>
                  <a:srgbClr val="FFFFFF"/>
                </a:solidFill>
              </a:rPr>
              <a:t>Open Source Approach</a:t>
            </a:r>
          </a:p>
        </p:txBody>
      </p:sp>
      <p:sp>
        <p:nvSpPr>
          <p:cNvPr id="18" name="Text 4">
            <a:extLst>
              <a:ext uri="{FF2B5EF4-FFF2-40B4-BE49-F238E27FC236}">
                <a16:creationId xmlns:a16="http://schemas.microsoft.com/office/drawing/2014/main" id="{EBDCCE90-0366-741A-1B75-D2C48B7EAAAC}"/>
              </a:ext>
            </a:extLst>
          </p:cNvPr>
          <p:cNvSpPr/>
          <p:nvPr/>
        </p:nvSpPr>
        <p:spPr>
          <a:xfrm>
            <a:off x="457022" y="5485537"/>
            <a:ext cx="4523771" cy="1051631"/>
          </a:xfrm>
          <a:prstGeom prst="rect">
            <a:avLst/>
          </a:prstGeom>
          <a:noFill/>
          <a:ln/>
        </p:spPr>
        <p:txBody>
          <a:bodyPr wrap="square" rtlCol="0" anchor="t"/>
          <a:lstStyle/>
          <a:p>
            <a:pPr marL="0" indent="0">
              <a:lnSpc>
                <a:spcPts val="3110"/>
              </a:lnSpc>
              <a:buNone/>
            </a:pPr>
            <a:r>
              <a:rPr sz="1600">
                <a:solidFill>
                  <a:srgbClr val="FFFFFF"/>
                </a:solidFill>
              </a:rPr>
              <a:t>Meta's commitment to open source principles has made Llama 3 accessible to a broader community of developers, fostering innovation and collaboration in the field.</a:t>
            </a:r>
          </a:p>
        </p:txBody>
      </p:sp>
      <p:sp>
        <p:nvSpPr>
          <p:cNvPr id="19" name="Text 3">
            <a:extLst>
              <a:ext uri="{FF2B5EF4-FFF2-40B4-BE49-F238E27FC236}">
                <a16:creationId xmlns:a16="http://schemas.microsoft.com/office/drawing/2014/main" id="{A03A7C3B-AB33-7ABC-DB9D-299900F8B78A}"/>
              </a:ext>
            </a:extLst>
          </p:cNvPr>
          <p:cNvSpPr/>
          <p:nvPr/>
        </p:nvSpPr>
        <p:spPr>
          <a:xfrm>
            <a:off x="9852514" y="1872971"/>
            <a:ext cx="4356996" cy="385524"/>
          </a:xfrm>
          <a:prstGeom prst="rect">
            <a:avLst/>
          </a:prstGeom>
          <a:noFill/>
          <a:ln/>
        </p:spPr>
        <p:txBody>
          <a:bodyPr wrap="none" rtlCol="0" anchor="t"/>
          <a:lstStyle/>
          <a:p>
            <a:pPr marL="0" indent="0">
              <a:lnSpc>
                <a:spcPts val="3037"/>
              </a:lnSpc>
              <a:buNone/>
            </a:pPr>
            <a:r>
              <a:rPr sz="1600">
                <a:solidFill>
                  <a:srgbClr val="FFFFFF"/>
                </a:solidFill>
              </a:rPr>
              <a:t>Availability &amp; Platforms</a:t>
            </a:r>
          </a:p>
        </p:txBody>
      </p:sp>
      <p:sp>
        <p:nvSpPr>
          <p:cNvPr id="20" name="Text 4">
            <a:extLst>
              <a:ext uri="{FF2B5EF4-FFF2-40B4-BE49-F238E27FC236}">
                <a16:creationId xmlns:a16="http://schemas.microsoft.com/office/drawing/2014/main" id="{2D57D28B-6153-D48D-4765-C0172E613462}"/>
              </a:ext>
            </a:extLst>
          </p:cNvPr>
          <p:cNvSpPr/>
          <p:nvPr/>
        </p:nvSpPr>
        <p:spPr>
          <a:xfrm>
            <a:off x="9852514" y="2413696"/>
            <a:ext cx="4356997" cy="1891314"/>
          </a:xfrm>
          <a:prstGeom prst="rect">
            <a:avLst/>
          </a:prstGeom>
          <a:noFill/>
          <a:ln/>
        </p:spPr>
        <p:txBody>
          <a:bodyPr wrap="square" rtlCol="0" anchor="t"/>
          <a:lstStyle/>
          <a:p>
            <a:pPr marL="0" indent="0">
              <a:lnSpc>
                <a:spcPts val="3110"/>
              </a:lnSpc>
              <a:buNone/>
            </a:pPr>
            <a:r>
              <a:rPr sz="1600">
                <a:solidFill>
                  <a:srgbClr val="FFFFFF"/>
                </a:solidFill>
              </a:rPr>
              <a:t>Llama 3 is readily available on leading cloud platforms, model API providers, and other key infrastructure, ensuring its accessibility and widespread adoption.</a:t>
            </a:r>
          </a:p>
        </p:txBody>
      </p:sp>
      <p:sp>
        <p:nvSpPr>
          <p:cNvPr id="21" name="Text 3">
            <a:extLst>
              <a:ext uri="{FF2B5EF4-FFF2-40B4-BE49-F238E27FC236}">
                <a16:creationId xmlns:a16="http://schemas.microsoft.com/office/drawing/2014/main" id="{9173B061-F20D-C55E-BF84-1552EF800B53}"/>
              </a:ext>
            </a:extLst>
          </p:cNvPr>
          <p:cNvSpPr/>
          <p:nvPr/>
        </p:nvSpPr>
        <p:spPr>
          <a:xfrm>
            <a:off x="9852515" y="4370168"/>
            <a:ext cx="4356996" cy="385524"/>
          </a:xfrm>
          <a:prstGeom prst="rect">
            <a:avLst/>
          </a:prstGeom>
          <a:noFill/>
          <a:ln/>
        </p:spPr>
        <p:txBody>
          <a:bodyPr wrap="none" rtlCol="0" anchor="t"/>
          <a:lstStyle/>
          <a:p>
            <a:pPr marL="0" indent="0">
              <a:lnSpc>
                <a:spcPts val="3037"/>
              </a:lnSpc>
              <a:buNone/>
            </a:pPr>
            <a:r>
              <a:rPr sz="1600">
                <a:solidFill>
                  <a:srgbClr val="FFFFFF"/>
                </a:solidFill>
              </a:rPr>
              <a:t>Responsible AI Development</a:t>
            </a:r>
          </a:p>
        </p:txBody>
      </p:sp>
      <p:sp>
        <p:nvSpPr>
          <p:cNvPr id="22" name="Text 4">
            <a:extLst>
              <a:ext uri="{FF2B5EF4-FFF2-40B4-BE49-F238E27FC236}">
                <a16:creationId xmlns:a16="http://schemas.microsoft.com/office/drawing/2014/main" id="{1F111499-4814-CBF1-C3EE-CBD77859E313}"/>
              </a:ext>
            </a:extLst>
          </p:cNvPr>
          <p:cNvSpPr/>
          <p:nvPr/>
        </p:nvSpPr>
        <p:spPr>
          <a:xfrm>
            <a:off x="9852515" y="4909800"/>
            <a:ext cx="4356997" cy="2118714"/>
          </a:xfrm>
          <a:prstGeom prst="rect">
            <a:avLst/>
          </a:prstGeom>
          <a:noFill/>
          <a:ln/>
        </p:spPr>
        <p:txBody>
          <a:bodyPr wrap="square" rtlCol="0" anchor="t"/>
          <a:lstStyle/>
          <a:p>
            <a:pPr marL="0" indent="0">
              <a:lnSpc>
                <a:spcPts val="3110"/>
              </a:lnSpc>
              <a:buNone/>
            </a:pPr>
            <a:r>
              <a:rPr sz="1600">
                <a:solidFill>
                  <a:srgbClr val="FFFFFF"/>
                </a:solidFill>
              </a:rPr>
              <a:t>Meta prioritizes responsible AI development, implementing robust safeguards and guidelines to mitigate potential risks associated with LLM usage. Tools like Llama Guard 2 and Code Shield enhance safety and ensure ethical deployment.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6" name="Text 1"/>
          <p:cNvSpPr/>
          <p:nvPr/>
        </p:nvSpPr>
        <p:spPr>
          <a:xfrm>
            <a:off x="635676" y="373038"/>
            <a:ext cx="7429474" cy="701873"/>
          </a:xfrm>
          <a:prstGeom prst="rect">
            <a:avLst/>
          </a:prstGeom>
          <a:noFill/>
          <a:ln/>
        </p:spPr>
        <p:txBody>
          <a:bodyPr wrap="none" rtlCol="0" anchor="t"/>
          <a:lstStyle/>
          <a:p>
            <a:pPr marL="0" indent="0">
              <a:lnSpc>
                <a:spcPts val="5526"/>
              </a:lnSpc>
              <a:buNone/>
            </a:pPr>
            <a:r>
              <a:rPr b="1" sz="4000">
                <a:solidFill>
                  <a:srgbClr val="FFFFFF"/>
                </a:solidFill>
              </a:rPr>
              <a:t>Behind the Breakthrough</a:t>
            </a:r>
          </a:p>
        </p:txBody>
      </p:sp>
      <p:sp>
        <p:nvSpPr>
          <p:cNvPr id="7" name="Text 2"/>
          <p:cNvSpPr/>
          <p:nvPr/>
        </p:nvSpPr>
        <p:spPr>
          <a:xfrm>
            <a:off x="549614" y="1781823"/>
            <a:ext cx="8777265" cy="795163"/>
          </a:xfrm>
          <a:prstGeom prst="rect">
            <a:avLst/>
          </a:prstGeom>
          <a:noFill/>
          <a:ln/>
        </p:spPr>
        <p:txBody>
          <a:bodyPr wrap="none" rtlCol="0" anchor="t"/>
          <a:lstStyle/>
          <a:p>
            <a:pPr marL="0" indent="0">
              <a:lnSpc>
                <a:spcPts val="2829"/>
              </a:lnSpc>
              <a:buNone/>
            </a:pPr>
            <a:r>
              <a:rPr sz="2500">
                <a:solidFill>
                  <a:srgbClr val="FFFFFF"/>
                </a:solidFill>
              </a:rPr>
              <a:t>Training &amp; Architecture</a:t>
            </a:r>
            <a:endParaRPr lang="en-US" sz="1768" dirty="0">
              <a:solidFill>
                <a:schemeClr val="bg1"/>
              </a:solidFill>
            </a:endParaRPr>
          </a:p>
        </p:txBody>
      </p:sp>
      <p:sp>
        <p:nvSpPr>
          <p:cNvPr id="8" name="Shape 3"/>
          <p:cNvSpPr/>
          <p:nvPr/>
        </p:nvSpPr>
        <p:spPr>
          <a:xfrm>
            <a:off x="635675" y="2413621"/>
            <a:ext cx="505301" cy="505301"/>
          </a:xfrm>
          <a:prstGeom prst="roundRect">
            <a:avLst>
              <a:gd name="adj" fmla="val 18667"/>
            </a:avLst>
          </a:prstGeom>
          <a:solidFill>
            <a:srgbClr val="003180"/>
          </a:solidFill>
          <a:ln w="7620">
            <a:solidFill>
              <a:srgbClr val="194A99"/>
            </a:solidFill>
            <a:prstDash val="solid"/>
          </a:ln>
        </p:spPr>
        <p:txBody>
          <a:bodyPr/>
          <a:p/>
        </p:txBody>
      </p:sp>
      <p:sp>
        <p:nvSpPr>
          <p:cNvPr id="9" name="Text 4"/>
          <p:cNvSpPr/>
          <p:nvPr/>
        </p:nvSpPr>
        <p:spPr>
          <a:xfrm>
            <a:off x="810816" y="2497798"/>
            <a:ext cx="154900"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1</a:t>
            </a:r>
            <a:endParaRPr lang="en-US" sz="2653" dirty="0">
              <a:solidFill>
                <a:schemeClr val="bg1"/>
              </a:solidFill>
            </a:endParaRPr>
          </a:p>
        </p:txBody>
      </p:sp>
      <p:sp>
        <p:nvSpPr>
          <p:cNvPr id="10" name="Text 5"/>
          <p:cNvSpPr/>
          <p:nvPr/>
        </p:nvSpPr>
        <p:spPr>
          <a:xfrm>
            <a:off x="1365528" y="2413621"/>
            <a:ext cx="2807256" cy="350877"/>
          </a:xfrm>
          <a:prstGeom prst="rect">
            <a:avLst/>
          </a:prstGeom>
          <a:noFill/>
          <a:ln/>
        </p:spPr>
        <p:txBody>
          <a:bodyPr wrap="none" rtlCol="0" anchor="t"/>
          <a:lstStyle/>
          <a:p>
            <a:pPr marL="0" indent="0">
              <a:lnSpc>
                <a:spcPts val="2763"/>
              </a:lnSpc>
              <a:buNone/>
            </a:pPr>
            <a:r>
              <a:rPr sz="1600">
                <a:solidFill>
                  <a:srgbClr val="FFFFFF"/>
                </a:solidFill>
              </a:rPr>
              <a:t>Model Architecture</a:t>
            </a:r>
          </a:p>
        </p:txBody>
      </p:sp>
      <p:sp>
        <p:nvSpPr>
          <p:cNvPr id="11" name="Text 6"/>
          <p:cNvSpPr/>
          <p:nvPr/>
        </p:nvSpPr>
        <p:spPr>
          <a:xfrm>
            <a:off x="1365528" y="2899157"/>
            <a:ext cx="3798143" cy="1796058"/>
          </a:xfrm>
          <a:prstGeom prst="rect">
            <a:avLst/>
          </a:prstGeom>
          <a:noFill/>
          <a:ln/>
        </p:spPr>
        <p:txBody>
          <a:bodyPr wrap="square" rtlCol="0" anchor="t"/>
          <a:lstStyle/>
          <a:p>
            <a:pPr marL="0" indent="0">
              <a:lnSpc>
                <a:spcPts val="2829"/>
              </a:lnSpc>
              <a:buNone/>
            </a:pPr>
            <a:r>
              <a:rPr sz="1600">
                <a:solidFill>
                  <a:srgbClr val="FFFFFF"/>
                </a:solidFill>
              </a:rPr>
              <a:t>Llama 3 leverages a decoder-only transformer architecture with key improvements, including a larger vocabulary tokenizer for efficient language encoding and grouped query attention (GQA) for enhanced inference efficiency.</a:t>
            </a:r>
          </a:p>
        </p:txBody>
      </p:sp>
      <p:sp>
        <p:nvSpPr>
          <p:cNvPr id="12" name="Shape 7"/>
          <p:cNvSpPr/>
          <p:nvPr/>
        </p:nvSpPr>
        <p:spPr>
          <a:xfrm>
            <a:off x="635675" y="5220799"/>
            <a:ext cx="505301" cy="505301"/>
          </a:xfrm>
          <a:prstGeom prst="roundRect">
            <a:avLst>
              <a:gd name="adj" fmla="val 18667"/>
            </a:avLst>
          </a:prstGeom>
          <a:solidFill>
            <a:srgbClr val="003180"/>
          </a:solidFill>
          <a:ln w="7620">
            <a:solidFill>
              <a:srgbClr val="194A99"/>
            </a:solidFill>
            <a:prstDash val="solid"/>
          </a:ln>
        </p:spPr>
        <p:txBody>
          <a:bodyPr/>
          <a:p/>
        </p:txBody>
      </p:sp>
      <p:sp>
        <p:nvSpPr>
          <p:cNvPr id="13" name="Text 8"/>
          <p:cNvSpPr/>
          <p:nvPr/>
        </p:nvSpPr>
        <p:spPr>
          <a:xfrm>
            <a:off x="793671" y="5304976"/>
            <a:ext cx="189309"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2</a:t>
            </a:r>
            <a:endParaRPr lang="en-US" sz="2653" dirty="0">
              <a:solidFill>
                <a:schemeClr val="bg1"/>
              </a:solidFill>
            </a:endParaRPr>
          </a:p>
        </p:txBody>
      </p:sp>
      <p:sp>
        <p:nvSpPr>
          <p:cNvPr id="14" name="Text 9"/>
          <p:cNvSpPr/>
          <p:nvPr/>
        </p:nvSpPr>
        <p:spPr>
          <a:xfrm>
            <a:off x="1365528" y="5220799"/>
            <a:ext cx="2807256" cy="350877"/>
          </a:xfrm>
          <a:prstGeom prst="rect">
            <a:avLst/>
          </a:prstGeom>
          <a:noFill/>
          <a:ln/>
        </p:spPr>
        <p:txBody>
          <a:bodyPr wrap="none" rtlCol="0" anchor="t"/>
          <a:lstStyle/>
          <a:p>
            <a:pPr marL="0" indent="0">
              <a:lnSpc>
                <a:spcPts val="2763"/>
              </a:lnSpc>
              <a:buNone/>
            </a:pPr>
            <a:r>
              <a:rPr sz="1600">
                <a:solidFill>
                  <a:srgbClr val="FFFFFF"/>
                </a:solidFill>
              </a:rPr>
              <a:t>Training Data</a:t>
            </a:r>
          </a:p>
        </p:txBody>
      </p:sp>
      <p:sp>
        <p:nvSpPr>
          <p:cNvPr id="15" name="Text 10"/>
          <p:cNvSpPr/>
          <p:nvPr/>
        </p:nvSpPr>
        <p:spPr>
          <a:xfrm>
            <a:off x="1365528" y="5706334"/>
            <a:ext cx="4142387" cy="1796057"/>
          </a:xfrm>
          <a:prstGeom prst="rect">
            <a:avLst/>
          </a:prstGeom>
          <a:noFill/>
          <a:ln/>
        </p:spPr>
        <p:txBody>
          <a:bodyPr wrap="square" rtlCol="0" anchor="t"/>
          <a:lstStyle/>
          <a:p>
            <a:pPr marL="0" indent="0">
              <a:lnSpc>
                <a:spcPts val="2829"/>
              </a:lnSpc>
              <a:buNone/>
            </a:pPr>
            <a:r>
              <a:rPr sz="1600">
                <a:solidFill>
                  <a:srgbClr val="FFFFFF"/>
                </a:solidFill>
              </a:rPr>
              <a:t>The model was trained on an extensive dataset of over 15T tokens, encompassing a diverse range of publicly available sources, including a significant amount of code. This vast dataset, combined with rigorous data filtering and curation processes, ensures high-quality training data.</a:t>
            </a:r>
          </a:p>
        </p:txBody>
      </p:sp>
      <p:sp>
        <p:nvSpPr>
          <p:cNvPr id="16" name="Shape 11"/>
          <p:cNvSpPr/>
          <p:nvPr/>
        </p:nvSpPr>
        <p:spPr>
          <a:xfrm>
            <a:off x="9876493" y="3749884"/>
            <a:ext cx="505301" cy="505301"/>
          </a:xfrm>
          <a:prstGeom prst="roundRect">
            <a:avLst>
              <a:gd name="adj" fmla="val 18667"/>
            </a:avLst>
          </a:prstGeom>
          <a:solidFill>
            <a:srgbClr val="003180"/>
          </a:solidFill>
          <a:ln w="7620">
            <a:solidFill>
              <a:srgbClr val="194A99"/>
            </a:solidFill>
            <a:prstDash val="solid"/>
          </a:ln>
        </p:spPr>
        <p:txBody>
          <a:bodyPr/>
          <a:p/>
        </p:txBody>
      </p:sp>
      <p:sp>
        <p:nvSpPr>
          <p:cNvPr id="17" name="Text 12"/>
          <p:cNvSpPr/>
          <p:nvPr/>
        </p:nvSpPr>
        <p:spPr>
          <a:xfrm>
            <a:off x="10035322" y="3834061"/>
            <a:ext cx="187643"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3</a:t>
            </a:r>
            <a:endParaRPr lang="en-US" sz="2653" dirty="0">
              <a:solidFill>
                <a:schemeClr val="bg1"/>
              </a:solidFill>
            </a:endParaRPr>
          </a:p>
        </p:txBody>
      </p:sp>
      <p:sp>
        <p:nvSpPr>
          <p:cNvPr id="18" name="Text 13"/>
          <p:cNvSpPr/>
          <p:nvPr/>
        </p:nvSpPr>
        <p:spPr>
          <a:xfrm>
            <a:off x="10606346" y="3749884"/>
            <a:ext cx="2881789" cy="350877"/>
          </a:xfrm>
          <a:prstGeom prst="rect">
            <a:avLst/>
          </a:prstGeom>
          <a:noFill/>
          <a:ln/>
        </p:spPr>
        <p:txBody>
          <a:bodyPr wrap="none" rtlCol="0" anchor="t"/>
          <a:lstStyle/>
          <a:p>
            <a:pPr marL="0" indent="0">
              <a:lnSpc>
                <a:spcPts val="2763"/>
              </a:lnSpc>
              <a:buNone/>
            </a:pPr>
            <a:r>
              <a:rPr sz="1600">
                <a:solidFill>
                  <a:srgbClr val="FFFFFF"/>
                </a:solidFill>
              </a:rPr>
              <a:t>Scaling Up Training</a:t>
            </a:r>
          </a:p>
        </p:txBody>
      </p:sp>
      <p:sp>
        <p:nvSpPr>
          <p:cNvPr id="19" name="Text 14"/>
          <p:cNvSpPr/>
          <p:nvPr/>
        </p:nvSpPr>
        <p:spPr>
          <a:xfrm>
            <a:off x="10606346" y="4235420"/>
            <a:ext cx="3473291" cy="2652256"/>
          </a:xfrm>
          <a:prstGeom prst="rect">
            <a:avLst/>
          </a:prstGeom>
          <a:noFill/>
          <a:ln/>
        </p:spPr>
        <p:txBody>
          <a:bodyPr wrap="square" rtlCol="0" anchor="t"/>
          <a:lstStyle/>
          <a:p>
            <a:pPr marL="0" indent="0">
              <a:lnSpc>
                <a:spcPts val="2829"/>
              </a:lnSpc>
              <a:buNone/>
            </a:pPr>
            <a:r>
              <a:rPr sz="1600">
                <a:solidFill>
                  <a:srgbClr val="FFFFFF"/>
                </a:solidFill>
              </a:rPr>
              <a:t>Meta's commitment to scaling up training involved employing advanced parallelization techniques, resulting in significant improvements in training efficiency and compute utilization. These optimizations allowed for the training of larger models with greater accuracy and performance.</a:t>
            </a:r>
          </a:p>
        </p:txBody>
      </p:sp>
      <p:sp>
        <p:nvSpPr>
          <p:cNvPr id="4" name="TextBox 3">
            <a:extLst>
              <a:ext uri="{FF2B5EF4-FFF2-40B4-BE49-F238E27FC236}">
                <a16:creationId xmlns:a16="http://schemas.microsoft.com/office/drawing/2014/main" id="{78A3BF24-1B37-C355-216B-A51563389A80}"/>
              </a:ext>
            </a:extLst>
          </p:cNvPr>
          <p:cNvSpPr txBox="1"/>
          <p:nvPr/>
        </p:nvSpPr>
        <p:spPr>
          <a:xfrm>
            <a:off x="9876493" y="524392"/>
            <a:ext cx="2807256" cy="2585323"/>
          </a:xfrm>
          <a:prstGeom prst="rect">
            <a:avLst/>
          </a:prstGeom>
          <a:noFill/>
        </p:spPr>
        <p:txBody>
          <a:bodyPr wrap="square" rtlCol="0">
            <a:spAutoFit/>
          </a:bodyPr>
          <a:lstStyle/>
          <a:p>
            <a:r>
              <a:rPr u="sng">
                <a:solidFill>
                  <a:srgbClr val="0000FF"/>
                </a:solidFill>
              </a:rPr>
              <a:t>https://encrypted-tbn0.gstatic.com/images?q=tbn:ANd9GcSuID-grn03Ldol_ZqSQZsP1CB-4frX6z80H3XyoSoU-tD075dCaG2PEN0peg&amp;s</a:t>
            </a: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29</Words>
  <Application>Microsoft Office PowerPoint</Application>
  <PresentationFormat>Custom</PresentationFormat>
  <Paragraphs>39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Asar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Avinash</cp:lastModifiedBy>
  <cp:revision>16</cp:revision>
  <dcterms:created xsi:type="dcterms:W3CDTF">2024-08-13T12:11:12Z</dcterms:created>
  <dcterms:modified xsi:type="dcterms:W3CDTF">2024-09-02T05:10:26Z</dcterms:modified>
</cp:coreProperties>
</file>