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8" r:id="rId3"/>
    <p:sldId id="260" r:id="rId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notesMaster" Target="notesMasters/notesMaster1.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57819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lstStyle/>
          <a:p>
            <a:endParaRPr lang="en-IN" dirty="0"/>
          </a:p>
        </p:txBody>
      </p:sp>
      <p:pic>
        <p:nvPicPr>
          <p:cNvPr id="4" name="Image 1" descr="preencoded.png"/>
          <p:cNvPicPr>
            <a:picLocks noChangeAspect="1"/>
          </p:cNvPicPr>
          <p:nvPr/>
        </p:nvPicPr>
        <p:blipFill>
          <a:blip r:embed="rId4"/>
          <a:stretch>
            <a:fillRect/>
          </a:stretch>
        </p:blipFill>
        <p:spPr>
          <a:xfrm>
            <a:off x="9800218" y="0"/>
            <a:ext cx="4830182" cy="8229600"/>
          </a:xfrm>
          <a:prstGeom prst="rect">
            <a:avLst/>
          </a:prstGeom>
        </p:spPr>
      </p:pic>
      <p:sp>
        <p:nvSpPr>
          <p:cNvPr id="6" name="Text 1"/>
          <p:cNvSpPr/>
          <p:nvPr/>
        </p:nvSpPr>
        <p:spPr>
          <a:xfrm>
            <a:off x="358191" y="439455"/>
            <a:ext cx="8519109" cy="1332791"/>
          </a:xfrm>
          <a:prstGeom prst="rect">
            <a:avLst/>
          </a:prstGeom>
          <a:noFill/>
          <a:ln/>
        </p:spPr>
        <p:txBody>
          <a:bodyPr wrap="square" rtlCol="0" anchor="t"/>
          <a:lstStyle/>
          <a:p>
            <a:pPr marL="0" indent="0">
              <a:lnSpc>
                <a:spcPts val="8382"/>
              </a:lnSpc>
              <a:buNone/>
            </a:pPr>
            <a:r>
              <a:rPr b="1" sz="4000">
                <a:solidFill>
                  <a:srgbClr val="FFFFFF"/>
                </a:solidFill>
              </a:rPr>
              <a:t>LLM Agents: The Ultimate Guide</a:t>
            </a:r>
          </a:p>
        </p:txBody>
      </p:sp>
      <p:sp>
        <p:nvSpPr>
          <p:cNvPr id="7" name="Text 2"/>
          <p:cNvSpPr/>
          <p:nvPr/>
        </p:nvSpPr>
        <p:spPr>
          <a:xfrm>
            <a:off x="358191" y="3364983"/>
            <a:ext cx="4471993" cy="4401762"/>
          </a:xfrm>
          <a:prstGeom prst="rect">
            <a:avLst/>
          </a:prstGeom>
          <a:noFill/>
          <a:ln/>
        </p:spPr>
        <p:txBody>
          <a:bodyPr wrap="square" rtlCol="0" anchor="t"/>
          <a:lstStyle/>
          <a:p>
            <a:pPr marR="0" lvl="0" algn="l" defTabSz="914400" rtl="0" eaLnBrk="0" fontAlgn="base" latinLnBrk="0" hangingPunct="0">
              <a:lnSpc>
                <a:spcPct val="100000"/>
              </a:lnSpc>
              <a:spcBef>
                <a:spcPct val="0"/>
              </a:spcBef>
              <a:spcAft>
                <a:spcPct val="0"/>
              </a:spcAft>
              <a:buClrTx/>
              <a:buSzTx/>
              <a:tabLst/>
            </a:pPr>
            <a:r>
              <a:rPr sz="1600">
                <a:solidFill>
                  <a:srgbClr val="FFFFFF"/>
                </a:solidFill>
              </a:rPr>
              <a:t>When faced with complex problems that lack simple solutions, we often need to follow a series of steps, analyze information thoroughly, and learn from past experiences.  LLM agents are designed to handle precisely these scenarios in language model applications.  They combine meticulous data analysis, strategic planning, data retrieval, and the ability to learn from previous actions to address complex challenges.  In this presentation, we'll delve into the world of LLM agents, exploring their advantages, capabilities, real-world applications, and the obstacles they encounter.</a:t>
            </a:r>
            <a:endParaRPr kumimoji="0" lang="en-US" altLang="en-US" i="0" u="none" strike="noStrike" cap="none" normalizeH="0" baseline="0" dirty="0">
              <a:ln>
                <a:noFill/>
              </a:ln>
              <a:solidFill>
                <a:schemeClr val="bg1"/>
              </a:solidFill>
              <a:effectLst/>
              <a:latin typeface="Arial" panose="020B0604020202020204" pitchFamily="34" charset="0"/>
            </a:endParaRPr>
          </a:p>
        </p:txBody>
      </p:sp>
      <p:pic>
        <p:nvPicPr>
          <p:cNvPr id="18" name="Picture 17">
            <a:extLst>
              <a:ext uri="{FF2B5EF4-FFF2-40B4-BE49-F238E27FC236}">
                <a16:creationId xmlns:a16="http://schemas.microsoft.com/office/drawing/2014/main" id="{07E8E746-8FA6-BD15-90F6-D8F8D958EB2A}"/>
              </a:ext>
            </a:extLst>
          </p:cNvPr>
          <p:cNvPicPr>
            <a:picLocks noChangeAspect="1"/>
          </p:cNvPicPr>
          <p:nvPr/>
        </p:nvPicPr>
        <p:blipFill>
          <a:blip r:embed="rId5"/>
          <a:stretch>
            <a:fillRect/>
          </a:stretch>
        </p:blipFill>
        <p:spPr>
          <a:xfrm>
            <a:off x="9995984" y="2235101"/>
            <a:ext cx="4438650" cy="4057650"/>
          </a:xfrm>
          <a:prstGeom prst="rect">
            <a:avLst/>
          </a:prstGeom>
        </p:spPr>
      </p:pic>
      <p:sp>
        <p:nvSpPr>
          <p:cNvPr id="5" name="TextBox 4">
            <a:extLst>
              <a:ext uri="{FF2B5EF4-FFF2-40B4-BE49-F238E27FC236}">
                <a16:creationId xmlns:a16="http://schemas.microsoft.com/office/drawing/2014/main" id="{04AAD13A-DCB0-43AC-0AE3-DF910B19D1B3}"/>
              </a:ext>
            </a:extLst>
          </p:cNvPr>
          <p:cNvSpPr txBox="1"/>
          <p:nvPr/>
        </p:nvSpPr>
        <p:spPr>
          <a:xfrm>
            <a:off x="358191" y="2235101"/>
            <a:ext cx="3084256" cy="369332"/>
          </a:xfrm>
          <a:prstGeom prst="rect">
            <a:avLst/>
          </a:prstGeom>
          <a:noFill/>
        </p:spPr>
        <p:txBody>
          <a:bodyPr wrap="square" rtlCol="0">
            <a:spAutoFit/>
          </a:bodyPr>
          <a:lstStyle/>
          <a:p>
            <a:r>
              <a:rPr sz="2500">
                <a:solidFill>
                  <a:srgbClr val="FFFFFF"/>
                </a:solidFill>
              </a:rPr>
              <a:t>Understanding LLM Agents</a:t>
            </a:r>
            <a:endParaRPr lang="en-IN"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p/>
        </p:txBody>
      </p:sp>
      <p:sp>
        <p:nvSpPr>
          <p:cNvPr id="4" name="Text 1"/>
          <p:cNvSpPr/>
          <p:nvPr/>
        </p:nvSpPr>
        <p:spPr>
          <a:xfrm>
            <a:off x="863798" y="262294"/>
            <a:ext cx="8382953" cy="771287"/>
          </a:xfrm>
          <a:prstGeom prst="rect">
            <a:avLst/>
          </a:prstGeom>
          <a:noFill/>
          <a:ln/>
        </p:spPr>
        <p:txBody>
          <a:bodyPr wrap="none" rtlCol="0" anchor="t"/>
          <a:lstStyle/>
          <a:p>
            <a:pPr marL="0" indent="0">
              <a:lnSpc>
                <a:spcPts val="6074"/>
              </a:lnSpc>
              <a:buNone/>
            </a:pPr>
            <a:r>
              <a:rPr b="1" sz="4000">
                <a:solidFill>
                  <a:srgbClr val="FFFFFF"/>
                </a:solidFill>
              </a:rPr>
              <a:t>What are LLM Agents?</a:t>
            </a:r>
          </a:p>
        </p:txBody>
      </p:sp>
      <p:sp>
        <p:nvSpPr>
          <p:cNvPr id="5" name="Text 2"/>
          <p:cNvSpPr/>
          <p:nvPr/>
        </p:nvSpPr>
        <p:spPr>
          <a:xfrm>
            <a:off x="863798" y="1172409"/>
            <a:ext cx="12902803" cy="394811"/>
          </a:xfrm>
          <a:prstGeom prst="rect">
            <a:avLst/>
          </a:prstGeom>
          <a:noFill/>
          <a:ln/>
        </p:spPr>
        <p:txBody>
          <a:bodyPr wrap="none" rtlCol="0" anchor="t"/>
          <a:lstStyle/>
          <a:p>
            <a:pPr marL="0" indent="0">
              <a:lnSpc>
                <a:spcPts val="3110"/>
              </a:lnSpc>
              <a:buNone/>
            </a:pPr>
            <a:r>
              <a:rPr sz="2500">
                <a:solidFill>
                  <a:srgbClr val="FFFFFF"/>
                </a:solidFill>
              </a:rPr>
              <a:t>The Power of Sequential Reasoning</a:t>
            </a:r>
            <a:endParaRPr lang="en-US" sz="1944" dirty="0">
              <a:solidFill>
                <a:schemeClr val="bg1"/>
              </a:solidFill>
            </a:endParaRPr>
          </a:p>
        </p:txBody>
      </p:sp>
      <p:sp>
        <p:nvSpPr>
          <p:cNvPr id="6" name="Text 3"/>
          <p:cNvSpPr/>
          <p:nvPr/>
        </p:nvSpPr>
        <p:spPr>
          <a:xfrm>
            <a:off x="457021" y="2717808"/>
            <a:ext cx="3085386" cy="385524"/>
          </a:xfrm>
          <a:prstGeom prst="rect">
            <a:avLst/>
          </a:prstGeom>
          <a:noFill/>
          <a:ln/>
        </p:spPr>
        <p:txBody>
          <a:bodyPr wrap="none" rtlCol="0" anchor="t"/>
          <a:lstStyle/>
          <a:p>
            <a:pPr marL="0" indent="0">
              <a:lnSpc>
                <a:spcPts val="3037"/>
              </a:lnSpc>
              <a:buNone/>
            </a:pPr>
            <a:r>
              <a:rPr sz="1600">
                <a:solidFill>
                  <a:srgbClr val="FFFFFF"/>
                </a:solidFill>
              </a:rPr>
              <a:t>LLM agents are sophisticated AI systems</a:t>
            </a:r>
          </a:p>
        </p:txBody>
      </p:sp>
      <p:sp>
        <p:nvSpPr>
          <p:cNvPr id="7" name="Text 4"/>
          <p:cNvSpPr/>
          <p:nvPr/>
        </p:nvSpPr>
        <p:spPr>
          <a:xfrm>
            <a:off x="457020" y="3253671"/>
            <a:ext cx="4356997" cy="1051631"/>
          </a:xfrm>
          <a:prstGeom prst="rect">
            <a:avLst/>
          </a:prstGeom>
          <a:noFill/>
          <a:ln/>
        </p:spPr>
        <p:txBody>
          <a:bodyPr wrap="square" rtlCol="0" anchor="t"/>
          <a:lstStyle/>
          <a:p>
            <a:pPr marL="0" indent="0">
              <a:lnSpc>
                <a:spcPts val="3110"/>
              </a:lnSpc>
              <a:buNone/>
            </a:pPr>
            <a:r>
              <a:rPr sz="1600">
                <a:solidFill>
                  <a:srgbClr val="FFFFFF"/>
                </a:solidFill>
              </a:rPr>
              <a:t>designed to generate intricate text that requires sequential reasoning. They can think ahead, retain past conversations, and utilize various tools to tailor their responses based on the situation and the desired style.</a:t>
            </a:r>
          </a:p>
        </p:txBody>
      </p:sp>
      <p:sp>
        <p:nvSpPr>
          <p:cNvPr id="17" name="Text 3">
            <a:extLst>
              <a:ext uri="{FF2B5EF4-FFF2-40B4-BE49-F238E27FC236}">
                <a16:creationId xmlns:a16="http://schemas.microsoft.com/office/drawing/2014/main" id="{4F9D1B3C-4B81-ACCB-479B-A9D6CC911B96}"/>
              </a:ext>
            </a:extLst>
          </p:cNvPr>
          <p:cNvSpPr/>
          <p:nvPr/>
        </p:nvSpPr>
        <p:spPr>
          <a:xfrm>
            <a:off x="457021" y="5313748"/>
            <a:ext cx="3085386" cy="385524"/>
          </a:xfrm>
          <a:prstGeom prst="rect">
            <a:avLst/>
          </a:prstGeom>
          <a:noFill/>
          <a:ln/>
        </p:spPr>
        <p:txBody>
          <a:bodyPr wrap="none" rtlCol="0" anchor="t"/>
          <a:lstStyle/>
          <a:p>
            <a:pPr marL="0" indent="0">
              <a:lnSpc>
                <a:spcPts val="3037"/>
              </a:lnSpc>
              <a:buNone/>
            </a:pPr>
            <a:r>
              <a:rPr sz="1600">
                <a:solidFill>
                  <a:srgbClr val="FFFFFF"/>
                </a:solidFill>
              </a:rPr>
              <a:t>Beyond Simple Information Retrieval</a:t>
            </a:r>
          </a:p>
        </p:txBody>
      </p:sp>
      <p:sp>
        <p:nvSpPr>
          <p:cNvPr id="18" name="Text 4">
            <a:extLst>
              <a:ext uri="{FF2B5EF4-FFF2-40B4-BE49-F238E27FC236}">
                <a16:creationId xmlns:a16="http://schemas.microsoft.com/office/drawing/2014/main" id="{EBDCCE90-0366-741A-1B75-D2C48B7EAAAC}"/>
              </a:ext>
            </a:extLst>
          </p:cNvPr>
          <p:cNvSpPr/>
          <p:nvPr/>
        </p:nvSpPr>
        <p:spPr>
          <a:xfrm>
            <a:off x="457020" y="5849611"/>
            <a:ext cx="4356997" cy="1051631"/>
          </a:xfrm>
          <a:prstGeom prst="rect">
            <a:avLst/>
          </a:prstGeom>
          <a:noFill/>
          <a:ln/>
        </p:spPr>
        <p:txBody>
          <a:bodyPr wrap="square" rtlCol="0" anchor="t"/>
          <a:lstStyle/>
          <a:p>
            <a:pPr marL="0" indent="0">
              <a:lnSpc>
                <a:spcPts val="3110"/>
              </a:lnSpc>
              <a:buNone/>
            </a:pPr>
            <a:r>
              <a:rPr sz="1600">
                <a:solidFill>
                  <a:srgbClr val="FFFFFF"/>
                </a:solidFill>
              </a:rPr>
              <a:t>While basic LLMs with retrieval augmented generation (RAG) systems can access information from databases, LLM agents excel in handling complex scenarios that demand deeper analysis, understanding of context, and strategic planning.</a:t>
            </a:r>
          </a:p>
        </p:txBody>
      </p:sp>
      <p:sp>
        <p:nvSpPr>
          <p:cNvPr id="19" name="Text 3">
            <a:extLst>
              <a:ext uri="{FF2B5EF4-FFF2-40B4-BE49-F238E27FC236}">
                <a16:creationId xmlns:a16="http://schemas.microsoft.com/office/drawing/2014/main" id="{A03A7C3B-AB33-7ABC-DB9D-299900F8B78A}"/>
              </a:ext>
            </a:extLst>
          </p:cNvPr>
          <p:cNvSpPr/>
          <p:nvPr/>
        </p:nvSpPr>
        <p:spPr>
          <a:xfrm>
            <a:off x="9852514" y="2717808"/>
            <a:ext cx="3085386" cy="385524"/>
          </a:xfrm>
          <a:prstGeom prst="rect">
            <a:avLst/>
          </a:prstGeom>
          <a:noFill/>
          <a:ln/>
        </p:spPr>
        <p:txBody>
          <a:bodyPr wrap="none" rtlCol="0" anchor="t"/>
          <a:lstStyle/>
          <a:p>
            <a:pPr marL="0" indent="0">
              <a:lnSpc>
                <a:spcPts val="3037"/>
              </a:lnSpc>
              <a:buNone/>
            </a:pPr>
            <a:r>
              <a:rPr sz="1600">
                <a:solidFill>
                  <a:srgbClr val="FFFFFF"/>
                </a:solidFill>
              </a:rPr>
              <a:t>Structured Problem Decomposition</a:t>
            </a:r>
          </a:p>
        </p:txBody>
      </p:sp>
      <p:sp>
        <p:nvSpPr>
          <p:cNvPr id="20" name="Text 4">
            <a:extLst>
              <a:ext uri="{FF2B5EF4-FFF2-40B4-BE49-F238E27FC236}">
                <a16:creationId xmlns:a16="http://schemas.microsoft.com/office/drawing/2014/main" id="{2D57D28B-6153-D48D-4765-C0172E613462}"/>
              </a:ext>
            </a:extLst>
          </p:cNvPr>
          <p:cNvSpPr/>
          <p:nvPr/>
        </p:nvSpPr>
        <p:spPr>
          <a:xfrm>
            <a:off x="9852513" y="3253671"/>
            <a:ext cx="4356997" cy="1051631"/>
          </a:xfrm>
          <a:prstGeom prst="rect">
            <a:avLst/>
          </a:prstGeom>
          <a:noFill/>
          <a:ln/>
        </p:spPr>
        <p:txBody>
          <a:bodyPr wrap="square" rtlCol="0" anchor="t"/>
          <a:lstStyle/>
          <a:p>
            <a:pPr marL="0" indent="0">
              <a:lnSpc>
                <a:spcPts val="3110"/>
              </a:lnSpc>
              <a:buNone/>
            </a:pPr>
            <a:r>
              <a:rPr sz="1600">
                <a:solidFill>
                  <a:srgbClr val="FFFFFF"/>
                </a:solidFill>
              </a:rPr>
              <a:t>LLM agents break down complex tasks into manageable subtasks. This involves accessing relevant data, establishing historical context, summarizing information, and forecasting future trends.</a:t>
            </a:r>
          </a:p>
        </p:txBody>
      </p:sp>
      <p:sp>
        <p:nvSpPr>
          <p:cNvPr id="21" name="Text 3">
            <a:extLst>
              <a:ext uri="{FF2B5EF4-FFF2-40B4-BE49-F238E27FC236}">
                <a16:creationId xmlns:a16="http://schemas.microsoft.com/office/drawing/2014/main" id="{9173B061-F20D-C55E-BF84-1552EF800B53}"/>
              </a:ext>
            </a:extLst>
          </p:cNvPr>
          <p:cNvSpPr/>
          <p:nvPr/>
        </p:nvSpPr>
        <p:spPr>
          <a:xfrm>
            <a:off x="9852514" y="5295324"/>
            <a:ext cx="3085386" cy="385524"/>
          </a:xfrm>
          <a:prstGeom prst="rect">
            <a:avLst/>
          </a:prstGeom>
          <a:noFill/>
          <a:ln/>
        </p:spPr>
        <p:txBody>
          <a:bodyPr wrap="none" rtlCol="0" anchor="t"/>
          <a:lstStyle/>
          <a:p>
            <a:pPr marL="0" indent="0">
              <a:lnSpc>
                <a:spcPts val="3037"/>
              </a:lnSpc>
              <a:buNone/>
            </a:pPr>
            <a:r>
              <a:rPr sz="1600">
                <a:solidFill>
                  <a:srgbClr val="FFFFFF"/>
                </a:solidFill>
              </a:rPr>
              <a:t>Essential Components of LLM Agents</a:t>
            </a:r>
          </a:p>
        </p:txBody>
      </p:sp>
      <p:sp>
        <p:nvSpPr>
          <p:cNvPr id="22" name="Text 4">
            <a:extLst>
              <a:ext uri="{FF2B5EF4-FFF2-40B4-BE49-F238E27FC236}">
                <a16:creationId xmlns:a16="http://schemas.microsoft.com/office/drawing/2014/main" id="{1F111499-4814-CBF1-C3EE-CBD77859E313}"/>
              </a:ext>
            </a:extLst>
          </p:cNvPr>
          <p:cNvSpPr/>
          <p:nvPr/>
        </p:nvSpPr>
        <p:spPr>
          <a:xfrm>
            <a:off x="9852513" y="5831187"/>
            <a:ext cx="4356997" cy="1051631"/>
          </a:xfrm>
          <a:prstGeom prst="rect">
            <a:avLst/>
          </a:prstGeom>
          <a:noFill/>
          <a:ln/>
        </p:spPr>
        <p:txBody>
          <a:bodyPr wrap="square" rtlCol="0" anchor="t"/>
          <a:lstStyle/>
          <a:p>
            <a:pPr marL="0" indent="0">
              <a:lnSpc>
                <a:spcPts val="3110"/>
              </a:lnSpc>
              <a:buNone/>
            </a:pPr>
            <a:r>
              <a:rPr sz="1600">
                <a:solidFill>
                  <a:srgbClr val="FFFFFF"/>
                </a:solidFill>
              </a:rPr>
              <a:t>To accomplish these subtasks, LLM agents rely on a structured plan, a reliable memory to track progress, and access to necessary tools. These components form the foundation of their workflow.</a:t>
            </a:r>
          </a:p>
        </p:txBody>
      </p:sp>
      <p:pic>
        <p:nvPicPr>
          <p:cNvPr id="23" name="Picture 22" descr="image_8.jpg"/>
          <p:cNvPicPr>
            <a:picLocks noChangeAspect="1"/>
          </p:cNvPicPr>
          <p:nvPr/>
        </p:nvPicPr>
        <p:blipFill>
          <a:blip r:embed="rId4"/>
          <a:stretch>
            <a:fillRect/>
          </a:stretch>
        </p:blipFill>
        <p:spPr>
          <a:xfrm>
            <a:off x="5906693" y="1758840"/>
            <a:ext cx="2253320" cy="175432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9151A">
              <a:alpha val="75000"/>
            </a:srgbClr>
          </a:solidFill>
          <a:ln/>
        </p:spPr>
        <p:txBody>
          <a:bodyPr/>
          <a:p/>
        </p:txBody>
      </p:sp>
      <p:sp>
        <p:nvSpPr>
          <p:cNvPr id="6" name="Text 1"/>
          <p:cNvSpPr/>
          <p:nvPr/>
        </p:nvSpPr>
        <p:spPr>
          <a:xfrm>
            <a:off x="635676" y="373038"/>
            <a:ext cx="7429474" cy="701873"/>
          </a:xfrm>
          <a:prstGeom prst="rect">
            <a:avLst/>
          </a:prstGeom>
          <a:noFill/>
          <a:ln/>
        </p:spPr>
        <p:txBody>
          <a:bodyPr wrap="none" rtlCol="0" anchor="t"/>
          <a:lstStyle/>
          <a:p>
            <a:pPr marL="0" indent="0">
              <a:lnSpc>
                <a:spcPts val="5526"/>
              </a:lnSpc>
              <a:buNone/>
            </a:pPr>
            <a:r>
              <a:rPr b="1" sz="4000">
                <a:solidFill>
                  <a:srgbClr val="FFFFFF"/>
                </a:solidFill>
              </a:rPr>
              <a:t>LLM Agent Components</a:t>
            </a:r>
          </a:p>
        </p:txBody>
      </p:sp>
      <p:sp>
        <p:nvSpPr>
          <p:cNvPr id="7" name="Text 2"/>
          <p:cNvSpPr/>
          <p:nvPr/>
        </p:nvSpPr>
        <p:spPr>
          <a:xfrm>
            <a:off x="549614" y="1781823"/>
            <a:ext cx="8777265" cy="795163"/>
          </a:xfrm>
          <a:prstGeom prst="rect">
            <a:avLst/>
          </a:prstGeom>
          <a:noFill/>
          <a:ln/>
        </p:spPr>
        <p:txBody>
          <a:bodyPr wrap="none" rtlCol="0" anchor="t"/>
          <a:lstStyle/>
          <a:p>
            <a:pPr marL="0" indent="0">
              <a:lnSpc>
                <a:spcPts val="2829"/>
              </a:lnSpc>
              <a:buNone/>
            </a:pPr>
            <a:r>
              <a:rPr sz="2500">
                <a:solidFill>
                  <a:srgbClr val="FFFFFF"/>
                </a:solidFill>
              </a:rPr>
              <a:t>A Deeper Look at the Architecture</a:t>
            </a:r>
            <a:endParaRPr lang="en-US" sz="1768" dirty="0">
              <a:solidFill>
                <a:schemeClr val="bg1"/>
              </a:solidFill>
            </a:endParaRPr>
          </a:p>
        </p:txBody>
      </p:sp>
      <p:sp>
        <p:nvSpPr>
          <p:cNvPr id="8" name="Shape 3"/>
          <p:cNvSpPr/>
          <p:nvPr/>
        </p:nvSpPr>
        <p:spPr>
          <a:xfrm>
            <a:off x="635675" y="2888615"/>
            <a:ext cx="505301" cy="505301"/>
          </a:xfrm>
          <a:prstGeom prst="roundRect">
            <a:avLst>
              <a:gd name="adj" fmla="val 18667"/>
            </a:avLst>
          </a:prstGeom>
          <a:solidFill>
            <a:srgbClr val="003180"/>
          </a:solidFill>
          <a:ln w="7620">
            <a:solidFill>
              <a:srgbClr val="194A99"/>
            </a:solidFill>
            <a:prstDash val="solid"/>
          </a:ln>
        </p:spPr>
        <p:txBody>
          <a:bodyPr/>
          <a:p/>
        </p:txBody>
      </p:sp>
      <p:sp>
        <p:nvSpPr>
          <p:cNvPr id="9" name="Text 4"/>
          <p:cNvSpPr/>
          <p:nvPr/>
        </p:nvSpPr>
        <p:spPr>
          <a:xfrm>
            <a:off x="810816" y="2972792"/>
            <a:ext cx="154900" cy="336828"/>
          </a:xfrm>
          <a:prstGeom prst="rect">
            <a:avLst/>
          </a:prstGeom>
          <a:noFill/>
          <a:ln/>
        </p:spPr>
        <p:txBody>
          <a:bodyPr wrap="none" rtlCol="0" anchor="t"/>
          <a:lstStyle/>
          <a:p>
            <a:pPr marL="0" indent="0" algn="ctr">
              <a:lnSpc>
                <a:spcPts val="2653"/>
              </a:lnSpc>
              <a:buNone/>
            </a:pPr>
            <a:r>
              <a:rPr lang="en-US" sz="2653" dirty="0">
                <a:solidFill>
                  <a:schemeClr val="bg1"/>
                </a:solidFill>
                <a:latin typeface="Asar" pitchFamily="34" charset="0"/>
                <a:ea typeface="Asar" pitchFamily="34" charset="-122"/>
                <a:cs typeface="Asar" pitchFamily="34" charset="-120"/>
              </a:rPr>
              <a:t>1</a:t>
            </a:r>
            <a:endParaRPr lang="en-US" sz="2653" dirty="0">
              <a:solidFill>
                <a:schemeClr val="bg1"/>
              </a:solidFill>
            </a:endParaRPr>
          </a:p>
        </p:txBody>
      </p:sp>
      <p:sp>
        <p:nvSpPr>
          <p:cNvPr id="10" name="Text 5"/>
          <p:cNvSpPr/>
          <p:nvPr/>
        </p:nvSpPr>
        <p:spPr>
          <a:xfrm>
            <a:off x="1365528" y="2888615"/>
            <a:ext cx="2807256" cy="350877"/>
          </a:xfrm>
          <a:prstGeom prst="rect">
            <a:avLst/>
          </a:prstGeom>
          <a:noFill/>
          <a:ln/>
        </p:spPr>
        <p:txBody>
          <a:bodyPr wrap="none" rtlCol="0" anchor="t"/>
          <a:lstStyle/>
          <a:p>
            <a:pPr marL="0" indent="0">
              <a:lnSpc>
                <a:spcPts val="2763"/>
              </a:lnSpc>
              <a:buNone/>
            </a:pPr>
            <a:r>
              <a:rPr sz="1600">
                <a:solidFill>
                  <a:srgbClr val="FFFFFF"/>
                </a:solidFill>
              </a:rPr>
              <a:t>Agent/Brain</a:t>
            </a:r>
          </a:p>
        </p:txBody>
      </p:sp>
      <p:sp>
        <p:nvSpPr>
          <p:cNvPr id="11" name="Text 6"/>
          <p:cNvSpPr/>
          <p:nvPr/>
        </p:nvSpPr>
        <p:spPr>
          <a:xfrm>
            <a:off x="1365528" y="3374151"/>
            <a:ext cx="3473291" cy="1796058"/>
          </a:xfrm>
          <a:prstGeom prst="rect">
            <a:avLst/>
          </a:prstGeom>
          <a:noFill/>
          <a:ln/>
        </p:spPr>
        <p:txBody>
          <a:bodyPr wrap="square" rtlCol="0" anchor="t"/>
          <a:lstStyle/>
          <a:p>
            <a:pPr marL="0" indent="0">
              <a:lnSpc>
                <a:spcPts val="2829"/>
              </a:lnSpc>
              <a:buNone/>
            </a:pPr>
            <a:r>
              <a:rPr sz="1600">
                <a:solidFill>
                  <a:srgbClr val="FFFFFF"/>
                </a:solidFill>
              </a:rPr>
              <a:t>The core of an LLM agent is a language model trained on vast amounts of data. It processes and understands language, interpreting prompts to determine desired responses, tools to use, and goals to achieve.</a:t>
            </a:r>
          </a:p>
        </p:txBody>
      </p:sp>
      <p:sp>
        <p:nvSpPr>
          <p:cNvPr id="12" name="Shape 7"/>
          <p:cNvSpPr/>
          <p:nvPr/>
        </p:nvSpPr>
        <p:spPr>
          <a:xfrm>
            <a:off x="635675" y="5566015"/>
            <a:ext cx="505301" cy="505301"/>
          </a:xfrm>
          <a:prstGeom prst="roundRect">
            <a:avLst>
              <a:gd name="adj" fmla="val 18667"/>
            </a:avLst>
          </a:prstGeom>
          <a:solidFill>
            <a:srgbClr val="003180"/>
          </a:solidFill>
          <a:ln w="7620">
            <a:solidFill>
              <a:srgbClr val="194A99"/>
            </a:solidFill>
            <a:prstDash val="solid"/>
          </a:ln>
        </p:spPr>
        <p:txBody>
          <a:bodyPr/>
          <a:p/>
        </p:txBody>
      </p:sp>
      <p:sp>
        <p:nvSpPr>
          <p:cNvPr id="13" name="Text 8"/>
          <p:cNvSpPr/>
          <p:nvPr/>
        </p:nvSpPr>
        <p:spPr>
          <a:xfrm>
            <a:off x="793671" y="5650192"/>
            <a:ext cx="189309" cy="336828"/>
          </a:xfrm>
          <a:prstGeom prst="rect">
            <a:avLst/>
          </a:prstGeom>
          <a:noFill/>
          <a:ln/>
        </p:spPr>
        <p:txBody>
          <a:bodyPr wrap="none" rtlCol="0" anchor="t"/>
          <a:lstStyle/>
          <a:p>
            <a:pPr marL="0" indent="0" algn="ctr">
              <a:lnSpc>
                <a:spcPts val="2653"/>
              </a:lnSpc>
              <a:buNone/>
            </a:pPr>
            <a:r>
              <a:rPr lang="en-US" sz="2653" dirty="0">
                <a:solidFill>
                  <a:schemeClr val="bg1"/>
                </a:solidFill>
                <a:latin typeface="Asar" pitchFamily="34" charset="0"/>
                <a:ea typeface="Asar" pitchFamily="34" charset="-122"/>
                <a:cs typeface="Asar" pitchFamily="34" charset="-120"/>
              </a:rPr>
              <a:t>2</a:t>
            </a:r>
            <a:endParaRPr lang="en-US" sz="2653" dirty="0">
              <a:solidFill>
                <a:schemeClr val="bg1"/>
              </a:solidFill>
            </a:endParaRPr>
          </a:p>
        </p:txBody>
      </p:sp>
      <p:sp>
        <p:nvSpPr>
          <p:cNvPr id="14" name="Text 9"/>
          <p:cNvSpPr/>
          <p:nvPr/>
        </p:nvSpPr>
        <p:spPr>
          <a:xfrm>
            <a:off x="1365528" y="5566015"/>
            <a:ext cx="2807256" cy="350877"/>
          </a:xfrm>
          <a:prstGeom prst="rect">
            <a:avLst/>
          </a:prstGeom>
          <a:noFill/>
          <a:ln/>
        </p:spPr>
        <p:txBody>
          <a:bodyPr wrap="none" rtlCol="0" anchor="t"/>
          <a:lstStyle/>
          <a:p>
            <a:pPr marL="0" indent="0">
              <a:lnSpc>
                <a:spcPts val="2763"/>
              </a:lnSpc>
              <a:buNone/>
            </a:pPr>
            <a:r>
              <a:rPr sz="1600">
                <a:solidFill>
                  <a:srgbClr val="FFFFFF"/>
                </a:solidFill>
              </a:rPr>
              <a:t>Memory</a:t>
            </a:r>
          </a:p>
        </p:txBody>
      </p:sp>
      <p:sp>
        <p:nvSpPr>
          <p:cNvPr id="15" name="Text 10"/>
          <p:cNvSpPr/>
          <p:nvPr/>
        </p:nvSpPr>
        <p:spPr>
          <a:xfrm>
            <a:off x="1365528" y="6051551"/>
            <a:ext cx="3473291" cy="1436846"/>
          </a:xfrm>
          <a:prstGeom prst="rect">
            <a:avLst/>
          </a:prstGeom>
          <a:noFill/>
          <a:ln/>
        </p:spPr>
        <p:txBody>
          <a:bodyPr wrap="square" rtlCol="0" anchor="t"/>
          <a:lstStyle/>
          <a:p>
            <a:pPr marL="0" indent="0">
              <a:lnSpc>
                <a:spcPts val="2829"/>
              </a:lnSpc>
              <a:buNone/>
            </a:pPr>
            <a:r>
              <a:rPr sz="1600">
                <a:solidFill>
                  <a:srgbClr val="FFFFFF"/>
                </a:solidFill>
              </a:rPr>
              <a:t>LLM agents utilize both short-term and long-term memory. Short-term memory acts as a temporary notepad, storing information during a conversation. Long-term memory functions as a diary, retaining insights from past interactions, allowing the agent to learn and adapt over time.</a:t>
            </a:r>
          </a:p>
        </p:txBody>
      </p:sp>
      <p:sp>
        <p:nvSpPr>
          <p:cNvPr id="16" name="Shape 11"/>
          <p:cNvSpPr/>
          <p:nvPr/>
        </p:nvSpPr>
        <p:spPr>
          <a:xfrm>
            <a:off x="9987796" y="4360288"/>
            <a:ext cx="505301" cy="505301"/>
          </a:xfrm>
          <a:prstGeom prst="roundRect">
            <a:avLst>
              <a:gd name="adj" fmla="val 18667"/>
            </a:avLst>
          </a:prstGeom>
          <a:solidFill>
            <a:srgbClr val="003180"/>
          </a:solidFill>
          <a:ln w="7620">
            <a:solidFill>
              <a:srgbClr val="194A99"/>
            </a:solidFill>
            <a:prstDash val="solid"/>
          </a:ln>
        </p:spPr>
        <p:txBody>
          <a:bodyPr/>
          <a:p/>
        </p:txBody>
      </p:sp>
      <p:sp>
        <p:nvSpPr>
          <p:cNvPr id="17" name="Text 12"/>
          <p:cNvSpPr/>
          <p:nvPr/>
        </p:nvSpPr>
        <p:spPr>
          <a:xfrm>
            <a:off x="10146625" y="4444465"/>
            <a:ext cx="187643" cy="336828"/>
          </a:xfrm>
          <a:prstGeom prst="rect">
            <a:avLst/>
          </a:prstGeom>
          <a:noFill/>
          <a:ln/>
        </p:spPr>
        <p:txBody>
          <a:bodyPr wrap="none" rtlCol="0" anchor="t"/>
          <a:lstStyle/>
          <a:p>
            <a:pPr marL="0" indent="0" algn="ctr">
              <a:lnSpc>
                <a:spcPts val="2653"/>
              </a:lnSpc>
              <a:buNone/>
            </a:pPr>
            <a:r>
              <a:rPr lang="en-US" sz="2653" dirty="0">
                <a:solidFill>
                  <a:schemeClr val="bg1"/>
                </a:solidFill>
                <a:latin typeface="Asar" pitchFamily="34" charset="0"/>
                <a:ea typeface="Asar" pitchFamily="34" charset="-122"/>
                <a:cs typeface="Asar" pitchFamily="34" charset="-120"/>
              </a:rPr>
              <a:t>3</a:t>
            </a:r>
            <a:endParaRPr lang="en-US" sz="2653" dirty="0">
              <a:solidFill>
                <a:schemeClr val="bg1"/>
              </a:solidFill>
            </a:endParaRPr>
          </a:p>
        </p:txBody>
      </p:sp>
      <p:sp>
        <p:nvSpPr>
          <p:cNvPr id="18" name="Text 13"/>
          <p:cNvSpPr/>
          <p:nvPr/>
        </p:nvSpPr>
        <p:spPr>
          <a:xfrm>
            <a:off x="10717649" y="4360288"/>
            <a:ext cx="2881789" cy="350877"/>
          </a:xfrm>
          <a:prstGeom prst="rect">
            <a:avLst/>
          </a:prstGeom>
          <a:noFill/>
          <a:ln/>
        </p:spPr>
        <p:txBody>
          <a:bodyPr wrap="none" rtlCol="0" anchor="t"/>
          <a:lstStyle/>
          <a:p>
            <a:pPr marL="0" indent="0">
              <a:lnSpc>
                <a:spcPts val="2763"/>
              </a:lnSpc>
              <a:buNone/>
            </a:pPr>
            <a:r>
              <a:rPr sz="1600">
                <a:solidFill>
                  <a:srgbClr val="FFFFFF"/>
                </a:solidFill>
              </a:rPr>
              <a:t>Planning</a:t>
            </a:r>
          </a:p>
        </p:txBody>
      </p:sp>
      <p:sp>
        <p:nvSpPr>
          <p:cNvPr id="19" name="Text 14"/>
          <p:cNvSpPr/>
          <p:nvPr/>
        </p:nvSpPr>
        <p:spPr>
          <a:xfrm>
            <a:off x="10717649" y="4845824"/>
            <a:ext cx="3473291" cy="1436846"/>
          </a:xfrm>
          <a:prstGeom prst="rect">
            <a:avLst/>
          </a:prstGeom>
          <a:noFill/>
          <a:ln/>
        </p:spPr>
        <p:txBody>
          <a:bodyPr wrap="square" rtlCol="0" anchor="t"/>
          <a:lstStyle/>
          <a:p>
            <a:pPr marL="0" indent="0">
              <a:lnSpc>
                <a:spcPts val="2829"/>
              </a:lnSpc>
              <a:buNone/>
            </a:pPr>
            <a:r>
              <a:rPr sz="1600">
                <a:solidFill>
                  <a:srgbClr val="FFFFFF"/>
                </a:solidFill>
              </a:rPr>
              <a:t>Planning enables LLM agents to reason logically, break down complex tasks into smaller sub-tasks, and formulate strategic plans. They can refine their plans based on feedback, ensuring they remain relevant and effective in real-world scenarios.</a:t>
            </a:r>
          </a:p>
        </p:txBody>
      </p:sp>
      <p:pic>
        <p:nvPicPr>
          <p:cNvPr id="20" name="Picture 19" descr="image_23.jpg"/>
          <p:cNvPicPr>
            <a:picLocks noChangeAspect="1"/>
          </p:cNvPicPr>
          <p:nvPr/>
        </p:nvPicPr>
        <p:blipFill>
          <a:blip r:embed="rId4"/>
          <a:stretch>
            <a:fillRect/>
          </a:stretch>
        </p:blipFill>
        <p:spPr>
          <a:xfrm>
            <a:off x="9563549" y="1312433"/>
            <a:ext cx="2807256" cy="258532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TotalTime>
  <Words>29</Words>
  <Application>Microsoft Office PowerPoint</Application>
  <PresentationFormat>Custom</PresentationFormat>
  <Paragraphs>38</Paragraphs>
  <Slides>3</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vt:i4>
      </vt:variant>
    </vt:vector>
  </HeadingPairs>
  <TitlesOfParts>
    <vt:vector size="6" baseType="lpstr">
      <vt:lpstr>Arial</vt:lpstr>
      <vt:lpstr>Asar</vt:lpstr>
      <vt:lpstr>Office Theme</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Karthik Avinash</cp:lastModifiedBy>
  <cp:revision>11</cp:revision>
  <dcterms:created xsi:type="dcterms:W3CDTF">2024-08-13T12:11:12Z</dcterms:created>
  <dcterms:modified xsi:type="dcterms:W3CDTF">2024-08-30T10:41:08Z</dcterms:modified>
</cp:coreProperties>
</file>